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9BCF203-6441-465B-BB9E-B33AB4A0756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73D"/>
    <a:srgbClr val="E32DAF"/>
    <a:srgbClr val="FE5EC5"/>
    <a:srgbClr val="476D1D"/>
    <a:srgbClr val="DA8F08"/>
    <a:srgbClr val="950101"/>
    <a:srgbClr val="680000"/>
    <a:srgbClr val="F4B310"/>
    <a:srgbClr val="C17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2B4D-423D-4AFF-9726-484F973FACCC}" type="datetimeFigureOut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C7B3-CB77-49E3-9C24-8B0A8F1975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2B4D-423D-4AFF-9726-484F973FACCC}" type="datetimeFigureOut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C7B3-CB77-49E3-9C24-8B0A8F19752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2B4D-423D-4AFF-9726-484F973FACCC}" type="datetimeFigureOut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C7B3-CB77-49E3-9C24-8B0A8F1975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2B4D-423D-4AFF-9726-484F973FACCC}" type="datetimeFigureOut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C7B3-CB77-49E3-9C24-8B0A8F19752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C7B3-CB77-49E3-9C24-8B0A8F19752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A3C2B4D-423D-4AFF-9726-484F973FACCC}" type="datetimeFigureOut">
              <a:rPr lang="ko-KR" altLang="en-US" smtClean="0"/>
              <a:t>2015-11-08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2B4D-423D-4AFF-9726-484F973FACCC}" type="datetimeFigureOut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C7B3-CB77-49E3-9C24-8B0A8F1975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2B4D-423D-4AFF-9726-484F973FACCC}" type="datetimeFigureOut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C7B3-CB77-49E3-9C24-8B0A8F19752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2B4D-423D-4AFF-9726-484F973FACCC}" type="datetimeFigureOut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C7B3-CB77-49E3-9C24-8B0A8F1975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2B4D-423D-4AFF-9726-484F973FACCC}" type="datetimeFigureOut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C7B3-CB77-49E3-9C24-8B0A8F1975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2B4D-423D-4AFF-9726-484F973FACCC}" type="datetimeFigureOut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C7B3-CB77-49E3-9C24-8B0A8F19752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2B4D-423D-4AFF-9726-484F973FACCC}" type="datetimeFigureOut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C7B3-CB77-49E3-9C24-8B0A8F19752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A3C2B4D-423D-4AFF-9726-484F973FACCC}" type="datetimeFigureOut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D59C7B3-CB77-49E3-9C24-8B0A8F1975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643866" cy="1500198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고대 이스라엘 지혜의 </a:t>
            </a:r>
            <a:r>
              <a:rPr lang="en-US" altLang="ko-KR" sz="3600" dirty="0" smtClean="0"/>
              <a:t>‘</a:t>
            </a:r>
            <a:r>
              <a:rPr lang="ko-KR" altLang="en-US" sz="3600" dirty="0" smtClean="0"/>
              <a:t>삶의 자리</a:t>
            </a:r>
            <a:r>
              <a:rPr lang="en-US" altLang="ko-KR" sz="3600" dirty="0" smtClean="0"/>
              <a:t>’</a:t>
            </a:r>
            <a:r>
              <a:rPr lang="ko-KR" altLang="en-US" sz="3600" dirty="0" smtClean="0"/>
              <a:t>와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잠언의 신학적 특징</a:t>
            </a:r>
            <a:endParaRPr lang="ko-KR" altLang="en-US" sz="3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7500990" cy="1152128"/>
          </a:xfrm>
        </p:spPr>
        <p:txBody>
          <a:bodyPr>
            <a:noAutofit/>
          </a:bodyPr>
          <a:lstStyle/>
          <a:p>
            <a:r>
              <a:rPr lang="ko-KR" altLang="en-US" sz="2700" b="1" dirty="0">
                <a:solidFill>
                  <a:schemeClr val="tx1"/>
                </a:solidFill>
              </a:rPr>
              <a:t>담당 교수 </a:t>
            </a:r>
            <a:r>
              <a:rPr lang="ko-KR" altLang="en-US" sz="2800" dirty="0">
                <a:solidFill>
                  <a:schemeClr val="tx1"/>
                </a:solidFill>
              </a:rPr>
              <a:t>★</a:t>
            </a:r>
            <a:r>
              <a:rPr lang="en-US" altLang="ko-KR" sz="27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700" b="1" dirty="0" err="1">
                <a:solidFill>
                  <a:schemeClr val="tx1"/>
                </a:solidFill>
              </a:rPr>
              <a:t>이희학</a:t>
            </a:r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r>
              <a:rPr lang="ko-KR" altLang="en-US" sz="2700" b="1" dirty="0" smtClean="0">
                <a:solidFill>
                  <a:schemeClr val="tx1"/>
                </a:solidFill>
              </a:rPr>
              <a:t>교수님</a:t>
            </a:r>
            <a:endParaRPr lang="en-US" altLang="ko-KR" sz="2700" b="1" dirty="0" smtClean="0">
              <a:solidFill>
                <a:schemeClr val="tx1"/>
              </a:solidFill>
            </a:endParaRPr>
          </a:p>
          <a:p>
            <a:r>
              <a:rPr lang="en-US" altLang="ko-KR" sz="2700" b="1" dirty="0" smtClean="0">
                <a:solidFill>
                  <a:schemeClr val="tx1"/>
                </a:solidFill>
              </a:rPr>
              <a:t>4142090 </a:t>
            </a:r>
            <a:r>
              <a:rPr lang="ko-KR" altLang="en-US" sz="2700" b="1" dirty="0" smtClean="0">
                <a:solidFill>
                  <a:schemeClr val="tx1"/>
                </a:solidFill>
              </a:rPr>
              <a:t>나영신</a:t>
            </a:r>
            <a:endParaRPr lang="en-US" altLang="ko-KR" sz="27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cfile23.uf.tistory.com/image/124477304C9F106B729B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437808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300" b="1" dirty="0" smtClean="0">
                <a:solidFill>
                  <a:schemeClr val="tx1"/>
                </a:solidFill>
              </a:rPr>
              <a:t>6) </a:t>
            </a:r>
            <a:r>
              <a:rPr lang="ko-KR" altLang="en-US" sz="2300" b="1" dirty="0" smtClean="0">
                <a:solidFill>
                  <a:schemeClr val="tx1"/>
                </a:solidFill>
              </a:rPr>
              <a:t>제의 </a:t>
            </a:r>
            <a:r>
              <a:rPr lang="en-US" altLang="ko-KR" sz="2300" b="1" dirty="0" smtClean="0">
                <a:solidFill>
                  <a:schemeClr val="tx1"/>
                </a:solidFill>
              </a:rPr>
              <a:t>(</a:t>
            </a:r>
            <a:r>
              <a:rPr lang="ko-KR" altLang="en-US" sz="2300" b="1" dirty="0" smtClean="0">
                <a:solidFill>
                  <a:schemeClr val="tx1"/>
                </a:solidFill>
              </a:rPr>
              <a:t>예배 의식</a:t>
            </a:r>
            <a:r>
              <a:rPr lang="en-US" altLang="ko-KR" sz="2300" b="1" dirty="0" smtClean="0">
                <a:solidFill>
                  <a:schemeClr val="tx1"/>
                </a:solidFill>
              </a:rPr>
              <a:t>)</a:t>
            </a:r>
            <a:endParaRPr lang="en-US" altLang="ko-KR" sz="2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300" dirty="0" smtClean="0">
                <a:solidFill>
                  <a:schemeClr val="tx1"/>
                </a:solidFill>
              </a:rPr>
              <a:t>제의란 당시 고대인들에게 세계 질서의 일부였는데</a:t>
            </a:r>
            <a:r>
              <a:rPr lang="en-US" altLang="ko-KR" sz="2300" dirty="0" smtClean="0">
                <a:solidFill>
                  <a:schemeClr val="tx1"/>
                </a:solidFill>
              </a:rPr>
              <a:t>,</a:t>
            </a:r>
            <a:r>
              <a:rPr lang="ko-KR" altLang="en-US" sz="2300" dirty="0" smtClean="0">
                <a:solidFill>
                  <a:schemeClr val="tx1"/>
                </a:solidFill>
              </a:rPr>
              <a:t> 지혜적인 사고의 영역 안에 들어 있었다</a:t>
            </a:r>
            <a:r>
              <a:rPr lang="en-US" altLang="ko-KR" sz="2300" dirty="0" smtClean="0">
                <a:solidFill>
                  <a:schemeClr val="tx1"/>
                </a:solidFill>
              </a:rPr>
              <a:t>. </a:t>
            </a:r>
            <a:r>
              <a:rPr lang="ko-KR" altLang="en-US" sz="2300" dirty="0" smtClean="0">
                <a:solidFill>
                  <a:srgbClr val="FF0000"/>
                </a:solidFill>
              </a:rPr>
              <a:t>지혜로운 자는 경건한 자이고</a:t>
            </a:r>
            <a:r>
              <a:rPr lang="en-US" altLang="ko-KR" sz="2300" dirty="0" smtClean="0">
                <a:solidFill>
                  <a:srgbClr val="FF0000"/>
                </a:solidFill>
              </a:rPr>
              <a:t>, </a:t>
            </a:r>
            <a:r>
              <a:rPr lang="ko-KR" altLang="en-US" sz="2300" dirty="0" err="1" smtClean="0">
                <a:solidFill>
                  <a:srgbClr val="FF0000"/>
                </a:solidFill>
              </a:rPr>
              <a:t>야웨</a:t>
            </a:r>
            <a:r>
              <a:rPr lang="ko-KR" altLang="en-US" sz="2300" dirty="0" smtClean="0">
                <a:solidFill>
                  <a:srgbClr val="FF0000"/>
                </a:solidFill>
              </a:rPr>
              <a:t> 하나님을 섬기는 자이다</a:t>
            </a:r>
            <a:r>
              <a:rPr lang="en-US" altLang="ko-KR" sz="2300" dirty="0" smtClean="0">
                <a:solidFill>
                  <a:schemeClr val="tx1"/>
                </a:solidFill>
              </a:rPr>
              <a:t>. </a:t>
            </a:r>
            <a:r>
              <a:rPr lang="ko-KR" altLang="en-US" sz="2300" dirty="0" smtClean="0">
                <a:solidFill>
                  <a:schemeClr val="tx1"/>
                </a:solidFill>
              </a:rPr>
              <a:t>그는 재산과 소산물의 처음 익은 열매로 </a:t>
            </a:r>
            <a:r>
              <a:rPr lang="ko-KR" altLang="en-US" sz="2300" dirty="0" err="1" smtClean="0">
                <a:solidFill>
                  <a:schemeClr val="tx1"/>
                </a:solidFill>
              </a:rPr>
              <a:t>야웨를</a:t>
            </a:r>
            <a:r>
              <a:rPr lang="ko-KR" altLang="en-US" sz="2300" dirty="0" smtClean="0">
                <a:solidFill>
                  <a:schemeClr val="tx1"/>
                </a:solidFill>
              </a:rPr>
              <a:t> 공경하는 자이다</a:t>
            </a:r>
            <a:r>
              <a:rPr lang="en-US" altLang="ko-KR" sz="2300" dirty="0" smtClean="0">
                <a:solidFill>
                  <a:schemeClr val="tx1"/>
                </a:solidFill>
              </a:rPr>
              <a:t>. (3:9) </a:t>
            </a:r>
            <a:r>
              <a:rPr lang="ko-KR" altLang="en-US" sz="2300" dirty="0" smtClean="0">
                <a:solidFill>
                  <a:schemeClr val="tx1"/>
                </a:solidFill>
              </a:rPr>
              <a:t>하지만 격언들은 제의를 드리는 행위만을 권면 하고 있지는 않다</a:t>
            </a:r>
            <a:r>
              <a:rPr lang="en-US" altLang="ko-KR" sz="2300" dirty="0" smtClean="0">
                <a:solidFill>
                  <a:schemeClr val="tx1"/>
                </a:solidFill>
              </a:rPr>
              <a:t>. </a:t>
            </a:r>
            <a:r>
              <a:rPr lang="ko-KR" altLang="en-US" sz="2300" dirty="0" smtClean="0">
                <a:solidFill>
                  <a:schemeClr val="tx1"/>
                </a:solidFill>
              </a:rPr>
              <a:t>오히려 불의한 자의 제의를 비판적으로 보고 있는데</a:t>
            </a:r>
            <a:r>
              <a:rPr lang="en-US" altLang="ko-KR" sz="2300" dirty="0" smtClean="0">
                <a:solidFill>
                  <a:schemeClr val="tx1"/>
                </a:solidFill>
              </a:rPr>
              <a:t>, </a:t>
            </a:r>
            <a:r>
              <a:rPr lang="ko-KR" altLang="en-US" sz="2300" dirty="0" smtClean="0">
                <a:solidFill>
                  <a:srgbClr val="0070C0"/>
                </a:solidFill>
              </a:rPr>
              <a:t>정직한 자의 기도를 악인의 제물 보다 훨씬 더 중요 한 것으로 간주 하고 있다</a:t>
            </a:r>
            <a:r>
              <a:rPr lang="en-US" altLang="ko-KR" sz="2300" dirty="0" smtClean="0">
                <a:solidFill>
                  <a:schemeClr val="tx1"/>
                </a:solidFill>
              </a:rPr>
              <a:t>. “</a:t>
            </a:r>
            <a:r>
              <a:rPr lang="ko-KR" altLang="en-US" sz="2300" dirty="0" smtClean="0">
                <a:solidFill>
                  <a:schemeClr val="tx1"/>
                </a:solidFill>
              </a:rPr>
              <a:t>악인의 제사는 여호와께서 미워하셔도</a:t>
            </a:r>
            <a:r>
              <a:rPr lang="en-US" altLang="ko-KR" sz="2300" dirty="0" smtClean="0">
                <a:solidFill>
                  <a:schemeClr val="tx1"/>
                </a:solidFill>
              </a:rPr>
              <a:t>, </a:t>
            </a:r>
            <a:r>
              <a:rPr lang="ko-KR" altLang="en-US" sz="2300" dirty="0" smtClean="0">
                <a:solidFill>
                  <a:schemeClr val="tx1"/>
                </a:solidFill>
              </a:rPr>
              <a:t>정직한 자의 기도는 그가 </a:t>
            </a:r>
            <a:r>
              <a:rPr lang="ko-KR" altLang="en-US" sz="2300" dirty="0" err="1" smtClean="0">
                <a:solidFill>
                  <a:schemeClr val="tx1"/>
                </a:solidFill>
              </a:rPr>
              <a:t>기뻐하시느니라</a:t>
            </a:r>
            <a:r>
              <a:rPr lang="en-US" altLang="ko-KR" sz="2300" dirty="0" smtClean="0">
                <a:solidFill>
                  <a:schemeClr val="tx1"/>
                </a:solidFill>
              </a:rPr>
              <a:t>”. (15:8)</a:t>
            </a:r>
          </a:p>
          <a:p>
            <a:pPr marL="0" indent="0">
              <a:buNone/>
            </a:pPr>
            <a:r>
              <a:rPr lang="ko-KR" altLang="en-US" sz="2300" dirty="0" smtClean="0">
                <a:solidFill>
                  <a:schemeClr val="tx1"/>
                </a:solidFill>
              </a:rPr>
              <a:t>☞ 지혜 격언들은 제의적 행위 그 자체 보다는 제의를 드리는 자들의 </a:t>
            </a:r>
            <a:r>
              <a:rPr lang="en-US" altLang="ko-KR" sz="2300" dirty="0" smtClean="0">
                <a:solidFill>
                  <a:schemeClr val="tx1"/>
                </a:solidFill>
              </a:rPr>
              <a:t>“</a:t>
            </a:r>
            <a:r>
              <a:rPr lang="ko-KR" altLang="en-US" sz="2300" dirty="0" smtClean="0">
                <a:solidFill>
                  <a:schemeClr val="tx1"/>
                </a:solidFill>
              </a:rPr>
              <a:t>올바른 삶과 경건 생활</a:t>
            </a:r>
            <a:r>
              <a:rPr lang="en-US" altLang="ko-KR" sz="2300" dirty="0" smtClean="0">
                <a:solidFill>
                  <a:schemeClr val="tx1"/>
                </a:solidFill>
              </a:rPr>
              <a:t>”(</a:t>
            </a:r>
            <a:r>
              <a:rPr lang="ko-KR" altLang="en-US" sz="2300" dirty="0" smtClean="0">
                <a:solidFill>
                  <a:schemeClr val="tx1"/>
                </a:solidFill>
              </a:rPr>
              <a:t>삶의 자리</a:t>
            </a:r>
            <a:r>
              <a:rPr lang="en-US" altLang="ko-KR" sz="2300" dirty="0" smtClean="0">
                <a:solidFill>
                  <a:schemeClr val="tx1"/>
                </a:solidFill>
              </a:rPr>
              <a:t>)</a:t>
            </a:r>
            <a:r>
              <a:rPr lang="ko-KR" altLang="en-US" sz="2300" dirty="0" smtClean="0">
                <a:solidFill>
                  <a:schemeClr val="tx1"/>
                </a:solidFill>
              </a:rPr>
              <a:t>에 대해 더 많은 관심을 보이고 있다</a:t>
            </a:r>
            <a:r>
              <a:rPr lang="en-US" altLang="ko-KR" sz="2300" dirty="0" smtClean="0">
                <a:solidFill>
                  <a:schemeClr val="tx1"/>
                </a:solidFill>
              </a:rPr>
              <a:t>. </a:t>
            </a:r>
            <a:r>
              <a:rPr lang="ko-KR" altLang="en-US" sz="2300" dirty="0" smtClean="0">
                <a:solidFill>
                  <a:schemeClr val="tx1"/>
                </a:solidFill>
              </a:rPr>
              <a:t>악행을 일삼는 자의 제물을 용납하지 않으시고</a:t>
            </a:r>
            <a:r>
              <a:rPr lang="en-US" altLang="ko-KR" sz="2300" dirty="0" smtClean="0">
                <a:solidFill>
                  <a:schemeClr val="tx1"/>
                </a:solidFill>
              </a:rPr>
              <a:t>, </a:t>
            </a:r>
            <a:r>
              <a:rPr lang="ko-KR" altLang="en-US" sz="2300" dirty="0" smtClean="0">
                <a:solidFill>
                  <a:schemeClr val="tx1"/>
                </a:solidFill>
              </a:rPr>
              <a:t>의로운 자의 기도를 들으시는 분 이시다</a:t>
            </a:r>
            <a:r>
              <a:rPr lang="en-US" altLang="ko-KR" sz="2300" dirty="0" smtClean="0">
                <a:solidFill>
                  <a:schemeClr val="tx1"/>
                </a:solidFill>
              </a:rPr>
              <a:t>. </a:t>
            </a:r>
            <a:r>
              <a:rPr lang="ko-KR" altLang="en-US" sz="2300" dirty="0" smtClean="0">
                <a:solidFill>
                  <a:srgbClr val="00B050"/>
                </a:solidFill>
              </a:rPr>
              <a:t>제의는 적절한 경건 생활이 수반 되어야 하기 때문이다</a:t>
            </a:r>
            <a:r>
              <a:rPr lang="en-US" altLang="ko-KR" sz="2300" dirty="0" smtClean="0">
                <a:solidFill>
                  <a:schemeClr val="tx1"/>
                </a:solidFill>
              </a:rPr>
              <a:t>. </a:t>
            </a:r>
            <a:r>
              <a:rPr lang="ko-KR" altLang="en-US" sz="2300" dirty="0" err="1" smtClean="0">
                <a:solidFill>
                  <a:schemeClr val="tx1"/>
                </a:solidFill>
              </a:rPr>
              <a:t>야웨는</a:t>
            </a:r>
            <a:r>
              <a:rPr lang="ko-KR" altLang="en-US" sz="2300" dirty="0" smtClean="0">
                <a:solidFill>
                  <a:schemeClr val="tx1"/>
                </a:solidFill>
              </a:rPr>
              <a:t> </a:t>
            </a:r>
            <a:r>
              <a:rPr lang="ko-KR" altLang="en-US" sz="2300" dirty="0" smtClean="0">
                <a:solidFill>
                  <a:srgbClr val="00B0F0"/>
                </a:solidFill>
              </a:rPr>
              <a:t>올바르고 정직하게 사는 것</a:t>
            </a:r>
            <a:r>
              <a:rPr lang="ko-KR" altLang="en-US" sz="2300" dirty="0" smtClean="0">
                <a:solidFill>
                  <a:schemeClr val="tx1"/>
                </a:solidFill>
              </a:rPr>
              <a:t>을 희생 제물 보다 더 좋아하시는 분 이시다</a:t>
            </a:r>
            <a:r>
              <a:rPr lang="en-US" altLang="ko-KR" sz="2300" dirty="0" smtClean="0">
                <a:solidFill>
                  <a:schemeClr val="tx1"/>
                </a:solidFill>
              </a:rPr>
              <a:t>. (21:3) </a:t>
            </a:r>
          </a:p>
        </p:txBody>
      </p:sp>
    </p:spTree>
    <p:extLst>
      <p:ext uri="{BB962C8B-B14F-4D97-AF65-F5344CB8AC3E}">
        <p14:creationId xmlns:p14="http://schemas.microsoft.com/office/powerpoint/2010/main" val="23098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851920" y="260648"/>
            <a:ext cx="4834880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★</a:t>
            </a:r>
            <a:r>
              <a:rPr lang="ko-KR" altLang="en-US" sz="2500" dirty="0">
                <a:solidFill>
                  <a:schemeClr val="tx1"/>
                </a:solidFill>
              </a:rPr>
              <a:t>여기서 잠깐</a:t>
            </a:r>
            <a:r>
              <a:rPr lang="en-US" altLang="ko-KR" sz="2500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r>
              <a:rPr lang="en-US" altLang="ko-KR" sz="2500" dirty="0">
                <a:solidFill>
                  <a:schemeClr val="tx1"/>
                </a:solidFill>
              </a:rPr>
              <a:t>1</a:t>
            </a:r>
            <a:r>
              <a:rPr lang="en-US" altLang="ko-KR" sz="2500" dirty="0" smtClean="0">
                <a:solidFill>
                  <a:schemeClr val="tx1"/>
                </a:solidFill>
              </a:rPr>
              <a:t>) </a:t>
            </a:r>
            <a:r>
              <a:rPr lang="ko-KR" altLang="en-US" sz="2500" dirty="0" smtClean="0">
                <a:solidFill>
                  <a:schemeClr val="tx1"/>
                </a:solidFill>
              </a:rPr>
              <a:t>잠언의 </a:t>
            </a:r>
            <a:r>
              <a:rPr lang="ko-KR" altLang="en-US" sz="2500" dirty="0">
                <a:solidFill>
                  <a:schemeClr val="tx1"/>
                </a:solidFill>
              </a:rPr>
              <a:t>격언들은 </a:t>
            </a:r>
            <a:r>
              <a:rPr lang="ko-KR" altLang="en-US" sz="2500" dirty="0">
                <a:solidFill>
                  <a:srgbClr val="7030A0"/>
                </a:solidFill>
              </a:rPr>
              <a:t>올바른 제의를 올바른 행실과 결합 시키고 있는데</a:t>
            </a:r>
            <a:r>
              <a:rPr lang="en-US" altLang="ko-KR" sz="2500" dirty="0">
                <a:solidFill>
                  <a:srgbClr val="7030A0"/>
                </a:solidFill>
              </a:rPr>
              <a:t>, </a:t>
            </a:r>
            <a:r>
              <a:rPr lang="ko-KR" altLang="en-US" sz="2500" dirty="0">
                <a:solidFill>
                  <a:srgbClr val="7030A0"/>
                </a:solidFill>
              </a:rPr>
              <a:t>예언자 정신으로 가득 차 있다</a:t>
            </a:r>
            <a:r>
              <a:rPr lang="en-US" altLang="ko-KR" sz="25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2) </a:t>
            </a:r>
            <a:r>
              <a:rPr lang="ko-KR" altLang="en-US" sz="2500" dirty="0" smtClean="0">
                <a:solidFill>
                  <a:schemeClr val="tx1"/>
                </a:solidFill>
              </a:rPr>
              <a:t>하나님의 </a:t>
            </a:r>
            <a:r>
              <a:rPr lang="ko-KR" altLang="en-US" sz="2500" dirty="0">
                <a:solidFill>
                  <a:schemeClr val="tx1"/>
                </a:solidFill>
              </a:rPr>
              <a:t>말씀은 살아 있고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 err="1">
                <a:solidFill>
                  <a:schemeClr val="tx1"/>
                </a:solidFill>
              </a:rPr>
              <a:t>운동력이</a:t>
            </a:r>
            <a:r>
              <a:rPr lang="ko-KR" altLang="en-US" sz="2500" dirty="0">
                <a:solidFill>
                  <a:schemeClr val="tx1"/>
                </a:solidFill>
              </a:rPr>
              <a:t> 있기 때문에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rgbClr val="00B050"/>
                </a:solidFill>
              </a:rPr>
              <a:t>예언자들이 외친 말씀들이 오늘 우리의 삶에도 그대로 적용 될 수 있으며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우리가 그 말씀들을 믿고 받아드린다면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우리를 변화 시키고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rgbClr val="FE5EC5"/>
                </a:solidFill>
              </a:rPr>
              <a:t>새로운 피조물로 살아갈 수 있도록</a:t>
            </a:r>
            <a:r>
              <a:rPr lang="en-US" altLang="ko-KR" sz="2500" dirty="0">
                <a:solidFill>
                  <a:srgbClr val="FE5EC5"/>
                </a:solidFill>
              </a:rPr>
              <a:t>, </a:t>
            </a:r>
            <a:r>
              <a:rPr lang="ko-KR" altLang="en-US" sz="2500" dirty="0">
                <a:solidFill>
                  <a:srgbClr val="FE5EC5"/>
                </a:solidFill>
              </a:rPr>
              <a:t>인도해 주실 것</a:t>
            </a:r>
            <a:r>
              <a:rPr lang="ko-KR" altLang="en-US" sz="2500" dirty="0">
                <a:solidFill>
                  <a:schemeClr val="tx1"/>
                </a:solidFill>
              </a:rPr>
              <a:t>이라고 생각한다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- </a:t>
            </a:r>
            <a:r>
              <a:rPr lang="ko-KR" altLang="en-US" sz="2500" dirty="0" smtClean="0">
                <a:solidFill>
                  <a:schemeClr val="tx1"/>
                </a:solidFill>
              </a:rPr>
              <a:t>예언자들의 </a:t>
            </a:r>
            <a:r>
              <a:rPr lang="ko-KR" altLang="en-US" sz="2500" dirty="0">
                <a:solidFill>
                  <a:schemeClr val="tx1"/>
                </a:solidFill>
              </a:rPr>
              <a:t>신앙과 </a:t>
            </a:r>
            <a:r>
              <a:rPr lang="ko-KR" altLang="en-US" sz="2500" dirty="0" smtClean="0">
                <a:solidFill>
                  <a:schemeClr val="tx1"/>
                </a:solidFill>
              </a:rPr>
              <a:t>삶 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err="1">
                <a:solidFill>
                  <a:schemeClr val="tx1"/>
                </a:solidFill>
              </a:rPr>
              <a:t>이희학</a:t>
            </a:r>
            <a:r>
              <a:rPr lang="en-US" altLang="ko-KR" sz="2500" dirty="0">
                <a:solidFill>
                  <a:schemeClr val="tx1"/>
                </a:solidFill>
              </a:rPr>
              <a:t>,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en-US" altLang="ko-KR" sz="2500" dirty="0">
                <a:solidFill>
                  <a:schemeClr val="tx1"/>
                </a:solidFill>
              </a:rPr>
              <a:t>2010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3) </a:t>
            </a:r>
            <a:r>
              <a:rPr lang="ko-KR" altLang="en-US" sz="2500" dirty="0" smtClean="0">
                <a:solidFill>
                  <a:srgbClr val="FF0000"/>
                </a:solidFill>
              </a:rPr>
              <a:t>예언자들은</a:t>
            </a:r>
            <a:r>
              <a:rPr lang="en-US" altLang="ko-KR" sz="2500" dirty="0">
                <a:solidFill>
                  <a:srgbClr val="FF0000"/>
                </a:solidFill>
              </a:rPr>
              <a:t> </a:t>
            </a:r>
            <a:r>
              <a:rPr lang="ko-KR" altLang="en-US" sz="2500" dirty="0" smtClean="0">
                <a:solidFill>
                  <a:srgbClr val="FF0000"/>
                </a:solidFill>
              </a:rPr>
              <a:t>사회적인 불의와 악행을 범하는 자들이 드리는 희생 제사를 강하게 비판 </a:t>
            </a:r>
            <a:r>
              <a:rPr lang="ko-KR" altLang="en-US" sz="2500" dirty="0" smtClean="0">
                <a:solidFill>
                  <a:schemeClr val="tx1"/>
                </a:solidFill>
              </a:rPr>
              <a:t>하였는데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rgbClr val="0070C0"/>
                </a:solidFill>
              </a:rPr>
              <a:t>제의의 올바른 모습을 찾으려고</a:t>
            </a:r>
            <a:r>
              <a:rPr lang="en-US" altLang="ko-KR" sz="2500" dirty="0" smtClean="0">
                <a:solidFill>
                  <a:srgbClr val="0070C0"/>
                </a:solidFill>
              </a:rPr>
              <a:t>, </a:t>
            </a:r>
            <a:r>
              <a:rPr lang="ko-KR" altLang="en-US" sz="2500" dirty="0" smtClean="0">
                <a:solidFill>
                  <a:srgbClr val="0070C0"/>
                </a:solidFill>
              </a:rPr>
              <a:t>삶의 자리에서 몸부림 쳤던 자들임을 알 수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- </a:t>
            </a:r>
            <a:r>
              <a:rPr lang="ko-KR" altLang="en-US" sz="2500" dirty="0" smtClean="0">
                <a:solidFill>
                  <a:schemeClr val="tx1"/>
                </a:solidFill>
              </a:rPr>
              <a:t>예언자들의 </a:t>
            </a:r>
            <a:r>
              <a:rPr lang="ko-KR" altLang="en-US" sz="2500" dirty="0">
                <a:solidFill>
                  <a:schemeClr val="tx1"/>
                </a:solidFill>
              </a:rPr>
              <a:t>신앙과 삶 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 err="1">
                <a:solidFill>
                  <a:schemeClr val="tx1"/>
                </a:solidFill>
              </a:rPr>
              <a:t>이희학</a:t>
            </a:r>
            <a:r>
              <a:rPr lang="en-US" altLang="ko-KR" sz="2500" dirty="0">
                <a:solidFill>
                  <a:schemeClr val="tx1"/>
                </a:solidFill>
              </a:rPr>
              <a:t>,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en-US" altLang="ko-KR" sz="2500" dirty="0">
                <a:solidFill>
                  <a:schemeClr val="tx1"/>
                </a:solidFill>
              </a:rPr>
              <a:t>2010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 smtClean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377392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지혜의 격언들을 사용한 실제적인 주인공들은 누구인가</a:t>
            </a:r>
            <a:r>
              <a:rPr lang="en-US" altLang="ko-KR" sz="25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b="1" dirty="0" smtClean="0">
                <a:solidFill>
                  <a:srgbClr val="FF0000"/>
                </a:solidFill>
              </a:rPr>
              <a:t>1) 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이스라엘 민족의 </a:t>
            </a:r>
            <a:r>
              <a:rPr lang="ko-KR" altLang="en-US" sz="2500" b="1" dirty="0" err="1" smtClean="0">
                <a:solidFill>
                  <a:srgbClr val="FF0000"/>
                </a:solidFill>
              </a:rPr>
              <a:t>구원사에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 대한 무관심</a:t>
            </a:r>
            <a:endParaRPr lang="en-US" altLang="ko-KR" sz="2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시편의 기자들은 이스라엘 백성들에게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야웨의</a:t>
            </a:r>
            <a:r>
              <a:rPr lang="ko-KR" altLang="en-US" sz="2500" dirty="0" smtClean="0">
                <a:solidFill>
                  <a:schemeClr val="tx1"/>
                </a:solidFill>
              </a:rPr>
              <a:t> 새로운 역사 행위에 대해 찬양을 통해 답변한 반면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rgbClr val="00B050"/>
                </a:solidFill>
              </a:rPr>
              <a:t>잠언은 이에 대해 침묵 </a:t>
            </a:r>
            <a:r>
              <a:rPr lang="ko-KR" altLang="en-US" sz="2500" dirty="0" smtClean="0">
                <a:solidFill>
                  <a:schemeClr val="tx1"/>
                </a:solidFill>
              </a:rPr>
              <a:t>하고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b="1" dirty="0" smtClean="0">
                <a:solidFill>
                  <a:srgbClr val="FE5EC5"/>
                </a:solidFill>
              </a:rPr>
              <a:t>2) </a:t>
            </a:r>
            <a:r>
              <a:rPr lang="ko-KR" altLang="en-US" sz="2500" b="1" dirty="0" smtClean="0">
                <a:solidFill>
                  <a:srgbClr val="FE5EC5"/>
                </a:solidFill>
              </a:rPr>
              <a:t>현자들의 조언으로써의 지혜 경험들</a:t>
            </a:r>
            <a:endParaRPr lang="en-US" altLang="ko-KR" sz="2500" b="1" dirty="0" smtClean="0">
              <a:solidFill>
                <a:srgbClr val="FE5EC5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지혜자의 충고와 권면은 한 개인의 성공을 위한 것이지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이스라엘 민족 전체의 운명을 위한 것은 결코 아니다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ko-KR" altLang="en-US" sz="2500" dirty="0" smtClean="0">
                <a:solidFill>
                  <a:schemeClr val="tx1"/>
                </a:solidFill>
              </a:rPr>
              <a:t>잠언의 격언들이 제시하고 있는 지혜는 당시의 종교적 세계관으로 부터 온전히 분리 될 수 없으며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어느 정도의 종교적 경건성을 포함하고 있기 때문이다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smtClean="0">
                <a:solidFill>
                  <a:srgbClr val="0070C0"/>
                </a:solidFill>
              </a:rPr>
              <a:t>지혜 격언들은 강한 금지의 계명이 아니라 인간적인 권면이자 충고이며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세상을 지배하는 사실적인 원칙의 진술이다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54805" cy="939784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3. </a:t>
            </a:r>
            <a:r>
              <a:rPr lang="ko-KR" altLang="en-US" sz="3200" dirty="0" smtClean="0"/>
              <a:t>잠언의 신학적 특징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476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ko-KR" sz="2500" b="1" dirty="0" smtClean="0">
                <a:solidFill>
                  <a:schemeClr val="tx1"/>
                </a:solidFill>
              </a:rPr>
              <a:t>3)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지혜 교훈의 실제적 주인공으로서의 왕과 통치자들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솔로몬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히스기야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르무엘왕을</a:t>
            </a:r>
            <a:r>
              <a:rPr lang="ko-KR" altLang="en-US" sz="2500" dirty="0" smtClean="0">
                <a:solidFill>
                  <a:schemeClr val="tx1"/>
                </a:solidFill>
              </a:rPr>
              <a:t> </a:t>
            </a:r>
            <a:r>
              <a:rPr lang="ko-KR" altLang="en-US" sz="2500" dirty="0" smtClean="0">
                <a:solidFill>
                  <a:schemeClr val="tx1"/>
                </a:solidFill>
              </a:rPr>
              <a:t>지혜 격언의 저자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편집자로 이해하는 것 처럼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rgbClr val="00B050"/>
                </a:solidFill>
              </a:rPr>
              <a:t>왕은 지혜의 특별한 소유자로 등장</a:t>
            </a:r>
            <a:r>
              <a:rPr lang="ko-KR" altLang="en-US" sz="2500" dirty="0" smtClean="0">
                <a:solidFill>
                  <a:schemeClr val="tx1"/>
                </a:solidFill>
              </a:rPr>
              <a:t>한다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500" dirty="0" err="1" smtClean="0">
                <a:solidFill>
                  <a:schemeClr val="tx1"/>
                </a:solidFill>
              </a:rPr>
              <a:t>다니엘과</a:t>
            </a:r>
            <a:r>
              <a:rPr lang="ko-KR" altLang="en-US" sz="2500" dirty="0" smtClean="0">
                <a:solidFill>
                  <a:schemeClr val="tx1"/>
                </a:solidFill>
              </a:rPr>
              <a:t> 요셉이 국정 제 </a:t>
            </a:r>
            <a:r>
              <a:rPr lang="en-US" altLang="ko-KR" sz="2500" dirty="0" smtClean="0">
                <a:solidFill>
                  <a:schemeClr val="tx1"/>
                </a:solidFill>
              </a:rPr>
              <a:t>2</a:t>
            </a:r>
            <a:r>
              <a:rPr lang="ko-KR" altLang="en-US" sz="2500" dirty="0" smtClean="0">
                <a:solidFill>
                  <a:schemeClr val="tx1"/>
                </a:solidFill>
              </a:rPr>
              <a:t>인자의 자리에서 지혜로운 통치자로 인정 받은 것 처럼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예루살렘 왕궁에도 외국인으로서 고위직 서기관이나 현인들이 있었을 것 이다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500" b="1" dirty="0" smtClean="0">
                <a:solidFill>
                  <a:schemeClr val="tx1"/>
                </a:solidFill>
              </a:rPr>
              <a:t>☞ </a:t>
            </a:r>
            <a:r>
              <a:rPr lang="ko-KR" altLang="en-US" sz="2500" dirty="0" smtClean="0">
                <a:solidFill>
                  <a:srgbClr val="FF0000"/>
                </a:solidFill>
              </a:rPr>
              <a:t>왕은 명석하고  </a:t>
            </a:r>
            <a:r>
              <a:rPr lang="ko-KR" altLang="en-US" sz="2500" dirty="0" smtClean="0">
                <a:solidFill>
                  <a:srgbClr val="950101"/>
                </a:solidFill>
              </a:rPr>
              <a:t>지혜로운 조언자의 도움</a:t>
            </a:r>
            <a:r>
              <a:rPr lang="ko-KR" altLang="en-US" sz="2500" dirty="0" smtClean="0">
                <a:solidFill>
                  <a:srgbClr val="FF0000"/>
                </a:solidFill>
              </a:rPr>
              <a:t>을 받아 국정을 운영</a:t>
            </a:r>
            <a:r>
              <a:rPr lang="ko-KR" altLang="en-US" sz="2500" dirty="0" smtClean="0">
                <a:solidFill>
                  <a:schemeClr val="tx1"/>
                </a:solidFill>
              </a:rPr>
              <a:t>했는데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rgbClr val="0070C0"/>
                </a:solidFill>
              </a:rPr>
              <a:t>지혜로운 조언자들은 국가를 주도하는 역할</a:t>
            </a:r>
            <a:r>
              <a:rPr lang="ko-KR" altLang="en-US" sz="2500" dirty="0" smtClean="0">
                <a:solidFill>
                  <a:schemeClr val="tx1"/>
                </a:solidFill>
              </a:rPr>
              <a:t>을 했다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b="1" dirty="0" smtClean="0">
                <a:solidFill>
                  <a:srgbClr val="DA8F08"/>
                </a:solidFill>
              </a:rPr>
              <a:t>4)</a:t>
            </a:r>
            <a:r>
              <a:rPr lang="ko-KR" altLang="en-US" sz="2500" b="1" dirty="0">
                <a:solidFill>
                  <a:srgbClr val="DA8F08"/>
                </a:solidFill>
              </a:rPr>
              <a:t> </a:t>
            </a:r>
            <a:r>
              <a:rPr lang="ko-KR" altLang="en-US" sz="2500" b="1" dirty="0" smtClean="0">
                <a:solidFill>
                  <a:srgbClr val="DA8F08"/>
                </a:solidFill>
              </a:rPr>
              <a:t>인과 응보 사상</a:t>
            </a:r>
            <a:endParaRPr lang="en-US" altLang="ko-KR" sz="2500" b="1" dirty="0" smtClean="0">
              <a:solidFill>
                <a:srgbClr val="DA8F08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지혜 격언들의 근거에는 </a:t>
            </a:r>
            <a:r>
              <a:rPr lang="ko-KR" altLang="en-US" sz="2500" dirty="0" smtClean="0">
                <a:solidFill>
                  <a:srgbClr val="FE5EC5"/>
                </a:solidFill>
              </a:rPr>
              <a:t>인간의 행위와 그 행위의 결과가 필연적으로 관련 되고 있다는 인과응보 사상</a:t>
            </a:r>
            <a:r>
              <a:rPr lang="ko-KR" altLang="en-US" sz="2500" dirty="0" smtClean="0">
                <a:solidFill>
                  <a:schemeClr val="tx1"/>
                </a:solidFill>
              </a:rPr>
              <a:t>이 진하게 깔려있다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“</a:t>
            </a:r>
            <a:r>
              <a:rPr lang="ko-KR" altLang="en-US" sz="2500" dirty="0" smtClean="0">
                <a:solidFill>
                  <a:schemeClr val="tx1"/>
                </a:solidFill>
              </a:rPr>
              <a:t>악한 자는 자기 악으로 넘어지나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의로운 자는 그가 실천한 공의로 보상 받는다</a:t>
            </a:r>
            <a:r>
              <a:rPr lang="en-US" altLang="ko-KR" sz="2500" dirty="0" smtClean="0">
                <a:solidFill>
                  <a:schemeClr val="tx1"/>
                </a:solidFill>
              </a:rPr>
              <a:t>.”</a:t>
            </a:r>
            <a:r>
              <a:rPr lang="en-US" altLang="ko-KR" sz="2500" dirty="0">
                <a:solidFill>
                  <a:schemeClr val="tx1"/>
                </a:solidFill>
              </a:rPr>
              <a:t> </a:t>
            </a:r>
            <a:r>
              <a:rPr lang="en-US" altLang="ko-KR" sz="2500" dirty="0" smtClean="0">
                <a:solidFill>
                  <a:schemeClr val="tx1"/>
                </a:solidFill>
              </a:rPr>
              <a:t>(11:4,18)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“</a:t>
            </a:r>
            <a:r>
              <a:rPr lang="ko-KR" altLang="en-US" sz="2500" dirty="0" smtClean="0">
                <a:solidFill>
                  <a:schemeClr val="tx1"/>
                </a:solidFill>
              </a:rPr>
              <a:t>하나님은 각 사람의 행위대로 보응하시는 분 이시다</a:t>
            </a:r>
            <a:r>
              <a:rPr lang="en-US" altLang="ko-KR" sz="2500" dirty="0" smtClean="0">
                <a:solidFill>
                  <a:schemeClr val="tx1"/>
                </a:solidFill>
              </a:rPr>
              <a:t>.” (24:12)</a:t>
            </a:r>
          </a:p>
        </p:txBody>
      </p:sp>
    </p:spTree>
    <p:extLst>
      <p:ext uri="{BB962C8B-B14F-4D97-AF65-F5344CB8AC3E}">
        <p14:creationId xmlns:p14="http://schemas.microsoft.com/office/powerpoint/2010/main" val="36707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984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500" b="1" dirty="0" smtClean="0">
                <a:solidFill>
                  <a:srgbClr val="E32DAF"/>
                </a:solidFill>
              </a:rPr>
              <a:t>5) </a:t>
            </a:r>
            <a:r>
              <a:rPr lang="ko-KR" altLang="en-US" sz="2500" b="1" dirty="0" smtClean="0">
                <a:solidFill>
                  <a:srgbClr val="E32DAF"/>
                </a:solidFill>
              </a:rPr>
              <a:t>이생에서의 삶과 행복에 대한 지대한 관심</a:t>
            </a:r>
            <a:endParaRPr lang="en-US" altLang="ko-KR" sz="2500" b="1" dirty="0" smtClean="0">
              <a:solidFill>
                <a:srgbClr val="E32DAF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지혜 격언들은 이생에서의 성공적인 삶과 행복에 대한 지대한 관심을 갖고 있는데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rgbClr val="7030A0"/>
                </a:solidFill>
              </a:rPr>
              <a:t>특히 </a:t>
            </a:r>
            <a:r>
              <a:rPr lang="en-US" altLang="ko-KR" sz="2500" dirty="0" smtClean="0">
                <a:solidFill>
                  <a:srgbClr val="7030A0"/>
                </a:solidFill>
              </a:rPr>
              <a:t>‘</a:t>
            </a:r>
            <a:r>
              <a:rPr lang="ko-KR" altLang="en-US" sz="2500" dirty="0" smtClean="0">
                <a:solidFill>
                  <a:srgbClr val="7030A0"/>
                </a:solidFill>
              </a:rPr>
              <a:t>생명</a:t>
            </a:r>
            <a:r>
              <a:rPr lang="en-US" altLang="ko-KR" sz="2500" dirty="0" smtClean="0">
                <a:solidFill>
                  <a:srgbClr val="7030A0"/>
                </a:solidFill>
              </a:rPr>
              <a:t>’</a:t>
            </a:r>
            <a:r>
              <a:rPr lang="ko-KR" altLang="en-US" sz="2500" dirty="0" smtClean="0">
                <a:solidFill>
                  <a:srgbClr val="7030A0"/>
                </a:solidFill>
              </a:rPr>
              <a:t>이라는 단어는 격언이 갖고 있는 진정한 의도를 보여주고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(10:11)</a:t>
            </a:r>
          </a:p>
          <a:p>
            <a:pPr marL="0" indent="0">
              <a:buNone/>
            </a:pPr>
            <a:r>
              <a:rPr lang="ko-KR" altLang="en-US" sz="2500" b="1" dirty="0" smtClean="0">
                <a:solidFill>
                  <a:schemeClr val="tx1"/>
                </a:solidFill>
              </a:rPr>
              <a:t>☞</a:t>
            </a:r>
            <a:r>
              <a:rPr lang="ko-KR" altLang="en-US" sz="2500" dirty="0" smtClean="0">
                <a:solidFill>
                  <a:schemeClr val="tx1"/>
                </a:solidFill>
              </a:rPr>
              <a:t> </a:t>
            </a:r>
            <a:r>
              <a:rPr lang="ko-KR" altLang="en-US" sz="2500" dirty="0" smtClean="0">
                <a:solidFill>
                  <a:srgbClr val="0070C0"/>
                </a:solidFill>
              </a:rPr>
              <a:t>지혜로운 사람은 이생에서 살아있는 동안 아름다운 인생을 영위 할 수 있다는 것이다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  <a:endParaRPr lang="en-US" altLang="ko-KR" sz="2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어리석은 자는 어리석은 판단과 행동으로 인해 죽음을 앞당겨 경험하는 것이며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rgbClr val="00B050"/>
                </a:solidFill>
              </a:rPr>
              <a:t>지혜로운 자는 지혜로운 판단과 행동으로 인해 행복하고 장수하는 삶을 영위</a:t>
            </a:r>
            <a:r>
              <a:rPr lang="ko-KR" altLang="en-US" sz="2500" dirty="0" smtClean="0">
                <a:solidFill>
                  <a:schemeClr val="tx1"/>
                </a:solidFill>
              </a:rPr>
              <a:t> 한다는 것이다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지혜로운 자는 </a:t>
            </a:r>
            <a:r>
              <a:rPr lang="ko-KR" altLang="en-US" sz="2500" dirty="0" err="1" smtClean="0">
                <a:solidFill>
                  <a:srgbClr val="FF0000"/>
                </a:solidFill>
              </a:rPr>
              <a:t>야웨</a:t>
            </a:r>
            <a:r>
              <a:rPr lang="ko-KR" altLang="en-US" sz="2500" dirty="0" smtClean="0">
                <a:solidFill>
                  <a:srgbClr val="FF0000"/>
                </a:solidFill>
              </a:rPr>
              <a:t> 하나님을 경외하는 자인데</a:t>
            </a:r>
            <a:r>
              <a:rPr lang="en-US" altLang="ko-KR" sz="2500" dirty="0" smtClean="0">
                <a:solidFill>
                  <a:srgbClr val="FF0000"/>
                </a:solidFill>
              </a:rPr>
              <a:t>, </a:t>
            </a:r>
            <a:r>
              <a:rPr lang="ko-KR" altLang="en-US" sz="2500" dirty="0" smtClean="0">
                <a:solidFill>
                  <a:srgbClr val="FF0000"/>
                </a:solidFill>
              </a:rPr>
              <a:t>그는 이 땅에서 장수하는 축복을 경험</a:t>
            </a:r>
            <a:r>
              <a:rPr lang="ko-KR" altLang="en-US" sz="2500" dirty="0" smtClean="0">
                <a:solidFill>
                  <a:schemeClr val="tx1"/>
                </a:solidFill>
              </a:rPr>
              <a:t>한다는</a:t>
            </a:r>
            <a:r>
              <a:rPr lang="ko-KR" altLang="en-US" sz="2500" dirty="0" smtClean="0">
                <a:solidFill>
                  <a:srgbClr val="FF0000"/>
                </a:solidFill>
              </a:rPr>
              <a:t> </a:t>
            </a:r>
            <a:r>
              <a:rPr lang="ko-KR" altLang="en-US" sz="2500" dirty="0" smtClean="0">
                <a:solidFill>
                  <a:schemeClr val="tx1"/>
                </a:solidFill>
              </a:rPr>
              <a:t>것이다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smtClean="0">
                <a:solidFill>
                  <a:srgbClr val="00B0F0"/>
                </a:solidFill>
              </a:rPr>
              <a:t>반대로 </a:t>
            </a:r>
            <a:r>
              <a:rPr lang="ko-KR" altLang="en-US" sz="2500" dirty="0" err="1" smtClean="0">
                <a:solidFill>
                  <a:srgbClr val="00B0F0"/>
                </a:solidFill>
              </a:rPr>
              <a:t>야웨</a:t>
            </a:r>
            <a:r>
              <a:rPr lang="ko-KR" altLang="en-US" sz="2500" dirty="0" smtClean="0">
                <a:solidFill>
                  <a:srgbClr val="00B0F0"/>
                </a:solidFill>
              </a:rPr>
              <a:t> 하나님을 부인하며 공의를 실천하지 않는 악의는 이 땅에서 오래 살지 못한다고</a:t>
            </a:r>
            <a:r>
              <a:rPr lang="en-US" altLang="ko-KR" sz="2500" dirty="0" smtClean="0">
                <a:solidFill>
                  <a:srgbClr val="00B0F0"/>
                </a:solidFill>
              </a:rPr>
              <a:t>, 10</a:t>
            </a:r>
            <a:r>
              <a:rPr lang="ko-KR" altLang="en-US" sz="2500" dirty="0" smtClean="0">
                <a:solidFill>
                  <a:srgbClr val="00B0F0"/>
                </a:solidFill>
              </a:rPr>
              <a:t>장 </a:t>
            </a:r>
            <a:r>
              <a:rPr lang="en-US" altLang="ko-KR" sz="2500" dirty="0" smtClean="0">
                <a:solidFill>
                  <a:srgbClr val="00B0F0"/>
                </a:solidFill>
              </a:rPr>
              <a:t>27</a:t>
            </a:r>
            <a:r>
              <a:rPr lang="ko-KR" altLang="en-US" sz="2500" dirty="0" smtClean="0">
                <a:solidFill>
                  <a:srgbClr val="00B0F0"/>
                </a:solidFill>
              </a:rPr>
              <a:t>절에 강조하고 있습니다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700" b="1" dirty="0" smtClean="0">
                <a:solidFill>
                  <a:schemeClr val="tx1"/>
                </a:solidFill>
              </a:rPr>
              <a:t>6) </a:t>
            </a:r>
            <a:r>
              <a:rPr lang="ko-KR" altLang="en-US" sz="2700" b="1" dirty="0" smtClean="0">
                <a:solidFill>
                  <a:schemeClr val="tx1"/>
                </a:solidFill>
              </a:rPr>
              <a:t>도덕적 낙관론</a:t>
            </a:r>
            <a:endParaRPr lang="en-US" altLang="ko-KR" sz="27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700" dirty="0" smtClean="0">
                <a:solidFill>
                  <a:schemeClr val="tx1"/>
                </a:solidFill>
              </a:rPr>
              <a:t>지혜 격언들은 </a:t>
            </a:r>
            <a:r>
              <a:rPr lang="ko-KR" altLang="en-US" sz="2700" dirty="0" smtClean="0">
                <a:solidFill>
                  <a:srgbClr val="0070C0"/>
                </a:solidFill>
              </a:rPr>
              <a:t>인간이 현명한 선택과 책임 있는 결단을 통해 아름답고 선한 세계를 만들어 낼 수 있다</a:t>
            </a:r>
            <a:r>
              <a:rPr lang="ko-KR" altLang="en-US" sz="2700" dirty="0" smtClean="0">
                <a:solidFill>
                  <a:schemeClr val="tx1"/>
                </a:solidFill>
              </a:rPr>
              <a:t>고 믿고 있다</a:t>
            </a:r>
            <a:r>
              <a:rPr lang="en-US" altLang="ko-KR" sz="2700" dirty="0" smtClean="0"/>
              <a:t>. </a:t>
            </a:r>
          </a:p>
          <a:p>
            <a:pPr marL="0" indent="0">
              <a:buNone/>
            </a:pPr>
            <a:endParaRPr lang="en-US" altLang="ko-KR" sz="2700" dirty="0"/>
          </a:p>
          <a:p>
            <a:pPr marL="0" indent="0">
              <a:buNone/>
            </a:pPr>
            <a:r>
              <a:rPr lang="ko-KR" altLang="en-US" sz="2700" dirty="0" smtClean="0">
                <a:solidFill>
                  <a:schemeClr val="tx1"/>
                </a:solidFill>
              </a:rPr>
              <a:t>지혜 격언들은 </a:t>
            </a:r>
            <a:r>
              <a:rPr lang="ko-KR" altLang="en-US" sz="2700" dirty="0" smtClean="0">
                <a:solidFill>
                  <a:srgbClr val="FE5EC5"/>
                </a:solidFill>
              </a:rPr>
              <a:t>인간의 삶의 가치와 질서와 문화에 대해</a:t>
            </a:r>
            <a:r>
              <a:rPr lang="en-US" altLang="ko-KR" sz="2700" dirty="0">
                <a:solidFill>
                  <a:srgbClr val="FE5EC5"/>
                </a:solidFill>
              </a:rPr>
              <a:t> </a:t>
            </a:r>
            <a:r>
              <a:rPr lang="ko-KR" altLang="en-US" sz="2700" dirty="0" smtClean="0">
                <a:solidFill>
                  <a:srgbClr val="FE5EC5"/>
                </a:solidFill>
              </a:rPr>
              <a:t>긍정적으로 </a:t>
            </a:r>
            <a:r>
              <a:rPr lang="ko-KR" altLang="en-US" sz="2700" dirty="0" smtClean="0">
                <a:solidFill>
                  <a:schemeClr val="tx1"/>
                </a:solidFill>
              </a:rPr>
              <a:t>평가하고 있다</a:t>
            </a:r>
            <a:r>
              <a:rPr lang="en-US" altLang="ko-KR" sz="2700" dirty="0" smtClean="0">
                <a:solidFill>
                  <a:schemeClr val="tx1"/>
                </a:solidFill>
              </a:rPr>
              <a:t>.</a:t>
            </a:r>
            <a:r>
              <a:rPr lang="ko-KR" altLang="en-US" sz="2700" dirty="0" smtClean="0">
                <a:solidFill>
                  <a:schemeClr val="tx1"/>
                </a:solidFill>
              </a:rPr>
              <a:t> 지혜 문학은 죄악 된</a:t>
            </a:r>
            <a:endParaRPr lang="en-US" altLang="ko-KR" sz="2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700" dirty="0" smtClean="0">
                <a:solidFill>
                  <a:schemeClr val="tx1"/>
                </a:solidFill>
              </a:rPr>
              <a:t>인간상이 아니라 </a:t>
            </a:r>
            <a:r>
              <a:rPr lang="ko-KR" altLang="en-US" sz="2700" dirty="0" smtClean="0">
                <a:solidFill>
                  <a:srgbClr val="00B050"/>
                </a:solidFill>
              </a:rPr>
              <a:t>긍정적 인간상을 제공</a:t>
            </a:r>
            <a:r>
              <a:rPr lang="ko-KR" altLang="en-US" sz="2700" dirty="0" smtClean="0">
                <a:solidFill>
                  <a:schemeClr val="tx1"/>
                </a:solidFill>
              </a:rPr>
              <a:t>하고 있다</a:t>
            </a:r>
            <a:r>
              <a:rPr lang="en-US" altLang="ko-KR" sz="27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700" dirty="0"/>
          </a:p>
          <a:p>
            <a:pPr marL="0" indent="0">
              <a:buNone/>
            </a:pPr>
            <a:r>
              <a:rPr lang="ko-KR" altLang="en-US" sz="2700" dirty="0" smtClean="0">
                <a:solidFill>
                  <a:schemeClr val="tx1"/>
                </a:solidFill>
              </a:rPr>
              <a:t>지혜는 인간의 세계를 지배하지만</a:t>
            </a:r>
            <a:r>
              <a:rPr lang="en-US" altLang="ko-KR" sz="2700" dirty="0" smtClean="0">
                <a:solidFill>
                  <a:schemeClr val="tx1"/>
                </a:solidFill>
              </a:rPr>
              <a:t>, </a:t>
            </a:r>
            <a:r>
              <a:rPr lang="ko-KR" altLang="en-US" sz="2700" dirty="0" smtClean="0">
                <a:solidFill>
                  <a:srgbClr val="FF0000"/>
                </a:solidFill>
              </a:rPr>
              <a:t>보이지 않게 관통하는 하나의 질서를 발견하는 능력이다</a:t>
            </a:r>
            <a:r>
              <a:rPr lang="en-US" altLang="ko-KR" sz="2700" dirty="0" smtClean="0"/>
              <a:t>. </a:t>
            </a:r>
            <a:r>
              <a:rPr lang="ko-KR" altLang="en-US" sz="2700" dirty="0" smtClean="0">
                <a:solidFill>
                  <a:schemeClr val="tx1"/>
                </a:solidFill>
              </a:rPr>
              <a:t>지혜로운 사람은</a:t>
            </a:r>
            <a:r>
              <a:rPr lang="ko-KR" altLang="en-US" sz="2700" dirty="0" smtClean="0"/>
              <a:t> </a:t>
            </a:r>
            <a:r>
              <a:rPr lang="ko-KR" altLang="en-US" sz="2700" dirty="0" smtClean="0">
                <a:solidFill>
                  <a:srgbClr val="00B0F0"/>
                </a:solidFill>
              </a:rPr>
              <a:t>선한 창조 세계의 질서에 동참하는 자</a:t>
            </a:r>
            <a:r>
              <a:rPr lang="ko-KR" altLang="en-US" sz="2700" dirty="0" smtClean="0">
                <a:solidFill>
                  <a:schemeClr val="tx1"/>
                </a:solidFill>
              </a:rPr>
              <a:t>이다</a:t>
            </a:r>
            <a:r>
              <a:rPr lang="en-US" altLang="ko-KR" sz="2700" dirty="0" smtClean="0">
                <a:solidFill>
                  <a:schemeClr val="tx1"/>
                </a:solidFill>
              </a:rPr>
              <a:t>.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- </a:t>
            </a:r>
            <a:r>
              <a:rPr lang="ko-KR" altLang="en-US" sz="2500" dirty="0" smtClean="0">
                <a:solidFill>
                  <a:schemeClr val="tx1"/>
                </a:solidFill>
              </a:rPr>
              <a:t>참고 </a:t>
            </a:r>
            <a:r>
              <a:rPr lang="en-US" altLang="ko-KR" sz="2500" dirty="0" smtClean="0">
                <a:solidFill>
                  <a:schemeClr val="tx1"/>
                </a:solidFill>
              </a:rPr>
              <a:t>“</a:t>
            </a:r>
            <a:r>
              <a:rPr lang="ko-KR" altLang="en-US" sz="2500" dirty="0" smtClean="0">
                <a:solidFill>
                  <a:schemeClr val="tx1"/>
                </a:solidFill>
              </a:rPr>
              <a:t>인간의 죄악과 하나님의 구원 행동</a:t>
            </a:r>
            <a:r>
              <a:rPr lang="en-US" altLang="ko-KR" sz="2500" dirty="0" smtClean="0">
                <a:solidFill>
                  <a:schemeClr val="tx1"/>
                </a:solidFill>
              </a:rPr>
              <a:t>”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이희학</a:t>
            </a:r>
            <a:r>
              <a:rPr lang="ko-KR" altLang="en-US" sz="2500" dirty="0" smtClean="0">
                <a:solidFill>
                  <a:schemeClr val="tx1"/>
                </a:solidFill>
              </a:rPr>
              <a:t> 교수님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잠언 </a:t>
            </a:r>
            <a:r>
              <a:rPr lang="en-US" altLang="ko-KR" sz="2500" dirty="0" smtClean="0">
                <a:solidFill>
                  <a:schemeClr val="tx1"/>
                </a:solidFill>
              </a:rPr>
              <a:t>10</a:t>
            </a:r>
            <a:r>
              <a:rPr lang="ko-KR" altLang="en-US" sz="2500" dirty="0" smtClean="0">
                <a:solidFill>
                  <a:schemeClr val="tx1"/>
                </a:solidFill>
              </a:rPr>
              <a:t>장</a:t>
            </a:r>
            <a:r>
              <a:rPr lang="en-US" altLang="ko-KR" sz="2500" dirty="0" smtClean="0">
                <a:solidFill>
                  <a:schemeClr val="tx1"/>
                </a:solidFill>
              </a:rPr>
              <a:t> ~ 15</a:t>
            </a:r>
            <a:r>
              <a:rPr lang="ko-KR" altLang="en-US" sz="2500" dirty="0" smtClean="0">
                <a:solidFill>
                  <a:schemeClr val="tx1"/>
                </a:solidFill>
              </a:rPr>
              <a:t>장에서는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야웨는</a:t>
            </a:r>
            <a:r>
              <a:rPr lang="ko-KR" altLang="en-US" sz="2500" dirty="0" smtClean="0">
                <a:solidFill>
                  <a:schemeClr val="tx1"/>
                </a:solidFill>
              </a:rPr>
              <a:t> 무려 </a:t>
            </a:r>
            <a:r>
              <a:rPr lang="en-US" altLang="ko-KR" sz="2500" dirty="0" smtClean="0">
                <a:solidFill>
                  <a:srgbClr val="FF0000"/>
                </a:solidFill>
              </a:rPr>
              <a:t>5</a:t>
            </a:r>
            <a:r>
              <a:rPr lang="ko-KR" altLang="en-US" sz="2500" dirty="0" smtClean="0">
                <a:solidFill>
                  <a:schemeClr val="tx1"/>
                </a:solidFill>
              </a:rPr>
              <a:t>번 나오고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16</a:t>
            </a:r>
            <a:r>
              <a:rPr lang="ko-KR" altLang="en-US" sz="2500" dirty="0" smtClean="0">
                <a:solidFill>
                  <a:schemeClr val="tx1"/>
                </a:solidFill>
              </a:rPr>
              <a:t>장 </a:t>
            </a:r>
            <a:r>
              <a:rPr lang="en-US" altLang="ko-KR" sz="2500" dirty="0" smtClean="0">
                <a:solidFill>
                  <a:schemeClr val="tx1"/>
                </a:solidFill>
              </a:rPr>
              <a:t>1</a:t>
            </a:r>
            <a:r>
              <a:rPr lang="ko-KR" altLang="en-US" sz="2500" dirty="0" smtClean="0">
                <a:solidFill>
                  <a:schemeClr val="tx1"/>
                </a:solidFill>
              </a:rPr>
              <a:t>절</a:t>
            </a:r>
            <a:r>
              <a:rPr lang="en-US" altLang="ko-KR" sz="2500" dirty="0" smtClean="0">
                <a:solidFill>
                  <a:schemeClr val="tx1"/>
                </a:solidFill>
              </a:rPr>
              <a:t>~ 22</a:t>
            </a:r>
            <a:r>
              <a:rPr lang="ko-KR" altLang="en-US" sz="2500" dirty="0" smtClean="0">
                <a:solidFill>
                  <a:schemeClr val="tx1"/>
                </a:solidFill>
              </a:rPr>
              <a:t>장 </a:t>
            </a:r>
            <a:r>
              <a:rPr lang="en-US" altLang="ko-KR" sz="2500" dirty="0" smtClean="0">
                <a:solidFill>
                  <a:schemeClr val="tx1"/>
                </a:solidFill>
              </a:rPr>
              <a:t>16</a:t>
            </a:r>
            <a:r>
              <a:rPr lang="ko-KR" altLang="en-US" sz="2500" dirty="0" smtClean="0">
                <a:solidFill>
                  <a:schemeClr val="tx1"/>
                </a:solidFill>
              </a:rPr>
              <a:t>절 까지는 무려</a:t>
            </a:r>
            <a:r>
              <a:rPr lang="ko-KR" altLang="en-US" sz="2500" dirty="0" smtClean="0">
                <a:solidFill>
                  <a:srgbClr val="C00000"/>
                </a:solidFill>
              </a:rPr>
              <a:t> </a:t>
            </a:r>
            <a:r>
              <a:rPr lang="en-US" altLang="ko-KR" sz="2500" dirty="0" smtClean="0">
                <a:solidFill>
                  <a:srgbClr val="C00000"/>
                </a:solidFill>
              </a:rPr>
              <a:t>35</a:t>
            </a:r>
            <a:r>
              <a:rPr lang="ko-KR" altLang="en-US" sz="2500" dirty="0" smtClean="0">
                <a:solidFill>
                  <a:schemeClr val="tx1"/>
                </a:solidFill>
              </a:rPr>
              <a:t>번</a:t>
            </a:r>
            <a:r>
              <a:rPr lang="en-US" altLang="ko-KR" sz="2500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22</a:t>
            </a:r>
            <a:r>
              <a:rPr lang="ko-KR" altLang="en-US" sz="2500" dirty="0" smtClean="0">
                <a:solidFill>
                  <a:schemeClr val="tx1"/>
                </a:solidFill>
              </a:rPr>
              <a:t>장 </a:t>
            </a:r>
            <a:r>
              <a:rPr lang="en-US" altLang="ko-KR" sz="2500" dirty="0" smtClean="0">
                <a:solidFill>
                  <a:schemeClr val="tx1"/>
                </a:solidFill>
              </a:rPr>
              <a:t>17</a:t>
            </a:r>
            <a:r>
              <a:rPr lang="ko-KR" altLang="en-US" sz="2500" dirty="0" smtClean="0">
                <a:solidFill>
                  <a:schemeClr val="tx1"/>
                </a:solidFill>
              </a:rPr>
              <a:t>절 </a:t>
            </a:r>
            <a:r>
              <a:rPr lang="en-US" altLang="ko-KR" sz="2500" dirty="0" smtClean="0">
                <a:solidFill>
                  <a:schemeClr val="tx1"/>
                </a:solidFill>
              </a:rPr>
              <a:t>~ 24</a:t>
            </a:r>
            <a:r>
              <a:rPr lang="ko-KR" altLang="en-US" sz="2500" dirty="0" smtClean="0">
                <a:solidFill>
                  <a:schemeClr val="tx1"/>
                </a:solidFill>
              </a:rPr>
              <a:t>장 </a:t>
            </a:r>
            <a:r>
              <a:rPr lang="en-US" altLang="ko-KR" sz="2500" dirty="0" smtClean="0">
                <a:solidFill>
                  <a:schemeClr val="tx1"/>
                </a:solidFill>
              </a:rPr>
              <a:t>22</a:t>
            </a:r>
            <a:r>
              <a:rPr lang="ko-KR" altLang="en-US" sz="2500" dirty="0" smtClean="0">
                <a:solidFill>
                  <a:schemeClr val="tx1"/>
                </a:solidFill>
              </a:rPr>
              <a:t>절 까지</a:t>
            </a:r>
            <a:r>
              <a:rPr lang="ko-KR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ko-KR" sz="2500" dirty="0" smtClean="0">
                <a:solidFill>
                  <a:srgbClr val="E32DAF"/>
                </a:solidFill>
              </a:rPr>
              <a:t>5</a:t>
            </a:r>
            <a:r>
              <a:rPr lang="ko-KR" altLang="en-US" sz="2500" dirty="0" smtClean="0">
                <a:solidFill>
                  <a:schemeClr val="tx1"/>
                </a:solidFill>
              </a:rPr>
              <a:t>번이 등장한다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  <a:r>
              <a:rPr lang="ko-KR" altLang="en-US" sz="2500" dirty="0" smtClean="0">
                <a:solidFill>
                  <a:schemeClr val="tx1"/>
                </a:solidFill>
              </a:rPr>
              <a:t> 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그렇다면 이러한 증거를 토대로 </a:t>
            </a:r>
            <a:r>
              <a:rPr lang="ko-KR" altLang="en-US" sz="2500" dirty="0" smtClean="0">
                <a:solidFill>
                  <a:srgbClr val="00B0F0"/>
                </a:solidFill>
              </a:rPr>
              <a:t>이스라엘의 지혜는 </a:t>
            </a:r>
            <a:r>
              <a:rPr lang="ko-KR" altLang="en-US" sz="2500" dirty="0" err="1" smtClean="0">
                <a:solidFill>
                  <a:srgbClr val="00B0F0"/>
                </a:solidFill>
              </a:rPr>
              <a:t>야웨</a:t>
            </a:r>
            <a:r>
              <a:rPr lang="ko-KR" altLang="en-US" sz="2500" dirty="0" smtClean="0">
                <a:solidFill>
                  <a:srgbClr val="00B0F0"/>
                </a:solidFill>
              </a:rPr>
              <a:t> 종교화 되었고</a:t>
            </a:r>
            <a:r>
              <a:rPr lang="en-US" altLang="ko-KR" sz="2500" dirty="0" smtClean="0">
                <a:solidFill>
                  <a:srgbClr val="00B0F0"/>
                </a:solidFill>
              </a:rPr>
              <a:t>, </a:t>
            </a:r>
            <a:r>
              <a:rPr lang="ko-KR" altLang="en-US" sz="2500" dirty="0" err="1" smtClean="0">
                <a:solidFill>
                  <a:srgbClr val="00B0F0"/>
                </a:solidFill>
              </a:rPr>
              <a:t>야웨</a:t>
            </a:r>
            <a:r>
              <a:rPr lang="ko-KR" altLang="en-US" sz="2500" dirty="0" smtClean="0">
                <a:solidFill>
                  <a:srgbClr val="00B0F0"/>
                </a:solidFill>
              </a:rPr>
              <a:t> 신앙에 완전히 용해 되었다고 할 수 있는지</a:t>
            </a:r>
            <a:r>
              <a:rPr lang="en-US" altLang="ko-KR" sz="2500" dirty="0" smtClean="0">
                <a:solidFill>
                  <a:srgbClr val="00B0F0"/>
                </a:solidFill>
              </a:rPr>
              <a:t>, </a:t>
            </a:r>
            <a:r>
              <a:rPr lang="ko-KR" altLang="en-US" sz="2500" dirty="0" smtClean="0">
                <a:solidFill>
                  <a:srgbClr val="00B0F0"/>
                </a:solidFill>
              </a:rPr>
              <a:t>고대 근동에 다른 지혜들과 다른 점이 있다고 해석 할 수 있을까</a:t>
            </a:r>
            <a:r>
              <a:rPr lang="en-US" altLang="ko-KR" sz="2500" dirty="0" smtClean="0">
                <a:solidFill>
                  <a:srgbClr val="00B0F0"/>
                </a:solidFill>
              </a:rPr>
              <a:t>?</a:t>
            </a: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이 질문에 올바르게 대답하기 위해서는 </a:t>
            </a:r>
            <a:r>
              <a:rPr lang="ko-KR" altLang="en-US" sz="2500" dirty="0" smtClean="0">
                <a:solidFill>
                  <a:srgbClr val="00B050"/>
                </a:solidFill>
              </a:rPr>
              <a:t>어떠한 주제상의 맥락 속에 </a:t>
            </a:r>
            <a:r>
              <a:rPr lang="ko-KR" altLang="en-US" sz="2500" dirty="0" err="1" smtClean="0">
                <a:solidFill>
                  <a:srgbClr val="00B050"/>
                </a:solidFill>
              </a:rPr>
              <a:t>야웨가</a:t>
            </a:r>
            <a:r>
              <a:rPr lang="ko-KR" altLang="en-US" sz="2500" dirty="0" smtClean="0">
                <a:solidFill>
                  <a:srgbClr val="00B050"/>
                </a:solidFill>
              </a:rPr>
              <a:t> 어떻게 선포 되고 있는 지를 </a:t>
            </a:r>
            <a:r>
              <a:rPr lang="ko-KR" altLang="en-US" sz="2500" dirty="0" smtClean="0">
                <a:solidFill>
                  <a:schemeClr val="tx1"/>
                </a:solidFill>
              </a:rPr>
              <a:t>살펴 보아야 한다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 smtClean="0"/>
              <a:t>4. </a:t>
            </a:r>
            <a:r>
              <a:rPr lang="ko-KR" altLang="en-US" sz="3200" b="1" dirty="0" smtClean="0"/>
              <a:t>지혜와 </a:t>
            </a:r>
            <a:r>
              <a:rPr lang="ko-KR" altLang="en-US" sz="3200" b="1" dirty="0" err="1" smtClean="0"/>
              <a:t>야웨</a:t>
            </a:r>
            <a:r>
              <a:rPr lang="ko-KR" altLang="en-US" sz="3200" b="1" dirty="0" smtClean="0"/>
              <a:t> 신앙</a:t>
            </a:r>
            <a:endParaRPr lang="ko-KR" altLang="en-US" sz="32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941168"/>
            <a:ext cx="260729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500" b="1" dirty="0" smtClean="0"/>
              <a:t>1) ‘</a:t>
            </a:r>
            <a:r>
              <a:rPr lang="ko-KR" altLang="en-US" sz="2500" b="1" dirty="0" smtClean="0"/>
              <a:t>세계 질서</a:t>
            </a:r>
            <a:r>
              <a:rPr lang="en-US" altLang="ko-KR" sz="2500" b="1" dirty="0" smtClean="0"/>
              <a:t>’</a:t>
            </a:r>
            <a:r>
              <a:rPr lang="ko-KR" altLang="en-US" sz="2500" b="1" dirty="0" smtClean="0"/>
              <a:t>로서의 </a:t>
            </a:r>
            <a:r>
              <a:rPr lang="ko-KR" altLang="en-US" sz="2500" b="1" dirty="0" err="1" smtClean="0"/>
              <a:t>야웨</a:t>
            </a:r>
            <a:endParaRPr lang="en-US" altLang="ko-KR" sz="2500" b="1" dirty="0" smtClean="0"/>
          </a:p>
          <a:p>
            <a:pPr marL="0" indent="0">
              <a:buNone/>
            </a:pPr>
            <a:r>
              <a:rPr lang="ko-KR" altLang="en-US" sz="2500" dirty="0" err="1" smtClean="0"/>
              <a:t>야웨의</a:t>
            </a:r>
            <a:r>
              <a:rPr lang="ko-KR" altLang="en-US" sz="2500" dirty="0" smtClean="0"/>
              <a:t> 이름이 명시적으로 언급되지는 않았지만</a:t>
            </a:r>
            <a:r>
              <a:rPr lang="en-US" altLang="ko-KR" sz="2500" dirty="0" smtClean="0"/>
              <a:t>, </a:t>
            </a:r>
            <a:r>
              <a:rPr lang="ko-KR" altLang="en-US" sz="2500" dirty="0" err="1" smtClean="0"/>
              <a:t>야웨는</a:t>
            </a:r>
            <a:r>
              <a:rPr lang="ko-KR" altLang="en-US" sz="2500" dirty="0" smtClean="0"/>
              <a:t> </a:t>
            </a:r>
            <a:r>
              <a:rPr lang="ko-KR" altLang="en-US" sz="2500" dirty="0" smtClean="0">
                <a:solidFill>
                  <a:srgbClr val="DA8F08"/>
                </a:solidFill>
              </a:rPr>
              <a:t>자연 세계의 변화를 이끄시는 분</a:t>
            </a:r>
            <a:r>
              <a:rPr lang="ko-KR" altLang="en-US" sz="2500" dirty="0" smtClean="0"/>
              <a:t>이시고</a:t>
            </a:r>
            <a:r>
              <a:rPr lang="en-US" altLang="ko-KR" sz="2500" dirty="0" smtClean="0"/>
              <a:t>, </a:t>
            </a:r>
            <a:r>
              <a:rPr lang="ko-KR" altLang="en-US" sz="2500" dirty="0" smtClean="0">
                <a:solidFill>
                  <a:srgbClr val="00B050"/>
                </a:solidFill>
              </a:rPr>
              <a:t>의인에게는 복을 내리시며</a:t>
            </a:r>
            <a:r>
              <a:rPr lang="en-US" altLang="ko-KR" sz="2500" dirty="0" smtClean="0">
                <a:solidFill>
                  <a:srgbClr val="00B050"/>
                </a:solidFill>
              </a:rPr>
              <a:t>, </a:t>
            </a:r>
            <a:r>
              <a:rPr lang="ko-KR" altLang="en-US" sz="2500" dirty="0" smtClean="0">
                <a:solidFill>
                  <a:srgbClr val="00B050"/>
                </a:solidFill>
              </a:rPr>
              <a:t>악인에게는 보응 하시는 분</a:t>
            </a:r>
            <a:r>
              <a:rPr lang="ko-KR" altLang="en-US" sz="2500" dirty="0" smtClean="0"/>
              <a:t>이라는 것이 강하게 암시 되어있다</a:t>
            </a:r>
            <a:r>
              <a:rPr lang="en-US" altLang="ko-KR" sz="2500" dirty="0" smtClean="0"/>
              <a:t>.</a:t>
            </a:r>
          </a:p>
          <a:p>
            <a:pPr marL="0" indent="0">
              <a:buNone/>
            </a:pPr>
            <a:r>
              <a:rPr lang="ko-KR" altLang="en-US" sz="2500" dirty="0" err="1" smtClean="0"/>
              <a:t>야웨의</a:t>
            </a:r>
            <a:r>
              <a:rPr lang="ko-KR" altLang="en-US" sz="2500" dirty="0" smtClean="0"/>
              <a:t> 법도가 의로운 자와 정직한 자에게는 산성이지만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악인과 행악하는 자에게는 멸망인 것이다</a:t>
            </a:r>
            <a:r>
              <a:rPr lang="en-US" altLang="ko-KR" sz="2500" dirty="0" smtClean="0"/>
              <a:t>. </a:t>
            </a:r>
            <a:r>
              <a:rPr lang="ko-KR" altLang="en-US" sz="2500" dirty="0" err="1" smtClean="0"/>
              <a:t>야웨는</a:t>
            </a:r>
            <a:r>
              <a:rPr lang="ko-KR" altLang="en-US" sz="2500" dirty="0" smtClean="0"/>
              <a:t> 철저히 </a:t>
            </a:r>
            <a:r>
              <a:rPr lang="ko-KR" altLang="en-US" sz="2500" dirty="0" smtClean="0">
                <a:solidFill>
                  <a:srgbClr val="FF0000"/>
                </a:solidFill>
              </a:rPr>
              <a:t>각 사람의 행위대로 보응하시는 분</a:t>
            </a:r>
            <a:r>
              <a:rPr lang="ko-KR" altLang="en-US" sz="2500" dirty="0" smtClean="0"/>
              <a:t>이시다</a:t>
            </a:r>
            <a:r>
              <a:rPr lang="en-US" altLang="ko-KR" sz="2500" dirty="0" smtClean="0"/>
              <a:t>.</a:t>
            </a:r>
          </a:p>
          <a:p>
            <a:pPr marL="0" indent="0">
              <a:buNone/>
            </a:pPr>
            <a:r>
              <a:rPr lang="ko-KR" altLang="en-US" sz="2500" dirty="0" smtClean="0"/>
              <a:t>분명한 것은</a:t>
            </a:r>
            <a:r>
              <a:rPr lang="en-US" altLang="ko-KR" sz="2500" dirty="0" smtClean="0"/>
              <a:t>, </a:t>
            </a:r>
            <a:r>
              <a:rPr lang="ko-KR" altLang="en-US" sz="2500" dirty="0" smtClean="0">
                <a:solidFill>
                  <a:srgbClr val="0070C0"/>
                </a:solidFill>
              </a:rPr>
              <a:t>고대 근동의 지혜 문헌들이 </a:t>
            </a:r>
            <a:r>
              <a:rPr lang="en-US" altLang="ko-KR" sz="2500" dirty="0" smtClean="0">
                <a:solidFill>
                  <a:srgbClr val="0070C0"/>
                </a:solidFill>
              </a:rPr>
              <a:t>‘</a:t>
            </a:r>
            <a:r>
              <a:rPr lang="ko-KR" altLang="en-US" sz="2500" dirty="0" smtClean="0">
                <a:solidFill>
                  <a:srgbClr val="0070C0"/>
                </a:solidFill>
              </a:rPr>
              <a:t>세계 질서로서의 공의</a:t>
            </a:r>
            <a:r>
              <a:rPr lang="en-US" altLang="ko-KR" sz="2500" dirty="0" smtClean="0">
                <a:solidFill>
                  <a:srgbClr val="0070C0"/>
                </a:solidFill>
              </a:rPr>
              <a:t>’</a:t>
            </a:r>
            <a:r>
              <a:rPr lang="ko-KR" altLang="en-US" sz="2500" dirty="0" smtClean="0">
                <a:solidFill>
                  <a:srgbClr val="0070C0"/>
                </a:solidFill>
              </a:rPr>
              <a:t>에 대한 사상을 가지고 있다는 것</a:t>
            </a:r>
            <a:r>
              <a:rPr lang="ko-KR" altLang="en-US" sz="2500" dirty="0" smtClean="0"/>
              <a:t>이다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이러한 점에서 </a:t>
            </a:r>
            <a:r>
              <a:rPr lang="ko-KR" altLang="en-US" sz="2500" dirty="0" smtClean="0">
                <a:solidFill>
                  <a:srgbClr val="7030A0"/>
                </a:solidFill>
              </a:rPr>
              <a:t>이스라엘의 지혜 사상은 고대 근동의 지혜 사상으로 부터 완전히 분리 될 수는 없다</a:t>
            </a:r>
            <a:r>
              <a:rPr lang="en-US" altLang="ko-KR" sz="2500" dirty="0" smtClean="0"/>
              <a:t>.</a:t>
            </a:r>
          </a:p>
          <a:p>
            <a:pPr marL="0" indent="0">
              <a:buNone/>
            </a:pPr>
            <a:r>
              <a:rPr lang="ko-KR" altLang="en-US" sz="2500" dirty="0" smtClean="0"/>
              <a:t>이스라엘의 옛 격언들은 </a:t>
            </a:r>
            <a:r>
              <a:rPr lang="ko-KR" altLang="en-US" sz="2500" dirty="0" smtClean="0">
                <a:solidFill>
                  <a:srgbClr val="FE5EC5"/>
                </a:solidFill>
              </a:rPr>
              <a:t>이 세계 질서의 </a:t>
            </a:r>
            <a:r>
              <a:rPr lang="ko-KR" altLang="en-US" sz="2500" dirty="0" err="1" smtClean="0">
                <a:solidFill>
                  <a:srgbClr val="FE5EC5"/>
                </a:solidFill>
              </a:rPr>
              <a:t>유지자에</a:t>
            </a:r>
            <a:r>
              <a:rPr lang="ko-KR" altLang="en-US" sz="2500" dirty="0" smtClean="0">
                <a:solidFill>
                  <a:srgbClr val="FE5EC5"/>
                </a:solidFill>
              </a:rPr>
              <a:t> 대한 전폭적인 신뢰</a:t>
            </a:r>
            <a:r>
              <a:rPr lang="ko-KR" altLang="en-US" sz="2500" dirty="0" smtClean="0"/>
              <a:t>를 보이고 있는데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세상의 모든 일을 </a:t>
            </a:r>
            <a:r>
              <a:rPr lang="ko-KR" altLang="en-US" sz="2500" dirty="0" err="1" smtClean="0"/>
              <a:t>야웨에게</a:t>
            </a:r>
            <a:r>
              <a:rPr lang="ko-KR" altLang="en-US" sz="2500" dirty="0" smtClean="0"/>
              <a:t> 맡기면</a:t>
            </a:r>
            <a:r>
              <a:rPr lang="en-US" altLang="ko-KR" sz="2500" dirty="0" smtClean="0"/>
              <a:t>, </a:t>
            </a:r>
            <a:r>
              <a:rPr lang="ko-KR" altLang="en-US" sz="2500" dirty="0" smtClean="0">
                <a:solidFill>
                  <a:srgbClr val="002060"/>
                </a:solidFill>
              </a:rPr>
              <a:t>그 분이 인간의 모든 계획을 성취 시킬 것 </a:t>
            </a:r>
            <a:r>
              <a:rPr lang="ko-KR" altLang="en-US" sz="2500" dirty="0" smtClean="0"/>
              <a:t>임을 확신 하고 있다</a:t>
            </a:r>
            <a:r>
              <a:rPr lang="en-US" altLang="ko-KR" sz="2500" dirty="0" smtClean="0"/>
              <a:t>. (16:3)</a:t>
            </a:r>
            <a:endParaRPr lang="en-US" altLang="ko-KR" sz="2500" dirty="0"/>
          </a:p>
        </p:txBody>
      </p:sp>
    </p:spTree>
    <p:extLst>
      <p:ext uri="{BB962C8B-B14F-4D97-AF65-F5344CB8AC3E}">
        <p14:creationId xmlns:p14="http://schemas.microsoft.com/office/powerpoint/2010/main" val="3335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300" dirty="0" smtClean="0"/>
              <a:t>지혜가 뛰어나고 능력이 강하다고 인정을 받는 왕들조차도 그의 마음을 인도하는 자는 </a:t>
            </a:r>
            <a:r>
              <a:rPr lang="ko-KR" altLang="en-US" sz="2300" dirty="0" err="1" smtClean="0"/>
              <a:t>야웨이며</a:t>
            </a:r>
            <a:r>
              <a:rPr lang="en-US" altLang="ko-KR" sz="2300" dirty="0" smtClean="0"/>
              <a:t>, </a:t>
            </a:r>
            <a:r>
              <a:rPr lang="ko-KR" altLang="en-US" sz="2300" dirty="0" smtClean="0"/>
              <a:t>아무리 정직하게 산다고 하더라도 </a:t>
            </a:r>
            <a:r>
              <a:rPr lang="ko-KR" altLang="en-US" sz="2300" dirty="0" smtClean="0">
                <a:solidFill>
                  <a:srgbClr val="FF0000"/>
                </a:solidFill>
              </a:rPr>
              <a:t>최종적으로 판단하는 분은 </a:t>
            </a:r>
            <a:r>
              <a:rPr lang="ko-KR" altLang="en-US" sz="2300" dirty="0" err="1">
                <a:solidFill>
                  <a:srgbClr val="FF0000"/>
                </a:solidFill>
              </a:rPr>
              <a:t>야</a:t>
            </a:r>
            <a:r>
              <a:rPr lang="ko-KR" altLang="en-US" sz="2300" dirty="0" err="1" smtClean="0">
                <a:solidFill>
                  <a:srgbClr val="FF0000"/>
                </a:solidFill>
              </a:rPr>
              <a:t>웨</a:t>
            </a:r>
            <a:r>
              <a:rPr lang="ko-KR" altLang="en-US" sz="2300" dirty="0" err="1" smtClean="0"/>
              <a:t>라는</a:t>
            </a:r>
            <a:r>
              <a:rPr lang="ko-KR" altLang="en-US" sz="2300" dirty="0" smtClean="0"/>
              <a:t> 것을 잊지 않고 있다</a:t>
            </a:r>
            <a:r>
              <a:rPr lang="en-US" altLang="ko-KR" sz="2300" dirty="0" smtClean="0"/>
              <a:t>. (21:1 ~2)</a:t>
            </a:r>
            <a:r>
              <a:rPr lang="ko-KR" altLang="en-US" sz="2300" dirty="0"/>
              <a:t> </a:t>
            </a:r>
            <a:endParaRPr lang="en-US" altLang="ko-KR" sz="2300" dirty="0" smtClean="0"/>
          </a:p>
          <a:p>
            <a:pPr marL="0" indent="0">
              <a:buNone/>
            </a:pPr>
            <a:r>
              <a:rPr lang="ko-KR" altLang="en-US" sz="2300" dirty="0" smtClean="0"/>
              <a:t>인간의 지혜와 명철과 모략이 아무리 뛰어나다고 할지라도 </a:t>
            </a:r>
            <a:r>
              <a:rPr lang="ko-KR" altLang="en-US" sz="2300" dirty="0" err="1" smtClean="0">
                <a:solidFill>
                  <a:srgbClr val="0070C0"/>
                </a:solidFill>
              </a:rPr>
              <a:t>야웨를</a:t>
            </a:r>
            <a:r>
              <a:rPr lang="ko-KR" altLang="en-US" sz="2300" dirty="0" smtClean="0">
                <a:solidFill>
                  <a:srgbClr val="0070C0"/>
                </a:solidFill>
              </a:rPr>
              <a:t> 당해낼 수 없으며</a:t>
            </a:r>
            <a:r>
              <a:rPr lang="en-US" altLang="ko-KR" sz="2300" dirty="0" smtClean="0"/>
              <a:t>, </a:t>
            </a:r>
            <a:r>
              <a:rPr lang="ko-KR" altLang="en-US" sz="2300" dirty="0" smtClean="0"/>
              <a:t>인간이 전쟁을 하지만</a:t>
            </a:r>
            <a:r>
              <a:rPr lang="en-US" altLang="ko-KR" sz="2300" dirty="0" smtClean="0"/>
              <a:t>, </a:t>
            </a:r>
            <a:r>
              <a:rPr lang="ko-KR" altLang="en-US" sz="2300" dirty="0" smtClean="0">
                <a:solidFill>
                  <a:srgbClr val="DA8F08"/>
                </a:solidFill>
              </a:rPr>
              <a:t>승리와 패배는 </a:t>
            </a:r>
            <a:r>
              <a:rPr lang="ko-KR" altLang="en-US" sz="2300" dirty="0" err="1" smtClean="0">
                <a:solidFill>
                  <a:srgbClr val="DA8F08"/>
                </a:solidFill>
              </a:rPr>
              <a:t>야웨에게</a:t>
            </a:r>
            <a:r>
              <a:rPr lang="ko-KR" altLang="en-US" sz="2300" dirty="0" smtClean="0">
                <a:solidFill>
                  <a:srgbClr val="DA8F08"/>
                </a:solidFill>
              </a:rPr>
              <a:t> 달려 있음을 강조</a:t>
            </a:r>
            <a:r>
              <a:rPr lang="ko-KR" altLang="en-US" sz="2300" dirty="0" smtClean="0"/>
              <a:t>하고 있다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r>
              <a:rPr lang="en-US" altLang="ko-KR" sz="2300" dirty="0" smtClean="0"/>
              <a:t>(21:30 ~ 31)</a:t>
            </a:r>
          </a:p>
          <a:p>
            <a:pPr marL="0" indent="0">
              <a:buNone/>
            </a:pPr>
            <a:r>
              <a:rPr lang="ko-KR" altLang="en-US" sz="2300" dirty="0" err="1" smtClean="0"/>
              <a:t>야웨를</a:t>
            </a:r>
            <a:r>
              <a:rPr lang="ko-KR" altLang="en-US" sz="2300" dirty="0" smtClean="0"/>
              <a:t> 행위 </a:t>
            </a:r>
            <a:r>
              <a:rPr lang="en-US" altLang="ko-KR" sz="2300" dirty="0" smtClean="0"/>
              <a:t>– </a:t>
            </a:r>
            <a:r>
              <a:rPr lang="ko-KR" altLang="en-US" sz="2300" dirty="0" smtClean="0"/>
              <a:t>보상의 원리로 부터 자유로운 분으로 소개 하기 위해서는 어떠한 방법으로든 보응하신다는 진술 대신에 </a:t>
            </a:r>
            <a:r>
              <a:rPr lang="ko-KR" altLang="en-US" sz="2300" dirty="0" smtClean="0">
                <a:solidFill>
                  <a:srgbClr val="00B050"/>
                </a:solidFill>
              </a:rPr>
              <a:t>인과응보의 원리로 부터 탈출하여</a:t>
            </a:r>
            <a:r>
              <a:rPr lang="en-US" altLang="ko-KR" sz="2300" dirty="0" smtClean="0">
                <a:solidFill>
                  <a:srgbClr val="00B050"/>
                </a:solidFill>
              </a:rPr>
              <a:t>, </a:t>
            </a:r>
            <a:r>
              <a:rPr lang="ko-KR" altLang="en-US" sz="2300" dirty="0" smtClean="0">
                <a:solidFill>
                  <a:srgbClr val="00B050"/>
                </a:solidFill>
              </a:rPr>
              <a:t>한없는 자비와 용서를 보여주시는 분으로 고백</a:t>
            </a:r>
            <a:r>
              <a:rPr lang="ko-KR" altLang="en-US" sz="2300" dirty="0" smtClean="0"/>
              <a:t>해야만 한다</a:t>
            </a:r>
            <a:r>
              <a:rPr lang="en-US" altLang="ko-KR" sz="2300" dirty="0" smtClean="0"/>
              <a:t>. (16:33) </a:t>
            </a:r>
          </a:p>
          <a:p>
            <a:pPr marL="0" indent="0">
              <a:buNone/>
            </a:pPr>
            <a:r>
              <a:rPr lang="ko-KR" altLang="en-US" sz="2300" dirty="0" smtClean="0">
                <a:solidFill>
                  <a:srgbClr val="FE5EC5"/>
                </a:solidFill>
              </a:rPr>
              <a:t>미움을 버리고 사랑을 실천해야 하는 인간의 원리</a:t>
            </a:r>
            <a:r>
              <a:rPr lang="ko-KR" altLang="en-US" sz="2300" dirty="0" smtClean="0"/>
              <a:t> </a:t>
            </a:r>
            <a:r>
              <a:rPr lang="en-US" altLang="ko-KR" sz="2300" dirty="0" smtClean="0"/>
              <a:t>(10:12, 16:6), </a:t>
            </a:r>
            <a:r>
              <a:rPr lang="ko-KR" altLang="en-US" sz="2300" dirty="0" smtClean="0"/>
              <a:t>이것은 인과응보 원리를 깨뜨리고 있는 한계를 만날 수 있으며</a:t>
            </a:r>
            <a:r>
              <a:rPr lang="en-US" altLang="ko-KR" sz="2300" dirty="0" smtClean="0"/>
              <a:t>, </a:t>
            </a:r>
            <a:r>
              <a:rPr lang="ko-KR" altLang="en-US" sz="2300" dirty="0" err="1" smtClean="0">
                <a:solidFill>
                  <a:srgbClr val="7030A0"/>
                </a:solidFill>
              </a:rPr>
              <a:t>야웨가</a:t>
            </a:r>
            <a:r>
              <a:rPr lang="ko-KR" altLang="en-US" sz="2300" dirty="0" smtClean="0">
                <a:solidFill>
                  <a:srgbClr val="7030A0"/>
                </a:solidFill>
              </a:rPr>
              <a:t> 인과응보의 원리를 뛰어넘는 분</a:t>
            </a:r>
            <a:r>
              <a:rPr lang="ko-KR" altLang="en-US" sz="2300" dirty="0" smtClean="0"/>
              <a:t>이라는 고백은</a:t>
            </a:r>
            <a:r>
              <a:rPr lang="en-US" altLang="ko-KR" sz="2300" dirty="0" smtClean="0"/>
              <a:t>, </a:t>
            </a:r>
            <a:r>
              <a:rPr lang="ko-KR" altLang="en-US" sz="2300" dirty="0" smtClean="0"/>
              <a:t>욥기와 전도서에서 강하게 증거 되고 있다</a:t>
            </a:r>
            <a:r>
              <a:rPr lang="en-US" altLang="ko-KR" sz="2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86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61256" y="332656"/>
            <a:ext cx="8459216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500" b="1" dirty="0" smtClean="0">
                <a:solidFill>
                  <a:schemeClr val="tx1"/>
                </a:solidFill>
              </a:rPr>
              <a:t>2)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지혜 노력으로써의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야웨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경외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이스라엘의 지혜가 오래 전부터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야웨</a:t>
            </a:r>
            <a:r>
              <a:rPr lang="ko-KR" altLang="en-US" sz="2500" dirty="0" smtClean="0">
                <a:solidFill>
                  <a:schemeClr val="tx1"/>
                </a:solidFill>
              </a:rPr>
              <a:t> 신앙과 깊이 관련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되있음을</a:t>
            </a:r>
            <a:r>
              <a:rPr lang="ko-KR" altLang="en-US" sz="2500" dirty="0" smtClean="0">
                <a:solidFill>
                  <a:schemeClr val="tx1"/>
                </a:solidFill>
              </a:rPr>
              <a:t> 증언하는 것으로 판단 할 수 있는가</a:t>
            </a:r>
            <a:r>
              <a:rPr lang="en-US" altLang="ko-KR" sz="25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Ⅰ)  </a:t>
            </a:r>
            <a:r>
              <a:rPr lang="ko-KR" altLang="en-US" sz="2500" dirty="0" smtClean="0">
                <a:solidFill>
                  <a:srgbClr val="FF0000"/>
                </a:solidFill>
              </a:rPr>
              <a:t>먼저 각각의 격언들이 </a:t>
            </a:r>
            <a:r>
              <a:rPr lang="en-US" altLang="ko-KR" sz="2500" dirty="0" smtClean="0">
                <a:solidFill>
                  <a:srgbClr val="FF0000"/>
                </a:solidFill>
              </a:rPr>
              <a:t>‘</a:t>
            </a:r>
            <a:r>
              <a:rPr lang="ko-KR" altLang="en-US" sz="2500" dirty="0" err="1" smtClean="0">
                <a:solidFill>
                  <a:srgbClr val="FF0000"/>
                </a:solidFill>
              </a:rPr>
              <a:t>야웨</a:t>
            </a:r>
            <a:r>
              <a:rPr lang="ko-KR" altLang="en-US" sz="2500" dirty="0" smtClean="0">
                <a:solidFill>
                  <a:srgbClr val="FF0000"/>
                </a:solidFill>
              </a:rPr>
              <a:t> 경외</a:t>
            </a:r>
            <a:r>
              <a:rPr lang="en-US" altLang="ko-KR" sz="2500" dirty="0" smtClean="0">
                <a:solidFill>
                  <a:srgbClr val="FF0000"/>
                </a:solidFill>
              </a:rPr>
              <a:t>’</a:t>
            </a:r>
            <a:r>
              <a:rPr lang="ko-KR" altLang="en-US" sz="2500" dirty="0" smtClean="0">
                <a:solidFill>
                  <a:srgbClr val="FF0000"/>
                </a:solidFill>
              </a:rPr>
              <a:t>를 어떻게 이해하고 있는가를 살펴 보아야 한다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Ⅱ) </a:t>
            </a:r>
            <a:r>
              <a:rPr lang="ko-KR" altLang="en-US" sz="2500" dirty="0" err="1" smtClean="0">
                <a:solidFill>
                  <a:srgbClr val="0070C0"/>
                </a:solidFill>
              </a:rPr>
              <a:t>야웨</a:t>
            </a:r>
            <a:r>
              <a:rPr lang="ko-KR" altLang="en-US" sz="2500" dirty="0" smtClean="0">
                <a:solidFill>
                  <a:srgbClr val="0070C0"/>
                </a:solidFill>
              </a:rPr>
              <a:t> 경외가 구약성서의 다른 곳에서는 어떻게 사용되었는가를 알아 보아야 한다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Ⅲ ) </a:t>
            </a:r>
            <a:r>
              <a:rPr lang="ko-KR" altLang="en-US" sz="2500" dirty="0" smtClean="0">
                <a:solidFill>
                  <a:srgbClr val="00B050"/>
                </a:solidFill>
              </a:rPr>
              <a:t>구약 근동의 지혜 문헌들이 혹시 매우 유사한 형태로 </a:t>
            </a:r>
            <a:r>
              <a:rPr lang="en-US" altLang="ko-KR" sz="2500" dirty="0" smtClean="0">
                <a:solidFill>
                  <a:srgbClr val="00B050"/>
                </a:solidFill>
              </a:rPr>
              <a:t>‘</a:t>
            </a:r>
            <a:r>
              <a:rPr lang="ko-KR" altLang="en-US" sz="2500" dirty="0" smtClean="0">
                <a:solidFill>
                  <a:srgbClr val="00B050"/>
                </a:solidFill>
              </a:rPr>
              <a:t>신 경외</a:t>
            </a:r>
            <a:r>
              <a:rPr lang="en-US" altLang="ko-KR" sz="2500" dirty="0" smtClean="0">
                <a:solidFill>
                  <a:srgbClr val="00B050"/>
                </a:solidFill>
              </a:rPr>
              <a:t>’</a:t>
            </a:r>
            <a:r>
              <a:rPr lang="ko-KR" altLang="en-US" sz="2500" dirty="0" smtClean="0">
                <a:solidFill>
                  <a:srgbClr val="00B050"/>
                </a:solidFill>
              </a:rPr>
              <a:t>를 알고 있지는 않았는지</a:t>
            </a:r>
            <a:r>
              <a:rPr lang="en-US" altLang="ko-KR" sz="2500" dirty="0" smtClean="0">
                <a:solidFill>
                  <a:srgbClr val="00B050"/>
                </a:solidFill>
              </a:rPr>
              <a:t>, </a:t>
            </a:r>
            <a:r>
              <a:rPr lang="ko-KR" altLang="en-US" sz="2500" dirty="0" smtClean="0">
                <a:solidFill>
                  <a:srgbClr val="00B050"/>
                </a:solidFill>
              </a:rPr>
              <a:t>그랬다면 잠언의 </a:t>
            </a:r>
            <a:r>
              <a:rPr lang="ko-KR" altLang="en-US" sz="2500" dirty="0" err="1" smtClean="0">
                <a:solidFill>
                  <a:srgbClr val="00B050"/>
                </a:solidFill>
              </a:rPr>
              <a:t>옛격언의</a:t>
            </a:r>
            <a:r>
              <a:rPr lang="ko-KR" altLang="en-US" sz="2500" dirty="0" smtClean="0">
                <a:solidFill>
                  <a:srgbClr val="00B050"/>
                </a:solidFill>
              </a:rPr>
              <a:t> </a:t>
            </a:r>
            <a:r>
              <a:rPr lang="en-US" altLang="ko-KR" sz="2500" dirty="0" smtClean="0">
                <a:solidFill>
                  <a:srgbClr val="00B050"/>
                </a:solidFill>
              </a:rPr>
              <a:t>‘</a:t>
            </a:r>
            <a:r>
              <a:rPr lang="ko-KR" altLang="en-US" sz="2500" dirty="0" err="1" smtClean="0">
                <a:solidFill>
                  <a:srgbClr val="00B050"/>
                </a:solidFill>
              </a:rPr>
              <a:t>야웨</a:t>
            </a:r>
            <a:r>
              <a:rPr lang="ko-KR" altLang="en-US" sz="2500" dirty="0" smtClean="0">
                <a:solidFill>
                  <a:srgbClr val="00B050"/>
                </a:solidFill>
              </a:rPr>
              <a:t> 경외</a:t>
            </a:r>
            <a:r>
              <a:rPr lang="en-US" altLang="ko-KR" sz="2500" dirty="0" smtClean="0">
                <a:solidFill>
                  <a:srgbClr val="00B050"/>
                </a:solidFill>
              </a:rPr>
              <a:t>’</a:t>
            </a:r>
            <a:r>
              <a:rPr lang="ko-KR" altLang="en-US" sz="2500" dirty="0" smtClean="0">
                <a:solidFill>
                  <a:srgbClr val="00B050"/>
                </a:solidFill>
              </a:rPr>
              <a:t>와 어떤 차이를 보이고 있는지를 질문해 보아야 한다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500" b="1" dirty="0" smtClean="0">
                <a:solidFill>
                  <a:schemeClr val="tx1"/>
                </a:solidFill>
              </a:rPr>
              <a:t>☞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야웨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경외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와 </a:t>
            </a:r>
            <a:r>
              <a:rPr lang="en-US" altLang="ko-KR" sz="2500" b="1" dirty="0">
                <a:solidFill>
                  <a:schemeClr val="tx1"/>
                </a:solidFill>
              </a:rPr>
              <a:t>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지혜 격언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이 동의어로 사용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 smtClean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30" y="1196752"/>
            <a:ext cx="1997157" cy="13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/>
                </a:solidFill>
              </a:rPr>
              <a:t>그 동안 구약 학자들이 지혜 문헌에 대한 연구를 게을리 해 온 것은 지혜 문헌이 하나님 중심적이기 보다는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인본주의적이라는 이유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때문이다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/>
                </a:solidFill>
              </a:rPr>
              <a:t>☞ 세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가지 이유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/>
                </a:solidFill>
              </a:rPr>
              <a:t>이러한 이유로 구약 학계의 대표적인 학자들 중에 한 명인 폰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라트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(G. Von Rad)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지혜 문헌에는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야웨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하나님이 인간의 역사 안에 계신다는 고백이 전혀 나타나있지 않다고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보았다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400" b="1" dirty="0"/>
              <a:t>☞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/>
                </a:solidFill>
              </a:rPr>
              <a:t>이러한 이유로  구약 성서 신약을 저술하면서도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지혜 문헌을 완전히 삭제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.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 smtClean="0">
              <a:solidFill>
                <a:schemeClr val="tx1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1. </a:t>
            </a:r>
            <a:r>
              <a:rPr lang="ko-KR" altLang="en-US" sz="3200" dirty="0" smtClean="0"/>
              <a:t>들어가는 말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090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잠언의 </a:t>
            </a:r>
            <a:r>
              <a:rPr lang="ko-KR" altLang="en-US" sz="2500" dirty="0" smtClean="0">
                <a:solidFill>
                  <a:srgbClr val="FF0000"/>
                </a:solidFill>
              </a:rPr>
              <a:t>옛 지혜 격언에서 </a:t>
            </a:r>
            <a:r>
              <a:rPr lang="en-US" altLang="ko-KR" sz="2500" dirty="0" smtClean="0">
                <a:solidFill>
                  <a:srgbClr val="FF0000"/>
                </a:solidFill>
              </a:rPr>
              <a:t>‘</a:t>
            </a:r>
            <a:r>
              <a:rPr lang="ko-KR" altLang="en-US" sz="2500" dirty="0" err="1" smtClean="0">
                <a:solidFill>
                  <a:srgbClr val="FF0000"/>
                </a:solidFill>
              </a:rPr>
              <a:t>야웨</a:t>
            </a:r>
            <a:r>
              <a:rPr lang="ko-KR" altLang="en-US" sz="2500" dirty="0" smtClean="0">
                <a:solidFill>
                  <a:srgbClr val="FF0000"/>
                </a:solidFill>
              </a:rPr>
              <a:t> 경외</a:t>
            </a:r>
            <a:r>
              <a:rPr lang="en-US" altLang="ko-KR" sz="2500" dirty="0" smtClean="0">
                <a:solidFill>
                  <a:srgbClr val="FF0000"/>
                </a:solidFill>
              </a:rPr>
              <a:t>’</a:t>
            </a:r>
            <a:r>
              <a:rPr lang="ko-KR" altLang="en-US" sz="2500" dirty="0" smtClean="0">
                <a:solidFill>
                  <a:srgbClr val="FF0000"/>
                </a:solidFill>
              </a:rPr>
              <a:t>는 </a:t>
            </a:r>
            <a:r>
              <a:rPr lang="en-US" altLang="ko-KR" sz="2500" dirty="0" smtClean="0">
                <a:solidFill>
                  <a:srgbClr val="FF0000"/>
                </a:solidFill>
              </a:rPr>
              <a:t>‘</a:t>
            </a:r>
            <a:r>
              <a:rPr lang="ko-KR" altLang="en-US" sz="2500" dirty="0" smtClean="0">
                <a:solidFill>
                  <a:srgbClr val="FF0000"/>
                </a:solidFill>
              </a:rPr>
              <a:t>지혜</a:t>
            </a:r>
            <a:r>
              <a:rPr lang="en-US" altLang="ko-KR" sz="2500" dirty="0" smtClean="0">
                <a:solidFill>
                  <a:srgbClr val="FF0000"/>
                </a:solidFill>
              </a:rPr>
              <a:t>’</a:t>
            </a:r>
            <a:r>
              <a:rPr lang="ko-KR" altLang="en-US" sz="2500" dirty="0" smtClean="0">
                <a:solidFill>
                  <a:srgbClr val="FF0000"/>
                </a:solidFill>
              </a:rPr>
              <a:t>와 완전히 중첩되어 나타나고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err="1" smtClean="0">
                <a:solidFill>
                  <a:srgbClr val="0070C0"/>
                </a:solidFill>
              </a:rPr>
              <a:t>야웨를</a:t>
            </a:r>
            <a:r>
              <a:rPr lang="ko-KR" altLang="en-US" sz="2500" dirty="0" smtClean="0">
                <a:solidFill>
                  <a:srgbClr val="0070C0"/>
                </a:solidFill>
              </a:rPr>
              <a:t> 경외하는 것은 지혜를 추구하는 것 처럼</a:t>
            </a:r>
            <a:r>
              <a:rPr lang="en-US" altLang="ko-KR" sz="2500" dirty="0" smtClean="0">
                <a:solidFill>
                  <a:srgbClr val="0070C0"/>
                </a:solidFill>
              </a:rPr>
              <a:t>, </a:t>
            </a:r>
            <a:r>
              <a:rPr lang="ko-KR" altLang="en-US" sz="2500" dirty="0" smtClean="0">
                <a:solidFill>
                  <a:srgbClr val="0070C0"/>
                </a:solidFill>
              </a:rPr>
              <a:t>행복한 삶을 위해서 매우 유용</a:t>
            </a:r>
            <a:r>
              <a:rPr lang="ko-KR" altLang="en-US" sz="2500" dirty="0" smtClean="0">
                <a:solidFill>
                  <a:schemeClr val="tx1"/>
                </a:solidFill>
              </a:rPr>
              <a:t>하다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smtClean="0">
                <a:solidFill>
                  <a:schemeClr val="tx1"/>
                </a:solidFill>
              </a:rPr>
              <a:t>잠언의 옛 지혜 격언에서 </a:t>
            </a:r>
            <a:r>
              <a:rPr lang="en-US" altLang="ko-KR" sz="2500" dirty="0" smtClean="0">
                <a:solidFill>
                  <a:schemeClr val="tx1"/>
                </a:solidFill>
              </a:rPr>
              <a:t>‘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야웨</a:t>
            </a:r>
            <a:r>
              <a:rPr lang="ko-KR" altLang="en-US" sz="2500" dirty="0" smtClean="0">
                <a:solidFill>
                  <a:schemeClr val="tx1"/>
                </a:solidFill>
              </a:rPr>
              <a:t> 경외</a:t>
            </a:r>
            <a:r>
              <a:rPr lang="en-US" altLang="ko-KR" sz="2500" dirty="0" smtClean="0">
                <a:solidFill>
                  <a:schemeClr val="tx1"/>
                </a:solidFill>
              </a:rPr>
              <a:t>’</a:t>
            </a:r>
            <a:r>
              <a:rPr lang="ko-KR" altLang="en-US" sz="2500" dirty="0" smtClean="0">
                <a:solidFill>
                  <a:schemeClr val="tx1"/>
                </a:solidFill>
              </a:rPr>
              <a:t>는 </a:t>
            </a:r>
            <a:r>
              <a:rPr lang="ko-KR" altLang="en-US" sz="2500" dirty="0" smtClean="0">
                <a:solidFill>
                  <a:srgbClr val="00B050"/>
                </a:solidFill>
              </a:rPr>
              <a:t>행위</a:t>
            </a:r>
            <a:r>
              <a:rPr lang="en-US" altLang="ko-KR" sz="2500" dirty="0" smtClean="0">
                <a:solidFill>
                  <a:srgbClr val="00B050"/>
                </a:solidFill>
              </a:rPr>
              <a:t> -  </a:t>
            </a:r>
            <a:r>
              <a:rPr lang="ko-KR" altLang="en-US" sz="2500" dirty="0" smtClean="0">
                <a:solidFill>
                  <a:srgbClr val="00B050"/>
                </a:solidFill>
              </a:rPr>
              <a:t>보상 관계와 밀접히 결합</a:t>
            </a:r>
            <a:r>
              <a:rPr lang="ko-KR" altLang="en-US" sz="2500" dirty="0" smtClean="0">
                <a:solidFill>
                  <a:schemeClr val="tx1"/>
                </a:solidFill>
              </a:rPr>
              <a:t> 되어 있는데</a:t>
            </a:r>
            <a:r>
              <a:rPr lang="en-US" altLang="ko-KR" sz="2500" dirty="0" smtClean="0">
                <a:solidFill>
                  <a:schemeClr val="tx1"/>
                </a:solidFill>
              </a:rPr>
              <a:t>,</a:t>
            </a:r>
            <a:r>
              <a:rPr lang="en-US" altLang="ko-KR" sz="2500" dirty="0" smtClean="0">
                <a:solidFill>
                  <a:srgbClr val="FE5EC5"/>
                </a:solidFill>
              </a:rPr>
              <a:t> </a:t>
            </a:r>
            <a:r>
              <a:rPr lang="en-US" altLang="ko-KR" sz="2500" dirty="0" smtClean="0">
                <a:solidFill>
                  <a:schemeClr val="tx1"/>
                </a:solidFill>
              </a:rPr>
              <a:t>‘</a:t>
            </a:r>
            <a:r>
              <a:rPr lang="ko-KR" altLang="en-US" sz="2500" dirty="0" err="1" smtClean="0">
                <a:solidFill>
                  <a:srgbClr val="FE5EC5"/>
                </a:solidFill>
              </a:rPr>
              <a:t>야웨에</a:t>
            </a:r>
            <a:r>
              <a:rPr lang="ko-KR" altLang="en-US" sz="2500" dirty="0" smtClean="0">
                <a:solidFill>
                  <a:srgbClr val="FE5EC5"/>
                </a:solidFill>
              </a:rPr>
              <a:t> 대한 신뢰</a:t>
            </a:r>
            <a:r>
              <a:rPr lang="en-US" altLang="ko-KR" sz="2500" dirty="0" smtClean="0">
                <a:solidFill>
                  <a:schemeClr val="tx1"/>
                </a:solidFill>
              </a:rPr>
              <a:t>’</a:t>
            </a:r>
            <a:r>
              <a:rPr lang="ko-KR" altLang="en-US" sz="2500" dirty="0" smtClean="0">
                <a:solidFill>
                  <a:srgbClr val="FE5EC5"/>
                </a:solidFill>
              </a:rPr>
              <a:t>와 동일한 의미로 사용</a:t>
            </a:r>
            <a:r>
              <a:rPr lang="ko-KR" altLang="en-US" sz="2500" dirty="0" smtClean="0">
                <a:solidFill>
                  <a:schemeClr val="tx1"/>
                </a:solidFill>
              </a:rPr>
              <a:t> 되었다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☞ 이것은 </a:t>
            </a:r>
            <a:r>
              <a:rPr lang="en-US" altLang="ko-KR" sz="2500" dirty="0" smtClean="0">
                <a:solidFill>
                  <a:schemeClr val="tx1"/>
                </a:solidFill>
              </a:rPr>
              <a:t>‘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야웨</a:t>
            </a:r>
            <a:r>
              <a:rPr lang="ko-KR" altLang="en-US" sz="2500" dirty="0" smtClean="0">
                <a:solidFill>
                  <a:schemeClr val="tx1"/>
                </a:solidFill>
              </a:rPr>
              <a:t> 경외</a:t>
            </a:r>
            <a:r>
              <a:rPr lang="en-US" altLang="ko-KR" sz="2500" dirty="0" smtClean="0">
                <a:solidFill>
                  <a:schemeClr val="tx1"/>
                </a:solidFill>
              </a:rPr>
              <a:t>’</a:t>
            </a:r>
            <a:r>
              <a:rPr lang="ko-KR" altLang="en-US" sz="2500" dirty="0" smtClean="0">
                <a:solidFill>
                  <a:schemeClr val="tx1"/>
                </a:solidFill>
              </a:rPr>
              <a:t>가 지혜적인 숙고의 대상이 되었다고 의미하는데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rgbClr val="DA8F08"/>
                </a:solidFill>
              </a:rPr>
              <a:t>지혜로운 자는 자신의 인생을 계획 할 </a:t>
            </a:r>
            <a:r>
              <a:rPr lang="ko-KR" altLang="en-US" sz="2500" dirty="0">
                <a:solidFill>
                  <a:srgbClr val="DA8F08"/>
                </a:solidFill>
              </a:rPr>
              <a:t>때</a:t>
            </a:r>
            <a:r>
              <a:rPr lang="ko-KR" altLang="en-US" sz="2500" dirty="0" smtClean="0">
                <a:solidFill>
                  <a:srgbClr val="DA8F08"/>
                </a:solidFill>
              </a:rPr>
              <a:t>에는 성공적이고</a:t>
            </a:r>
            <a:r>
              <a:rPr lang="en-US" altLang="ko-KR" sz="2500" dirty="0" smtClean="0">
                <a:solidFill>
                  <a:srgbClr val="DA8F08"/>
                </a:solidFill>
              </a:rPr>
              <a:t>, </a:t>
            </a:r>
            <a:r>
              <a:rPr lang="ko-KR" altLang="en-US" sz="2500" dirty="0" smtClean="0">
                <a:solidFill>
                  <a:srgbClr val="DA8F08"/>
                </a:solidFill>
              </a:rPr>
              <a:t>희망적인 삶을 위해</a:t>
            </a:r>
            <a:r>
              <a:rPr lang="en-US" altLang="ko-KR" sz="2500" dirty="0" smtClean="0">
                <a:solidFill>
                  <a:srgbClr val="DA8F08"/>
                </a:solidFill>
              </a:rPr>
              <a:t>,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야웨</a:t>
            </a:r>
            <a:r>
              <a:rPr lang="ko-KR" altLang="en-US" sz="2500" dirty="0" err="1" smtClean="0">
                <a:solidFill>
                  <a:srgbClr val="DA8F08"/>
                </a:solidFill>
              </a:rPr>
              <a:t>를</a:t>
            </a:r>
            <a:r>
              <a:rPr lang="ko-KR" altLang="en-US" sz="2500" dirty="0" smtClean="0">
                <a:solidFill>
                  <a:srgbClr val="DA8F08"/>
                </a:solidFill>
              </a:rPr>
              <a:t> 의지하고 경건하게 살아야 한다는 것</a:t>
            </a:r>
            <a:r>
              <a:rPr lang="ko-KR" altLang="en-US" sz="2500" dirty="0" smtClean="0">
                <a:solidFill>
                  <a:schemeClr val="tx1"/>
                </a:solidFill>
              </a:rPr>
              <a:t>이다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“</a:t>
            </a:r>
            <a:r>
              <a:rPr lang="ko-KR" altLang="en-US" sz="2500" dirty="0" smtClean="0">
                <a:solidFill>
                  <a:schemeClr val="tx1"/>
                </a:solidFill>
              </a:rPr>
              <a:t>가산이 적어도 여호와를 경외하는 것이 크게 부하고 번뇌하는 것보다 나으니라</a:t>
            </a:r>
            <a:r>
              <a:rPr lang="en-US" altLang="ko-KR" sz="2500" dirty="0" smtClean="0">
                <a:solidFill>
                  <a:schemeClr val="tx1"/>
                </a:solidFill>
              </a:rPr>
              <a:t>” (15:16)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“</a:t>
            </a:r>
            <a:r>
              <a:rPr lang="ko-KR" altLang="en-US" sz="2500" dirty="0" smtClean="0">
                <a:solidFill>
                  <a:schemeClr val="tx1"/>
                </a:solidFill>
              </a:rPr>
              <a:t>채소를 먹으며 서로 사랑하는 것이 살진 소를 먹으며 서로 미워하는 것보다 나으니라 </a:t>
            </a:r>
            <a:r>
              <a:rPr lang="en-US" altLang="ko-KR" sz="2500" dirty="0" smtClean="0">
                <a:solidFill>
                  <a:schemeClr val="tx1"/>
                </a:solidFill>
              </a:rPr>
              <a:t>(15:17)</a:t>
            </a:r>
          </a:p>
          <a:p>
            <a:pPr marL="0" indent="0">
              <a:buNone/>
            </a:pPr>
            <a:endParaRPr lang="en-US" altLang="ko-KR" sz="25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sz="2500" b="1" dirty="0" smtClean="0">
                <a:solidFill>
                  <a:schemeClr val="tx1"/>
                </a:solidFill>
              </a:rPr>
              <a:t>후대의 지혜 격언에서의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야웨</a:t>
            </a:r>
            <a:endParaRPr lang="en-US" altLang="ko-KR" sz="2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1)</a:t>
            </a:r>
            <a:r>
              <a:rPr lang="ko-KR" altLang="en-US" sz="2500" dirty="0" smtClean="0">
                <a:solidFill>
                  <a:schemeClr val="tx1"/>
                </a:solidFill>
              </a:rPr>
              <a:t>포로 후기의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지혜시들</a:t>
            </a:r>
            <a:r>
              <a:rPr lang="ko-KR" altLang="en-US" sz="2500" dirty="0" smtClean="0">
                <a:solidFill>
                  <a:schemeClr val="tx1"/>
                </a:solidFill>
              </a:rPr>
              <a:t> 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&lt;</a:t>
            </a:r>
            <a:r>
              <a:rPr lang="ko-KR" altLang="en-US" sz="2500" dirty="0" smtClean="0">
                <a:solidFill>
                  <a:schemeClr val="tx1"/>
                </a:solidFill>
              </a:rPr>
              <a:t>수집물 </a:t>
            </a:r>
            <a:r>
              <a:rPr lang="en-US" altLang="ko-KR" sz="2500" dirty="0" smtClean="0">
                <a:solidFill>
                  <a:schemeClr val="tx1"/>
                </a:solidFill>
              </a:rPr>
              <a:t>I 1:1 ~ 9:18&gt;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b="1" dirty="0" smtClean="0">
                <a:solidFill>
                  <a:srgbClr val="FF0000"/>
                </a:solidFill>
              </a:rPr>
              <a:t>☞</a:t>
            </a:r>
            <a:r>
              <a:rPr lang="ko-KR" altLang="en-US" sz="2500" dirty="0" smtClean="0">
                <a:solidFill>
                  <a:srgbClr val="FF0000"/>
                </a:solidFill>
              </a:rPr>
              <a:t>잠언 내에서 가장 신학화된 이스라엘의 지혜 제공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지혜라는 추상적 관념은 </a:t>
            </a:r>
            <a:r>
              <a:rPr lang="ko-KR" altLang="en-US" sz="2500" dirty="0" smtClean="0">
                <a:solidFill>
                  <a:srgbClr val="00B0F0"/>
                </a:solidFill>
              </a:rPr>
              <a:t>인격화</a:t>
            </a:r>
            <a:r>
              <a:rPr lang="ko-KR" altLang="en-US" sz="2500" dirty="0" smtClean="0">
                <a:solidFill>
                  <a:schemeClr val="tx1"/>
                </a:solidFill>
              </a:rPr>
              <a:t> 되었고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지혜는 </a:t>
            </a:r>
            <a:r>
              <a:rPr lang="ko-KR" altLang="en-US" sz="2500" dirty="0" smtClean="0">
                <a:solidFill>
                  <a:srgbClr val="DA8F08"/>
                </a:solidFill>
              </a:rPr>
              <a:t>독립적인 실제를 지닌 존재</a:t>
            </a:r>
            <a:r>
              <a:rPr lang="ko-KR" altLang="en-US" sz="2500" dirty="0" smtClean="0">
                <a:solidFill>
                  <a:schemeClr val="tx1"/>
                </a:solidFill>
              </a:rPr>
              <a:t>로 이해 되고 있음을 알 수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지혜자는 </a:t>
            </a:r>
            <a:r>
              <a:rPr lang="ko-KR" altLang="en-US" sz="2500" dirty="0" smtClean="0">
                <a:solidFill>
                  <a:srgbClr val="00B050"/>
                </a:solidFill>
              </a:rPr>
              <a:t>예언자의 외투를 빌려 입고</a:t>
            </a:r>
            <a:r>
              <a:rPr lang="en-US" altLang="ko-KR" sz="2500" dirty="0" smtClean="0">
                <a:solidFill>
                  <a:srgbClr val="00B050"/>
                </a:solidFill>
              </a:rPr>
              <a:t>, </a:t>
            </a:r>
            <a:r>
              <a:rPr lang="ko-KR" altLang="en-US" sz="2500" dirty="0" smtClean="0">
                <a:solidFill>
                  <a:srgbClr val="00B050"/>
                </a:solidFill>
              </a:rPr>
              <a:t>예언자의 모습</a:t>
            </a:r>
            <a:r>
              <a:rPr lang="ko-KR" altLang="en-US" sz="2500" dirty="0" smtClean="0">
                <a:solidFill>
                  <a:schemeClr val="tx1"/>
                </a:solidFill>
              </a:rPr>
              <a:t>으로 나타나 잠언에 나오는 젊은이의 어리석은 행동을 꾸중하고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smtClean="0">
                <a:solidFill>
                  <a:schemeClr val="tx1"/>
                </a:solidFill>
              </a:rPr>
              <a:t>여기서의 심판은 인생에 있어서의 커다란 실패와 좌절을 의미하는데</a:t>
            </a:r>
            <a:r>
              <a:rPr lang="en-US" altLang="ko-KR" sz="2500" dirty="0" smtClean="0">
                <a:solidFill>
                  <a:schemeClr val="tx1"/>
                </a:solidFill>
              </a:rPr>
              <a:t>,</a:t>
            </a:r>
            <a:r>
              <a:rPr lang="ko-KR" altLang="en-US" sz="2500" dirty="0" smtClean="0">
                <a:solidFill>
                  <a:schemeClr val="tx1"/>
                </a:solidFill>
              </a:rPr>
              <a:t> 전도양양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ko-KR" sz="2500" dirty="0" smtClean="0">
                <a:solidFill>
                  <a:schemeClr val="tx1"/>
                </a:solidFill>
              </a:rPr>
              <a:t>前途洋洋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  <a:r>
              <a:rPr lang="ko-KR" altLang="en-US" sz="2500" dirty="0" smtClean="0">
                <a:solidFill>
                  <a:schemeClr val="tx1"/>
                </a:solidFill>
              </a:rPr>
              <a:t>한 젊은이가 지혜 교훈을 따르지 않고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인생을 망치게 되는 것을 말한다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*</a:t>
            </a:r>
            <a:r>
              <a:rPr lang="ko-KR" altLang="en-US" sz="2500" dirty="0" smtClean="0">
                <a:solidFill>
                  <a:schemeClr val="tx1"/>
                </a:solidFill>
              </a:rPr>
              <a:t>전도양양</a:t>
            </a:r>
            <a:r>
              <a:rPr lang="en-US" altLang="ko-KR" sz="2500" dirty="0" smtClean="0">
                <a:solidFill>
                  <a:schemeClr val="tx1"/>
                </a:solidFill>
              </a:rPr>
              <a:t>: </a:t>
            </a:r>
            <a:r>
              <a:rPr lang="ko-KR" altLang="en-US" sz="2500" dirty="0" smtClean="0">
                <a:solidFill>
                  <a:schemeClr val="tx1"/>
                </a:solidFill>
              </a:rPr>
              <a:t>앞길이나 </a:t>
            </a:r>
            <a:r>
              <a:rPr lang="ko-KR" altLang="en-US" sz="2500" dirty="0">
                <a:solidFill>
                  <a:schemeClr val="tx1"/>
                </a:solidFill>
              </a:rPr>
              <a:t>앞날이 크게 열리어 </a:t>
            </a:r>
            <a:r>
              <a:rPr lang="ko-KR" altLang="en-US" sz="2500" dirty="0" smtClean="0">
                <a:solidFill>
                  <a:schemeClr val="tx1"/>
                </a:solidFill>
              </a:rPr>
              <a:t>희망이 </a:t>
            </a:r>
            <a:r>
              <a:rPr lang="ko-KR" altLang="en-US" sz="2500" dirty="0">
                <a:solidFill>
                  <a:schemeClr val="tx1"/>
                </a:solidFill>
              </a:rPr>
              <a:t>있음</a:t>
            </a:r>
            <a:endParaRPr lang="en-US" altLang="ko-KR" sz="2500" dirty="0" smtClean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259082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2) </a:t>
            </a:r>
            <a:r>
              <a:rPr lang="ko-KR" altLang="en-US" sz="2500" dirty="0" smtClean="0">
                <a:solidFill>
                  <a:schemeClr val="tx1"/>
                </a:solidFill>
              </a:rPr>
              <a:t>지혜와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야웨</a:t>
            </a:r>
            <a:r>
              <a:rPr lang="ko-KR" altLang="en-US" sz="2500" dirty="0" smtClean="0">
                <a:solidFill>
                  <a:schemeClr val="tx1"/>
                </a:solidFill>
              </a:rPr>
              <a:t> 신앙과의 밀접한 관계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1</a:t>
            </a:r>
            <a:r>
              <a:rPr lang="ko-KR" altLang="en-US" sz="2500" dirty="0" smtClean="0">
                <a:solidFill>
                  <a:schemeClr val="tx1"/>
                </a:solidFill>
              </a:rPr>
              <a:t>장 </a:t>
            </a:r>
            <a:r>
              <a:rPr lang="en-US" altLang="ko-KR" sz="2500" dirty="0" smtClean="0">
                <a:solidFill>
                  <a:schemeClr val="tx1"/>
                </a:solidFill>
              </a:rPr>
              <a:t>~ 9</a:t>
            </a:r>
            <a:r>
              <a:rPr lang="ko-KR" altLang="en-US" sz="2500" dirty="0" smtClean="0">
                <a:solidFill>
                  <a:schemeClr val="tx1"/>
                </a:solidFill>
              </a:rPr>
              <a:t>장까지는 </a:t>
            </a:r>
            <a:r>
              <a:rPr lang="ko-KR" altLang="en-US" sz="2500" dirty="0" smtClean="0">
                <a:solidFill>
                  <a:srgbClr val="FF0000"/>
                </a:solidFill>
              </a:rPr>
              <a:t>지혜와 </a:t>
            </a:r>
            <a:r>
              <a:rPr lang="ko-KR" altLang="en-US" sz="2500" dirty="0" err="1" smtClean="0">
                <a:solidFill>
                  <a:srgbClr val="FF0000"/>
                </a:solidFill>
              </a:rPr>
              <a:t>야웨</a:t>
            </a:r>
            <a:r>
              <a:rPr lang="ko-KR" altLang="en-US" sz="2500" dirty="0" smtClean="0">
                <a:solidFill>
                  <a:srgbClr val="FF0000"/>
                </a:solidFill>
              </a:rPr>
              <a:t> 신앙의 관계</a:t>
            </a:r>
            <a:r>
              <a:rPr lang="ko-KR" altLang="en-US" sz="2500" dirty="0" smtClean="0">
                <a:solidFill>
                  <a:schemeClr val="tx1"/>
                </a:solidFill>
              </a:rPr>
              <a:t>가 주도적인 주제이다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smtClean="0">
                <a:solidFill>
                  <a:schemeClr val="tx1"/>
                </a:solidFill>
              </a:rPr>
              <a:t>지혜는 </a:t>
            </a:r>
            <a:r>
              <a:rPr lang="ko-KR" altLang="en-US" sz="2500" dirty="0" smtClean="0">
                <a:solidFill>
                  <a:srgbClr val="0070C0"/>
                </a:solidFill>
              </a:rPr>
              <a:t>인간을 향한 </a:t>
            </a:r>
            <a:r>
              <a:rPr lang="ko-KR" altLang="en-US" sz="2500" dirty="0" err="1" smtClean="0">
                <a:solidFill>
                  <a:srgbClr val="0070C0"/>
                </a:solidFill>
              </a:rPr>
              <a:t>야웨의</a:t>
            </a:r>
            <a:r>
              <a:rPr lang="ko-KR" altLang="en-US" sz="2500" dirty="0" smtClean="0">
                <a:solidFill>
                  <a:srgbClr val="0070C0"/>
                </a:solidFill>
              </a:rPr>
              <a:t> 부르심</a:t>
            </a:r>
            <a:r>
              <a:rPr lang="ko-KR" altLang="en-US" sz="2500" dirty="0" smtClean="0">
                <a:solidFill>
                  <a:schemeClr val="tx1"/>
                </a:solidFill>
              </a:rPr>
              <a:t>이며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rgbClr val="00B050"/>
                </a:solidFill>
              </a:rPr>
              <a:t>신적 계시의 수단</a:t>
            </a:r>
            <a:r>
              <a:rPr lang="ko-KR" altLang="en-US" sz="2500" dirty="0" smtClean="0">
                <a:solidFill>
                  <a:schemeClr val="tx1"/>
                </a:solidFill>
              </a:rPr>
              <a:t>이다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☞ </a:t>
            </a:r>
            <a:r>
              <a:rPr lang="ko-KR" altLang="en-US" sz="2500" dirty="0" err="1" smtClean="0">
                <a:solidFill>
                  <a:srgbClr val="DA8F08"/>
                </a:solidFill>
              </a:rPr>
              <a:t>야웨를</a:t>
            </a:r>
            <a:r>
              <a:rPr lang="ko-KR" altLang="en-US" sz="2500" dirty="0" smtClean="0">
                <a:solidFill>
                  <a:srgbClr val="DA8F08"/>
                </a:solidFill>
              </a:rPr>
              <a:t> 경외하는 것이 지혜의 근본 </a:t>
            </a:r>
            <a:r>
              <a:rPr lang="en-US" altLang="ko-KR" sz="2500" dirty="0" smtClean="0">
                <a:solidFill>
                  <a:schemeClr val="tx1"/>
                </a:solidFill>
              </a:rPr>
              <a:t>(1:7)</a:t>
            </a: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☞ </a:t>
            </a:r>
            <a:r>
              <a:rPr lang="ko-KR" altLang="en-US" sz="2500" dirty="0" smtClean="0">
                <a:solidFill>
                  <a:srgbClr val="FE5EC5"/>
                </a:solidFill>
              </a:rPr>
              <a:t>지혜는 인간을 </a:t>
            </a:r>
            <a:r>
              <a:rPr lang="ko-KR" altLang="en-US" sz="2500" dirty="0" err="1" smtClean="0">
                <a:solidFill>
                  <a:srgbClr val="FE5EC5"/>
                </a:solidFill>
              </a:rPr>
              <a:t>야웨에게로</a:t>
            </a:r>
            <a:r>
              <a:rPr lang="ko-KR" altLang="en-US" sz="2500" dirty="0" smtClean="0">
                <a:solidFill>
                  <a:srgbClr val="FE5EC5"/>
                </a:solidFill>
              </a:rPr>
              <a:t> 이끄는 신앙적 매개체</a:t>
            </a:r>
            <a:endParaRPr lang="en-US" altLang="ko-KR" sz="2500" dirty="0" smtClean="0">
              <a:solidFill>
                <a:srgbClr val="FE5EC5"/>
              </a:solidFill>
            </a:endParaRPr>
          </a:p>
          <a:p>
            <a:pPr marL="0" indent="0">
              <a:buNone/>
            </a:pPr>
            <a:r>
              <a:rPr lang="ko-KR" altLang="en-US" sz="2500" b="1" dirty="0" smtClean="0">
                <a:solidFill>
                  <a:schemeClr val="tx1"/>
                </a:solidFill>
              </a:rPr>
              <a:t>☞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ko-KR" altLang="en-US" sz="2500" dirty="0" smtClean="0">
                <a:solidFill>
                  <a:srgbClr val="00B0F0"/>
                </a:solidFill>
              </a:rPr>
              <a:t>인간의 윤리적 일상생활의 영역 </a:t>
            </a:r>
            <a:r>
              <a:rPr lang="en-US" altLang="ko-KR" sz="2500" dirty="0" smtClean="0">
                <a:solidFill>
                  <a:srgbClr val="00B0F0"/>
                </a:solidFill>
              </a:rPr>
              <a:t>(</a:t>
            </a:r>
            <a:r>
              <a:rPr lang="ko-KR" altLang="en-US" sz="2500" dirty="0" smtClean="0">
                <a:solidFill>
                  <a:srgbClr val="00B0F0"/>
                </a:solidFill>
              </a:rPr>
              <a:t>삶의 자리</a:t>
            </a:r>
            <a:r>
              <a:rPr lang="en-US" altLang="ko-KR" sz="2500" dirty="0" smtClean="0">
                <a:solidFill>
                  <a:srgbClr val="00B0F0"/>
                </a:solidFill>
              </a:rPr>
              <a:t>)</a:t>
            </a:r>
            <a:r>
              <a:rPr lang="ko-KR" altLang="en-US" sz="2500" dirty="0" smtClean="0">
                <a:solidFill>
                  <a:srgbClr val="00B0F0"/>
                </a:solidFill>
              </a:rPr>
              <a:t>에 자리를 잡게 된 실천적 원리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400" dirty="0" smtClean="0">
                <a:solidFill>
                  <a:schemeClr val="tx1"/>
                </a:solidFill>
              </a:rPr>
              <a:t>★ </a:t>
            </a:r>
            <a:r>
              <a:rPr lang="ko-KR" altLang="en-US" sz="2400" dirty="0" smtClean="0">
                <a:solidFill>
                  <a:srgbClr val="7030A0"/>
                </a:solidFill>
              </a:rPr>
              <a:t>이스라엘 후기의 지혜</a:t>
            </a:r>
            <a:r>
              <a:rPr lang="ko-KR" altLang="en-US" sz="2400" dirty="0" smtClean="0">
                <a:solidFill>
                  <a:schemeClr val="tx1"/>
                </a:solidFill>
              </a:rPr>
              <a:t>는 철저히 신학화 되었으며</a:t>
            </a:r>
            <a:r>
              <a:rPr lang="en-US" altLang="ko-KR" sz="2400" dirty="0" smtClean="0">
                <a:solidFill>
                  <a:schemeClr val="tx1"/>
                </a:solidFill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</a:rPr>
              <a:t>특정한 사회적 신분이나</a:t>
            </a:r>
            <a:r>
              <a:rPr lang="en-US" altLang="ko-KR" sz="2400" dirty="0" smtClean="0">
                <a:solidFill>
                  <a:schemeClr val="tx1"/>
                </a:solidFill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</a:rPr>
              <a:t>직업의 차이에 얽매이지 않고</a:t>
            </a:r>
            <a:r>
              <a:rPr lang="en-US" altLang="ko-KR" sz="2400" dirty="0" smtClean="0">
                <a:solidFill>
                  <a:schemeClr val="tx1"/>
                </a:solidFill>
              </a:rPr>
              <a:t>, </a:t>
            </a:r>
            <a:r>
              <a:rPr lang="ko-KR" altLang="en-US" sz="2400" dirty="0" smtClean="0">
                <a:solidFill>
                  <a:srgbClr val="7030A0"/>
                </a:solidFill>
              </a:rPr>
              <a:t>모든 사람에게로 그 대상이 확대</a:t>
            </a:r>
            <a:r>
              <a:rPr lang="en-US" altLang="ko-KR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400" dirty="0" smtClean="0">
                <a:solidFill>
                  <a:schemeClr val="tx1"/>
                </a:solidFill>
              </a:rPr>
              <a:t>★ </a:t>
            </a:r>
            <a:r>
              <a:rPr lang="ko-KR" altLang="en-US" sz="2400" dirty="0" smtClean="0">
                <a:solidFill>
                  <a:srgbClr val="476D1D"/>
                </a:solidFill>
              </a:rPr>
              <a:t>인간의 노력</a:t>
            </a:r>
            <a:r>
              <a:rPr lang="ko-KR" altLang="en-US" sz="2400" dirty="0" smtClean="0">
                <a:solidFill>
                  <a:schemeClr val="tx1"/>
                </a:solidFill>
              </a:rPr>
              <a:t>을 강조하는 전통적인 지혜 교훈들과 </a:t>
            </a:r>
            <a:r>
              <a:rPr lang="ko-KR" altLang="en-US" sz="2400" dirty="0" smtClean="0">
                <a:solidFill>
                  <a:srgbClr val="E32DAF"/>
                </a:solidFill>
              </a:rPr>
              <a:t>하나님의 도우심을 강조하는 </a:t>
            </a:r>
            <a:r>
              <a:rPr lang="ko-KR" altLang="en-US" sz="2400" dirty="0" err="1" smtClean="0">
                <a:solidFill>
                  <a:srgbClr val="E32DAF"/>
                </a:solidFill>
              </a:rPr>
              <a:t>야웨</a:t>
            </a:r>
            <a:r>
              <a:rPr lang="ko-KR" altLang="en-US" sz="2400" dirty="0" smtClean="0">
                <a:solidFill>
                  <a:srgbClr val="E32DAF"/>
                </a:solidFill>
              </a:rPr>
              <a:t> 신앙의 극적인 만남이 이루어짐</a:t>
            </a:r>
            <a:r>
              <a:rPr lang="en-US" altLang="ko-KR" sz="2400" dirty="0" smtClean="0">
                <a:solidFill>
                  <a:schemeClr val="tx1"/>
                </a:solidFill>
              </a:rPr>
              <a:t>.</a:t>
            </a:r>
            <a:endParaRPr lang="en-US" altLang="ko-KR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2100" dirty="0" smtClean="0">
                <a:solidFill>
                  <a:schemeClr val="tx1"/>
                </a:solidFill>
              </a:rPr>
              <a:t>지혜의 대한 이해가 이렇게 변화된 이유는 행위 </a:t>
            </a:r>
            <a:r>
              <a:rPr lang="en-US" altLang="ko-KR" sz="2100" dirty="0" smtClean="0">
                <a:solidFill>
                  <a:schemeClr val="tx1"/>
                </a:solidFill>
              </a:rPr>
              <a:t>– </a:t>
            </a:r>
            <a:r>
              <a:rPr lang="ko-KR" altLang="en-US" sz="2100" dirty="0" smtClean="0">
                <a:solidFill>
                  <a:schemeClr val="tx1"/>
                </a:solidFill>
              </a:rPr>
              <a:t>보상의 관계에 기초를 두고 있는 낙관 주의적 지혜의 한계를 실제적으로 느꼈기 때문이다</a:t>
            </a:r>
            <a:r>
              <a:rPr lang="en-US" altLang="ko-KR" sz="2100" dirty="0" smtClean="0">
                <a:solidFill>
                  <a:schemeClr val="tx1"/>
                </a:solidFill>
              </a:rPr>
              <a:t>. </a:t>
            </a:r>
            <a:r>
              <a:rPr lang="ko-KR" altLang="en-US" sz="2100" dirty="0" smtClean="0">
                <a:solidFill>
                  <a:srgbClr val="FF0000"/>
                </a:solidFill>
              </a:rPr>
              <a:t>잠언의 격언들은 매우 오랜 세월의 삶의 경험들을 농축</a:t>
            </a:r>
            <a:r>
              <a:rPr lang="ko-KR" altLang="en-US" sz="2100" dirty="0" smtClean="0">
                <a:solidFill>
                  <a:schemeClr val="tx1"/>
                </a:solidFill>
              </a:rPr>
              <a:t>하고 있다</a:t>
            </a:r>
            <a:r>
              <a:rPr lang="en-US" altLang="ko-KR" sz="2100" dirty="0" smtClean="0">
                <a:solidFill>
                  <a:schemeClr val="tx1"/>
                </a:solidFill>
              </a:rPr>
              <a:t>. </a:t>
            </a:r>
            <a:r>
              <a:rPr lang="ko-KR" altLang="en-US" sz="2100" dirty="0" smtClean="0">
                <a:solidFill>
                  <a:srgbClr val="0070C0"/>
                </a:solidFill>
              </a:rPr>
              <a:t>잠언은 시간과 공간을 초월하여 과거 시대와 현재 시대를 연결 시키는 작업을 수행하고 있는데</a:t>
            </a:r>
            <a:r>
              <a:rPr lang="en-US" altLang="ko-KR" sz="2100" dirty="0" smtClean="0">
                <a:solidFill>
                  <a:srgbClr val="0070C0"/>
                </a:solidFill>
              </a:rPr>
              <a:t>, </a:t>
            </a:r>
            <a:r>
              <a:rPr lang="ko-KR" altLang="en-US" sz="2100" dirty="0" smtClean="0">
                <a:solidFill>
                  <a:srgbClr val="0070C0"/>
                </a:solidFill>
              </a:rPr>
              <a:t>모든 잠언은 경험</a:t>
            </a:r>
            <a:r>
              <a:rPr lang="en-US" altLang="ko-KR" sz="2100" dirty="0">
                <a:solidFill>
                  <a:schemeClr val="tx1"/>
                </a:solidFill>
              </a:rPr>
              <a:t> </a:t>
            </a:r>
            <a:r>
              <a:rPr lang="en-US" altLang="ko-KR" sz="2100" dirty="0" smtClean="0">
                <a:solidFill>
                  <a:srgbClr val="0070C0"/>
                </a:solidFill>
              </a:rPr>
              <a:t>(experience)</a:t>
            </a:r>
            <a:r>
              <a:rPr lang="ko-KR" altLang="en-US" sz="2100" dirty="0" smtClean="0">
                <a:solidFill>
                  <a:srgbClr val="0070C0"/>
                </a:solidFill>
              </a:rPr>
              <a:t>에 기초</a:t>
            </a:r>
            <a:r>
              <a:rPr lang="ko-KR" altLang="en-US" sz="2100" dirty="0" smtClean="0">
                <a:solidFill>
                  <a:schemeClr val="tx1"/>
                </a:solidFill>
              </a:rPr>
              <a:t>하고 있다고 볼 수 있다</a:t>
            </a:r>
            <a:r>
              <a:rPr lang="en-US" altLang="ko-KR" sz="21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100" dirty="0" smtClean="0">
                <a:solidFill>
                  <a:schemeClr val="tx1"/>
                </a:solidFill>
              </a:rPr>
              <a:t>또한 </a:t>
            </a:r>
            <a:r>
              <a:rPr lang="ko-KR" altLang="en-US" sz="2100" dirty="0" smtClean="0">
                <a:solidFill>
                  <a:srgbClr val="00B050"/>
                </a:solidFill>
              </a:rPr>
              <a:t>언어의 재치를 </a:t>
            </a:r>
            <a:r>
              <a:rPr lang="ko-KR" altLang="en-US" sz="2100" dirty="0" smtClean="0">
                <a:solidFill>
                  <a:schemeClr val="tx1"/>
                </a:solidFill>
              </a:rPr>
              <a:t>보여주고 있는 잠언의 지혜 격언들은 </a:t>
            </a:r>
            <a:r>
              <a:rPr lang="ko-KR" altLang="en-US" sz="2100" dirty="0" smtClean="0">
                <a:solidFill>
                  <a:srgbClr val="FE5EC5"/>
                </a:solidFill>
              </a:rPr>
              <a:t>간결성</a:t>
            </a:r>
            <a:r>
              <a:rPr lang="en-US" altLang="ko-KR" sz="2100" dirty="0">
                <a:solidFill>
                  <a:srgbClr val="FE5EC5"/>
                </a:solidFill>
              </a:rPr>
              <a:t> </a:t>
            </a:r>
            <a:r>
              <a:rPr lang="en-US" altLang="ko-KR" sz="2100" dirty="0" smtClean="0">
                <a:solidFill>
                  <a:srgbClr val="FE5EC5"/>
                </a:solidFill>
              </a:rPr>
              <a:t>(brevity)</a:t>
            </a:r>
            <a:r>
              <a:rPr lang="ko-KR" altLang="en-US" sz="2100" dirty="0" smtClean="0">
                <a:solidFill>
                  <a:srgbClr val="FE5EC5"/>
                </a:solidFill>
              </a:rPr>
              <a:t>을 보유</a:t>
            </a:r>
            <a:r>
              <a:rPr lang="ko-KR" altLang="en-US" sz="2100" dirty="0" smtClean="0">
                <a:solidFill>
                  <a:schemeClr val="tx1"/>
                </a:solidFill>
              </a:rPr>
              <a:t>하고 있다</a:t>
            </a:r>
            <a:r>
              <a:rPr lang="en-US" altLang="ko-KR" sz="2100" dirty="0" smtClean="0">
                <a:solidFill>
                  <a:schemeClr val="tx1"/>
                </a:solidFill>
              </a:rPr>
              <a:t>. </a:t>
            </a:r>
            <a:r>
              <a:rPr lang="ko-KR" altLang="en-US" sz="2100" dirty="0" smtClean="0">
                <a:solidFill>
                  <a:schemeClr val="tx1"/>
                </a:solidFill>
              </a:rPr>
              <a:t>짧은 형태의 </a:t>
            </a:r>
            <a:r>
              <a:rPr lang="ko-KR" altLang="en-US" sz="2100" dirty="0" smtClean="0">
                <a:solidFill>
                  <a:srgbClr val="7030A0"/>
                </a:solidFill>
              </a:rPr>
              <a:t>간결한 문장 속에 심오한 삶의 진리</a:t>
            </a:r>
            <a:r>
              <a:rPr lang="ko-KR" altLang="en-US" sz="2100" dirty="0" smtClean="0">
                <a:solidFill>
                  <a:schemeClr val="tx1"/>
                </a:solidFill>
              </a:rPr>
              <a:t>가 숨겨져 있다</a:t>
            </a:r>
            <a:r>
              <a:rPr lang="en-US" altLang="ko-KR" sz="21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altLang="ko-KR" sz="2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100" dirty="0" smtClean="0">
                <a:solidFill>
                  <a:schemeClr val="tx1"/>
                </a:solidFill>
              </a:rPr>
              <a:t>★이 지혜 격언들은 현재 잠언으로 묶여지기 전에 </a:t>
            </a:r>
            <a:r>
              <a:rPr lang="ko-KR" altLang="en-US" sz="2100" dirty="0" smtClean="0">
                <a:solidFill>
                  <a:srgbClr val="00B0F0"/>
                </a:solidFill>
              </a:rPr>
              <a:t>다양한 삶의 자리 </a:t>
            </a:r>
            <a:r>
              <a:rPr lang="en-US" altLang="ko-KR" sz="2100" dirty="0" smtClean="0">
                <a:solidFill>
                  <a:srgbClr val="00B0F0"/>
                </a:solidFill>
              </a:rPr>
              <a:t>(</a:t>
            </a:r>
            <a:r>
              <a:rPr lang="en-US" altLang="ko-KR" sz="2100" dirty="0" err="1" smtClean="0">
                <a:solidFill>
                  <a:srgbClr val="00B0F0"/>
                </a:solidFill>
              </a:rPr>
              <a:t>Sitz</a:t>
            </a:r>
            <a:r>
              <a:rPr lang="en-US" altLang="ko-KR" sz="2100" dirty="0" smtClean="0">
                <a:solidFill>
                  <a:srgbClr val="00B0F0"/>
                </a:solidFill>
              </a:rPr>
              <a:t> </a:t>
            </a:r>
            <a:r>
              <a:rPr lang="en-US" altLang="ko-KR" sz="2100" dirty="0" err="1" smtClean="0">
                <a:solidFill>
                  <a:srgbClr val="00B0F0"/>
                </a:solidFill>
              </a:rPr>
              <a:t>im</a:t>
            </a:r>
            <a:r>
              <a:rPr lang="en-US" altLang="ko-KR" sz="2100" dirty="0" smtClean="0">
                <a:solidFill>
                  <a:srgbClr val="00B0F0"/>
                </a:solidFill>
              </a:rPr>
              <a:t> </a:t>
            </a:r>
            <a:r>
              <a:rPr lang="en-US" altLang="ko-KR" sz="2100" dirty="0" err="1" smtClean="0">
                <a:solidFill>
                  <a:srgbClr val="00B0F0"/>
                </a:solidFill>
              </a:rPr>
              <a:t>Leben</a:t>
            </a:r>
            <a:r>
              <a:rPr lang="en-US" altLang="ko-KR" sz="2100" dirty="0">
                <a:solidFill>
                  <a:srgbClr val="00B0F0"/>
                </a:solidFill>
              </a:rPr>
              <a:t>)</a:t>
            </a:r>
            <a:r>
              <a:rPr lang="ko-KR" altLang="en-US" sz="2100" dirty="0" smtClean="0">
                <a:solidFill>
                  <a:srgbClr val="00B0F0"/>
                </a:solidFill>
              </a:rPr>
              <a:t>를 경험</a:t>
            </a:r>
            <a:r>
              <a:rPr lang="ko-KR" altLang="en-US" sz="2100" dirty="0" smtClean="0">
                <a:solidFill>
                  <a:schemeClr val="tx1"/>
                </a:solidFill>
              </a:rPr>
              <a:t>했다고 볼 수 있다</a:t>
            </a:r>
            <a:r>
              <a:rPr lang="en-US" altLang="ko-KR" sz="2100" dirty="0" smtClean="0">
                <a:solidFill>
                  <a:schemeClr val="tx1"/>
                </a:solidFill>
              </a:rPr>
              <a:t>. </a:t>
            </a:r>
            <a:r>
              <a:rPr lang="ko-KR" altLang="en-US" sz="2100" dirty="0" smtClean="0">
                <a:solidFill>
                  <a:schemeClr val="tx1"/>
                </a:solidFill>
              </a:rPr>
              <a:t>이</a:t>
            </a:r>
            <a:r>
              <a:rPr lang="en-US" altLang="ko-KR" sz="2100" dirty="0">
                <a:solidFill>
                  <a:schemeClr val="tx1"/>
                </a:solidFill>
              </a:rPr>
              <a:t> </a:t>
            </a:r>
            <a:r>
              <a:rPr lang="ko-KR" altLang="en-US" sz="2100" dirty="0" smtClean="0">
                <a:solidFill>
                  <a:srgbClr val="E32DAF"/>
                </a:solidFill>
              </a:rPr>
              <a:t>격언들은 일반 백성들의 삶의 현장</a:t>
            </a:r>
            <a:r>
              <a:rPr lang="en-US" altLang="ko-KR" sz="2100" dirty="0" smtClean="0">
                <a:solidFill>
                  <a:srgbClr val="E32DAF"/>
                </a:solidFill>
              </a:rPr>
              <a:t>, </a:t>
            </a:r>
            <a:r>
              <a:rPr lang="ko-KR" altLang="en-US" sz="2100" dirty="0" smtClean="0">
                <a:solidFill>
                  <a:srgbClr val="E32DAF"/>
                </a:solidFill>
              </a:rPr>
              <a:t>역사적인 현장</a:t>
            </a:r>
            <a:r>
              <a:rPr lang="en-US" altLang="ko-KR" sz="2100" dirty="0" smtClean="0">
                <a:solidFill>
                  <a:srgbClr val="E32DAF"/>
                </a:solidFill>
              </a:rPr>
              <a:t>, </a:t>
            </a:r>
            <a:r>
              <a:rPr lang="ko-KR" altLang="en-US" sz="2100" dirty="0" smtClean="0">
                <a:solidFill>
                  <a:srgbClr val="E32DAF"/>
                </a:solidFill>
              </a:rPr>
              <a:t>왕궁 또는 고급 관료 사회</a:t>
            </a:r>
            <a:r>
              <a:rPr lang="en-US" altLang="ko-KR" sz="2100" dirty="0" smtClean="0">
                <a:solidFill>
                  <a:srgbClr val="E32DAF"/>
                </a:solidFill>
              </a:rPr>
              <a:t>, </a:t>
            </a:r>
            <a:r>
              <a:rPr lang="ko-KR" altLang="en-US" sz="2100" dirty="0" smtClean="0">
                <a:solidFill>
                  <a:srgbClr val="E32DAF"/>
                </a:solidFill>
              </a:rPr>
              <a:t>지혜 학교</a:t>
            </a:r>
            <a:r>
              <a:rPr lang="en-US" altLang="ko-KR" sz="2100" dirty="0" smtClean="0">
                <a:solidFill>
                  <a:srgbClr val="E32DAF"/>
                </a:solidFill>
              </a:rPr>
              <a:t>, </a:t>
            </a:r>
            <a:r>
              <a:rPr lang="ko-KR" altLang="en-US" sz="2100" dirty="0" smtClean="0">
                <a:solidFill>
                  <a:srgbClr val="E32DAF"/>
                </a:solidFill>
              </a:rPr>
              <a:t>무역과 상업 활동</a:t>
            </a:r>
            <a:r>
              <a:rPr lang="en-US" altLang="ko-KR" sz="2100" dirty="0">
                <a:solidFill>
                  <a:srgbClr val="E32DAF"/>
                </a:solidFill>
              </a:rPr>
              <a:t> </a:t>
            </a:r>
            <a:r>
              <a:rPr lang="ko-KR" altLang="en-US" sz="2100" dirty="0" smtClean="0">
                <a:solidFill>
                  <a:srgbClr val="E32DAF"/>
                </a:solidFill>
              </a:rPr>
              <a:t>현장</a:t>
            </a:r>
            <a:r>
              <a:rPr lang="en-US" altLang="ko-KR" sz="2100" dirty="0" smtClean="0">
                <a:solidFill>
                  <a:srgbClr val="E32DAF"/>
                </a:solidFill>
              </a:rPr>
              <a:t>, </a:t>
            </a:r>
            <a:r>
              <a:rPr lang="ko-KR" altLang="en-US" sz="2100" dirty="0" smtClean="0">
                <a:solidFill>
                  <a:srgbClr val="E32DAF"/>
                </a:solidFill>
              </a:rPr>
              <a:t>제의의 현장 등에서 전승</a:t>
            </a:r>
            <a:r>
              <a:rPr lang="ko-KR" altLang="en-US" sz="2100" dirty="0" smtClean="0">
                <a:solidFill>
                  <a:schemeClr val="tx1"/>
                </a:solidFill>
              </a:rPr>
              <a:t>되어 왔다</a:t>
            </a:r>
            <a:r>
              <a:rPr lang="en-US" altLang="ko-KR" sz="21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100" dirty="0">
                <a:solidFill>
                  <a:srgbClr val="002060"/>
                </a:solidFill>
              </a:rPr>
              <a:t>포로 후기</a:t>
            </a:r>
            <a:r>
              <a:rPr lang="ko-KR" altLang="en-US" sz="2100" dirty="0">
                <a:solidFill>
                  <a:schemeClr val="tx1"/>
                </a:solidFill>
              </a:rPr>
              <a:t>에 와서야 지혜는 </a:t>
            </a:r>
            <a:r>
              <a:rPr lang="ko-KR" altLang="en-US" sz="2100" dirty="0">
                <a:solidFill>
                  <a:srgbClr val="00B050"/>
                </a:solidFill>
              </a:rPr>
              <a:t>실천적 </a:t>
            </a:r>
            <a:r>
              <a:rPr lang="ko-KR" altLang="en-US" sz="2100" dirty="0" err="1">
                <a:solidFill>
                  <a:srgbClr val="00B050"/>
                </a:solidFill>
              </a:rPr>
              <a:t>야웨</a:t>
            </a:r>
            <a:r>
              <a:rPr lang="ko-KR" altLang="en-US" sz="2100" dirty="0">
                <a:solidFill>
                  <a:srgbClr val="00B050"/>
                </a:solidFill>
              </a:rPr>
              <a:t> 신앙이 근본 원리로 </a:t>
            </a:r>
            <a:r>
              <a:rPr lang="ko-KR" altLang="en-US" sz="2100" dirty="0" smtClean="0">
                <a:solidFill>
                  <a:srgbClr val="00B050"/>
                </a:solidFill>
              </a:rPr>
              <a:t>취급</a:t>
            </a:r>
            <a:r>
              <a:rPr lang="en-US" altLang="ko-KR" sz="2100" dirty="0">
                <a:solidFill>
                  <a:srgbClr val="00B050"/>
                </a:solidFill>
              </a:rPr>
              <a:t> </a:t>
            </a:r>
            <a:r>
              <a:rPr lang="en-US" altLang="ko-KR" sz="2100" dirty="0" smtClean="0">
                <a:solidFill>
                  <a:srgbClr val="00B050"/>
                </a:solidFill>
              </a:rPr>
              <a:t>~ !</a:t>
            </a:r>
            <a:endParaRPr lang="en-US" altLang="ko-KR" sz="21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ko-KR" altLang="en-US" sz="2100" dirty="0">
                <a:solidFill>
                  <a:schemeClr val="tx1"/>
                </a:solidFill>
              </a:rPr>
              <a:t>세속적인 옛 지혜들은 </a:t>
            </a:r>
            <a:r>
              <a:rPr lang="ko-KR" altLang="en-US" sz="2100" dirty="0">
                <a:solidFill>
                  <a:srgbClr val="7030A0"/>
                </a:solidFill>
              </a:rPr>
              <a:t>철저한 신학적 반성을 거친 후에</a:t>
            </a:r>
            <a:r>
              <a:rPr lang="en-US" altLang="ko-KR" sz="2100" dirty="0">
                <a:solidFill>
                  <a:srgbClr val="7030A0"/>
                </a:solidFill>
              </a:rPr>
              <a:t>, </a:t>
            </a:r>
            <a:r>
              <a:rPr lang="ko-KR" altLang="en-US" sz="2100" dirty="0">
                <a:solidFill>
                  <a:srgbClr val="7030A0"/>
                </a:solidFill>
              </a:rPr>
              <a:t> </a:t>
            </a:r>
            <a:r>
              <a:rPr lang="ko-KR" altLang="en-US" sz="2100" dirty="0" err="1">
                <a:solidFill>
                  <a:srgbClr val="7030A0"/>
                </a:solidFill>
              </a:rPr>
              <a:t>야웨</a:t>
            </a:r>
            <a:r>
              <a:rPr lang="ko-KR" altLang="en-US" sz="2100" dirty="0">
                <a:solidFill>
                  <a:srgbClr val="7030A0"/>
                </a:solidFill>
              </a:rPr>
              <a:t> 중심의 신앙적 격언으로 </a:t>
            </a:r>
            <a:r>
              <a:rPr lang="ko-KR" altLang="en-US" sz="2100" dirty="0" smtClean="0">
                <a:solidFill>
                  <a:srgbClr val="7030A0"/>
                </a:solidFill>
              </a:rPr>
              <a:t>재탄생</a:t>
            </a:r>
            <a:r>
              <a:rPr lang="en-US" altLang="ko-KR" sz="2100" dirty="0" smtClean="0">
                <a:solidFill>
                  <a:schemeClr val="tx1"/>
                </a:solidFill>
              </a:rPr>
              <a:t> </a:t>
            </a:r>
            <a:r>
              <a:rPr lang="ko-KR" altLang="en-US" sz="2100" dirty="0" smtClean="0">
                <a:solidFill>
                  <a:schemeClr val="tx1"/>
                </a:solidFill>
              </a:rPr>
              <a:t>되었다</a:t>
            </a:r>
            <a:r>
              <a:rPr lang="en-US" altLang="ko-KR" sz="2100" dirty="0" smtClean="0">
                <a:solidFill>
                  <a:schemeClr val="tx1"/>
                </a:solidFill>
              </a:rPr>
              <a:t>.</a:t>
            </a:r>
            <a:endParaRPr lang="en-US" altLang="ko-KR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400" dirty="0" smtClean="0">
              <a:solidFill>
                <a:schemeClr val="tx1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9512" y="32657"/>
            <a:ext cx="8554805" cy="939784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맺</a:t>
            </a:r>
            <a:r>
              <a:rPr lang="ko-KR" altLang="en-US" sz="3200" dirty="0"/>
              <a:t>는</a:t>
            </a:r>
            <a:r>
              <a:rPr lang="ko-KR" altLang="en-US" sz="3200" dirty="0" smtClean="0"/>
              <a:t> 말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030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ko-KR" sz="2900" dirty="0"/>
              <a:t>- </a:t>
            </a:r>
            <a:r>
              <a:rPr lang="ko-KR" altLang="en-US" sz="2900" dirty="0"/>
              <a:t>글 자료 </a:t>
            </a:r>
            <a:r>
              <a:rPr lang="en-US" altLang="ko-KR" sz="2900" dirty="0"/>
              <a:t>-</a:t>
            </a:r>
          </a:p>
          <a:p>
            <a:pPr marL="0" indent="0">
              <a:buNone/>
            </a:pPr>
            <a:r>
              <a:rPr lang="en-US" altLang="ko-KR" sz="2900" dirty="0" smtClean="0"/>
              <a:t>1) </a:t>
            </a:r>
            <a:r>
              <a:rPr lang="ko-KR" altLang="en-US" sz="2900" dirty="0" err="1" smtClean="0"/>
              <a:t>이희학</a:t>
            </a:r>
            <a:r>
              <a:rPr lang="en-US" altLang="ko-KR" sz="2900" dirty="0"/>
              <a:t>, </a:t>
            </a:r>
            <a:r>
              <a:rPr lang="ko-KR" altLang="en-US" sz="2900" dirty="0"/>
              <a:t>신학과 현장 </a:t>
            </a:r>
            <a:r>
              <a:rPr lang="en-US" altLang="ko-KR" sz="2900" dirty="0"/>
              <a:t>&lt; </a:t>
            </a:r>
            <a:r>
              <a:rPr lang="ko-KR" altLang="en-US" sz="2900" dirty="0"/>
              <a:t>제 </a:t>
            </a:r>
            <a:r>
              <a:rPr lang="en-US" altLang="ko-KR" sz="2900" dirty="0"/>
              <a:t>22</a:t>
            </a:r>
            <a:r>
              <a:rPr lang="ko-KR" altLang="en-US" sz="2900" dirty="0"/>
              <a:t>집 </a:t>
            </a:r>
            <a:r>
              <a:rPr lang="en-US" altLang="ko-KR" sz="2900" dirty="0"/>
              <a:t>/ 2012</a:t>
            </a:r>
            <a:r>
              <a:rPr lang="ko-KR" altLang="en-US" sz="2900" dirty="0"/>
              <a:t> </a:t>
            </a:r>
            <a:r>
              <a:rPr lang="en-US" altLang="ko-KR" sz="2900" dirty="0"/>
              <a:t>&gt;</a:t>
            </a:r>
          </a:p>
          <a:p>
            <a:pPr marL="0" indent="0">
              <a:buNone/>
            </a:pPr>
            <a:r>
              <a:rPr lang="en-US" altLang="ko-KR" sz="2900" dirty="0" smtClean="0"/>
              <a:t>2) </a:t>
            </a:r>
            <a:r>
              <a:rPr lang="ko-KR" altLang="en-US" sz="2900" dirty="0" err="1" smtClean="0"/>
              <a:t>이희학</a:t>
            </a:r>
            <a:r>
              <a:rPr lang="en-US" altLang="ko-KR" sz="2900" dirty="0"/>
              <a:t>, </a:t>
            </a:r>
            <a:r>
              <a:rPr lang="ko-KR" altLang="en-US" sz="2900" dirty="0"/>
              <a:t>예언자들의 신앙과 삶 </a:t>
            </a:r>
            <a:r>
              <a:rPr lang="en-US" altLang="ko-KR" sz="2900" dirty="0"/>
              <a:t>&lt; </a:t>
            </a:r>
            <a:r>
              <a:rPr lang="ko-KR" altLang="en-US" sz="2900" dirty="0" err="1"/>
              <a:t>프리칭</a:t>
            </a:r>
            <a:r>
              <a:rPr lang="ko-KR" altLang="en-US" sz="2900" dirty="0"/>
              <a:t> 아카데미 </a:t>
            </a:r>
            <a:r>
              <a:rPr lang="en-US" altLang="ko-KR" sz="2900" dirty="0"/>
              <a:t>/ 2010 &gt;</a:t>
            </a:r>
          </a:p>
          <a:p>
            <a:pPr marL="0" indent="0">
              <a:buNone/>
            </a:pPr>
            <a:r>
              <a:rPr lang="en-US" altLang="ko-KR" sz="2900" dirty="0" smtClean="0"/>
              <a:t>3) C</a:t>
            </a:r>
            <a:r>
              <a:rPr lang="en-US" altLang="ko-KR" sz="2900" dirty="0"/>
              <a:t>. </a:t>
            </a:r>
            <a:r>
              <a:rPr lang="en-US" altLang="ko-KR" sz="2900" dirty="0" err="1"/>
              <a:t>Westermann</a:t>
            </a:r>
            <a:r>
              <a:rPr lang="en-US" altLang="ko-KR" sz="2900" dirty="0"/>
              <a:t>, </a:t>
            </a:r>
            <a:r>
              <a:rPr lang="ko-KR" altLang="en-US" sz="2900" dirty="0"/>
              <a:t>구약 신학의 </a:t>
            </a:r>
            <a:r>
              <a:rPr lang="ko-KR" altLang="en-US" sz="2900" dirty="0" smtClean="0"/>
              <a:t>요소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en-US" altLang="ko-KR" sz="2900" dirty="0" smtClean="0"/>
              <a:t>4) </a:t>
            </a:r>
            <a:r>
              <a:rPr lang="ko-KR" altLang="en-US" sz="2900" dirty="0" smtClean="0"/>
              <a:t>김정우</a:t>
            </a:r>
            <a:r>
              <a:rPr lang="en-US" altLang="ko-KR" sz="2900" dirty="0" smtClean="0"/>
              <a:t>, </a:t>
            </a:r>
            <a:r>
              <a:rPr lang="ko-KR" altLang="en-US" sz="2900" dirty="0" smtClean="0"/>
              <a:t>잠언 </a:t>
            </a:r>
            <a:r>
              <a:rPr lang="ko-KR" altLang="en-US" sz="2900" dirty="0" smtClean="0"/>
              <a:t>주석</a:t>
            </a:r>
            <a:endParaRPr lang="en-US" altLang="ko-KR" sz="2900" dirty="0"/>
          </a:p>
          <a:p>
            <a:pPr marL="0" indent="0">
              <a:buNone/>
            </a:pPr>
            <a:r>
              <a:rPr lang="en-US" altLang="ko-KR" sz="2900" dirty="0" smtClean="0"/>
              <a:t>5) </a:t>
            </a:r>
            <a:r>
              <a:rPr lang="ko-KR" altLang="en-US" sz="2900" dirty="0" smtClean="0"/>
              <a:t>강성열</a:t>
            </a:r>
            <a:r>
              <a:rPr lang="en-US" altLang="ko-KR" sz="2900" dirty="0" smtClean="0"/>
              <a:t>, </a:t>
            </a:r>
            <a:r>
              <a:rPr lang="ko-KR" altLang="en-US" sz="2900" dirty="0" smtClean="0"/>
              <a:t>구약 성서로 읽는 지혜 예언 묵시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en-US" altLang="ko-KR" sz="2900" dirty="0" smtClean="0"/>
              <a:t>6) </a:t>
            </a:r>
            <a:r>
              <a:rPr lang="ko-KR" altLang="en-US" sz="2900" dirty="0" smtClean="0"/>
              <a:t>빌 </a:t>
            </a:r>
            <a:r>
              <a:rPr lang="ko-KR" altLang="en-US" sz="2900" dirty="0" err="1" smtClean="0"/>
              <a:t>아놀드</a:t>
            </a:r>
            <a:r>
              <a:rPr lang="ko-KR" altLang="en-US" sz="2900" dirty="0" smtClean="0"/>
              <a:t> </a:t>
            </a:r>
            <a:r>
              <a:rPr lang="en-US" altLang="ko-KR" sz="2900" dirty="0" smtClean="0"/>
              <a:t>&amp; </a:t>
            </a:r>
            <a:r>
              <a:rPr lang="ko-KR" altLang="en-US" sz="2900" dirty="0" err="1" smtClean="0"/>
              <a:t>브라이언</a:t>
            </a:r>
            <a:r>
              <a:rPr lang="ko-KR" altLang="en-US" sz="2900" dirty="0" smtClean="0"/>
              <a:t> 베이어</a:t>
            </a:r>
            <a:r>
              <a:rPr lang="en-US" altLang="ko-KR" sz="2900" dirty="0" smtClean="0"/>
              <a:t>, </a:t>
            </a:r>
            <a:r>
              <a:rPr lang="ko-KR" altLang="en-US" sz="2900" smtClean="0"/>
              <a:t>구약의 역사적 신학적 개론</a:t>
            </a:r>
            <a:endParaRPr lang="en-US" altLang="ko-KR" sz="2900" dirty="0"/>
          </a:p>
          <a:p>
            <a:pPr marL="0" indent="0">
              <a:buNone/>
            </a:pPr>
            <a:endParaRPr lang="en-US" altLang="ko-KR" sz="2900" dirty="0"/>
          </a:p>
          <a:p>
            <a:pPr marL="0" indent="0">
              <a:buNone/>
            </a:pPr>
            <a:r>
              <a:rPr lang="en-US" altLang="ko-KR" sz="2900" dirty="0" smtClean="0"/>
              <a:t>- </a:t>
            </a:r>
            <a:r>
              <a:rPr lang="ko-KR" altLang="en-US" sz="2900" dirty="0" smtClean="0"/>
              <a:t>사진 자료 </a:t>
            </a:r>
            <a:r>
              <a:rPr lang="en-US" altLang="ko-KR" sz="2900" dirty="0" smtClean="0"/>
              <a:t>-</a:t>
            </a:r>
          </a:p>
          <a:p>
            <a:pPr marL="0" indent="0">
              <a:buNone/>
            </a:pPr>
            <a:r>
              <a:rPr lang="en-US" altLang="ko-KR" sz="2900" dirty="0" smtClean="0"/>
              <a:t>P 1 </a:t>
            </a:r>
            <a:r>
              <a:rPr lang="ko-KR" altLang="en-US" sz="2900" dirty="0" smtClean="0"/>
              <a:t>사진 </a:t>
            </a:r>
            <a:r>
              <a:rPr lang="en-US" altLang="ko-KR" sz="2900" dirty="0" smtClean="0"/>
              <a:t>– Google.com </a:t>
            </a:r>
            <a:r>
              <a:rPr lang="ko-KR" altLang="en-US" sz="2900" dirty="0" smtClean="0"/>
              <a:t>검색 엔진 사용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en-US" altLang="ko-KR" sz="2900" dirty="0" smtClean="0"/>
              <a:t>P </a:t>
            </a:r>
            <a:r>
              <a:rPr lang="en-US" altLang="ko-KR" sz="2900" dirty="0"/>
              <a:t>3 </a:t>
            </a:r>
            <a:r>
              <a:rPr lang="ko-KR" altLang="en-US" sz="2900" dirty="0"/>
              <a:t>사진 </a:t>
            </a:r>
            <a:r>
              <a:rPr lang="en-US" altLang="ko-KR" sz="2900" dirty="0"/>
              <a:t>– Google.com </a:t>
            </a:r>
            <a:r>
              <a:rPr lang="ko-KR" altLang="en-US" sz="2900" dirty="0"/>
              <a:t>검색 엔진 </a:t>
            </a:r>
            <a:r>
              <a:rPr lang="ko-KR" altLang="en-US" sz="2900" dirty="0" smtClean="0"/>
              <a:t>사용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en-US" altLang="ko-KR" sz="2900" dirty="0"/>
              <a:t>P </a:t>
            </a:r>
            <a:r>
              <a:rPr lang="en-US" altLang="ko-KR" sz="2900" dirty="0" smtClean="0"/>
              <a:t>11 </a:t>
            </a:r>
            <a:r>
              <a:rPr lang="ko-KR" altLang="en-US" sz="2900" dirty="0"/>
              <a:t>사진 </a:t>
            </a:r>
            <a:r>
              <a:rPr lang="en-US" altLang="ko-KR" sz="2900" dirty="0"/>
              <a:t>– Google.com </a:t>
            </a:r>
            <a:r>
              <a:rPr lang="ko-KR" altLang="en-US" sz="2900" dirty="0"/>
              <a:t>검색 엔진 </a:t>
            </a:r>
            <a:r>
              <a:rPr lang="ko-KR" altLang="en-US" sz="2900" dirty="0" smtClean="0"/>
              <a:t>사용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en-US" altLang="ko-KR" sz="2900" dirty="0"/>
              <a:t>P </a:t>
            </a:r>
            <a:r>
              <a:rPr lang="en-US" altLang="ko-KR" sz="2900" dirty="0" smtClean="0"/>
              <a:t>16 </a:t>
            </a:r>
            <a:r>
              <a:rPr lang="ko-KR" altLang="en-US" sz="2900" dirty="0"/>
              <a:t>사진 </a:t>
            </a:r>
            <a:r>
              <a:rPr lang="en-US" altLang="ko-KR" sz="2900" dirty="0"/>
              <a:t>– Google.com </a:t>
            </a:r>
            <a:r>
              <a:rPr lang="ko-KR" altLang="en-US" sz="2900" dirty="0"/>
              <a:t>검색 엔진 </a:t>
            </a:r>
            <a:r>
              <a:rPr lang="ko-KR" altLang="en-US" sz="2900" dirty="0" smtClean="0"/>
              <a:t>사용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en-US" altLang="ko-KR" sz="2900" dirty="0"/>
              <a:t>P </a:t>
            </a:r>
            <a:r>
              <a:rPr lang="en-US" altLang="ko-KR" sz="2900" dirty="0" smtClean="0"/>
              <a:t>19 </a:t>
            </a:r>
            <a:r>
              <a:rPr lang="ko-KR" altLang="en-US" sz="2900" dirty="0"/>
              <a:t>사진 </a:t>
            </a:r>
            <a:r>
              <a:rPr lang="en-US" altLang="ko-KR" sz="2900" dirty="0"/>
              <a:t>– Google.com </a:t>
            </a:r>
            <a:r>
              <a:rPr lang="ko-KR" altLang="en-US" sz="2900" dirty="0"/>
              <a:t>검색 엔진 </a:t>
            </a:r>
            <a:r>
              <a:rPr lang="ko-KR" altLang="en-US" sz="2900" dirty="0" smtClean="0"/>
              <a:t>사용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en-US" altLang="ko-KR" sz="2900" dirty="0"/>
              <a:t>P </a:t>
            </a:r>
            <a:r>
              <a:rPr lang="en-US" altLang="ko-KR" sz="2900" dirty="0" smtClean="0"/>
              <a:t>21 </a:t>
            </a:r>
            <a:r>
              <a:rPr lang="ko-KR" altLang="en-US" sz="2900" dirty="0"/>
              <a:t>사진 </a:t>
            </a:r>
            <a:r>
              <a:rPr lang="en-US" altLang="ko-KR" sz="2900" dirty="0"/>
              <a:t>– Google.com </a:t>
            </a:r>
            <a:r>
              <a:rPr lang="ko-KR" altLang="en-US" sz="2900" dirty="0"/>
              <a:t>검색 엔진 </a:t>
            </a:r>
            <a:r>
              <a:rPr lang="ko-KR" altLang="en-US" sz="2900" dirty="0" smtClean="0"/>
              <a:t>사용</a:t>
            </a:r>
            <a:endParaRPr lang="en-US" altLang="ko-KR" sz="2500" dirty="0" smtClean="0"/>
          </a:p>
          <a:p>
            <a:pPr marL="0" indent="0">
              <a:buNone/>
            </a:pPr>
            <a:endParaRPr lang="en-US" altLang="ko-KR" sz="2500" dirty="0" smtClean="0"/>
          </a:p>
          <a:p>
            <a:pPr marL="0" indent="0">
              <a:buNone/>
            </a:pPr>
            <a:endParaRPr lang="ko-KR" altLang="en-US" sz="2500" dirty="0"/>
          </a:p>
          <a:p>
            <a:pPr marL="0" indent="0">
              <a:buNone/>
            </a:pPr>
            <a:endParaRPr lang="en-US" altLang="ko-KR" sz="2500" dirty="0" smtClean="0"/>
          </a:p>
          <a:p>
            <a:pPr marL="0" indent="0">
              <a:buNone/>
            </a:pPr>
            <a:endParaRPr lang="ko-KR" altLang="en-US" sz="2500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 자료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3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66271"/>
            <a:ext cx="2292554" cy="259228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181165" y="306969"/>
            <a:ext cx="4934352" cy="630993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참고 자료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42285"/>
            <a:ext cx="1705167" cy="25377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37962"/>
            <a:ext cx="1795700" cy="273630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55" y="940092"/>
            <a:ext cx="1435926" cy="255275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8" y="1052736"/>
            <a:ext cx="1793922" cy="241674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03" y="3842285"/>
            <a:ext cx="1630829" cy="24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2545854" cy="4525963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감사합니다 </a:t>
            </a:r>
            <a:r>
              <a:rPr lang="en-US" altLang="ko-KR" dirty="0" smtClean="0"/>
              <a:t>~!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61000"/>
            <a:ext cx="5249008" cy="453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092849" y="260648"/>
            <a:ext cx="5604295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o-KR" altLang="en-US" sz="2500" dirty="0" err="1">
                <a:solidFill>
                  <a:schemeClr val="tx1"/>
                </a:solidFill>
              </a:rPr>
              <a:t>베스터만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en-US" altLang="ko-KR" sz="2500" dirty="0">
                <a:solidFill>
                  <a:schemeClr val="tx1"/>
                </a:solidFill>
              </a:rPr>
              <a:t>(C. </a:t>
            </a:r>
            <a:r>
              <a:rPr lang="en-US" altLang="ko-KR" sz="2500" dirty="0" err="1">
                <a:solidFill>
                  <a:schemeClr val="tx1"/>
                </a:solidFill>
              </a:rPr>
              <a:t>Westermann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  <a:r>
              <a:rPr lang="ko-KR" altLang="en-US" sz="2500" dirty="0">
                <a:solidFill>
                  <a:schemeClr val="tx1"/>
                </a:solidFill>
              </a:rPr>
              <a:t>은 </a:t>
            </a:r>
            <a:r>
              <a:rPr lang="en-US" altLang="ko-KR" sz="2500" dirty="0">
                <a:solidFill>
                  <a:schemeClr val="tx1"/>
                </a:solidFill>
              </a:rPr>
              <a:t>1978</a:t>
            </a:r>
            <a:r>
              <a:rPr lang="ko-KR" altLang="en-US" sz="2500" dirty="0">
                <a:solidFill>
                  <a:schemeClr val="tx1"/>
                </a:solidFill>
              </a:rPr>
              <a:t>년</a:t>
            </a:r>
            <a:r>
              <a:rPr lang="en-US" altLang="ko-KR" sz="2500" dirty="0">
                <a:solidFill>
                  <a:schemeClr val="tx1"/>
                </a:solidFill>
              </a:rPr>
              <a:t> “</a:t>
            </a:r>
            <a:r>
              <a:rPr lang="ko-KR" altLang="en-US" sz="2500" dirty="0">
                <a:solidFill>
                  <a:schemeClr val="tx1"/>
                </a:solidFill>
              </a:rPr>
              <a:t>구약 신학의 요소</a:t>
            </a:r>
            <a:r>
              <a:rPr lang="en-US" altLang="ko-KR" sz="2500" dirty="0">
                <a:solidFill>
                  <a:schemeClr val="tx1"/>
                </a:solidFill>
              </a:rPr>
              <a:t>”</a:t>
            </a:r>
            <a:r>
              <a:rPr lang="ko-KR" altLang="en-US" sz="2500" dirty="0">
                <a:solidFill>
                  <a:schemeClr val="tx1"/>
                </a:solidFill>
              </a:rPr>
              <a:t>라는 책에서 구약 성서를 </a:t>
            </a:r>
            <a:r>
              <a:rPr lang="en-US" altLang="ko-KR" sz="2500" dirty="0">
                <a:solidFill>
                  <a:schemeClr val="tx1"/>
                </a:solidFill>
              </a:rPr>
              <a:t>‘</a:t>
            </a:r>
            <a:r>
              <a:rPr lang="ko-KR" altLang="en-US" sz="2500" dirty="0">
                <a:solidFill>
                  <a:srgbClr val="C00000"/>
                </a:solidFill>
              </a:rPr>
              <a:t>하나님과 인간 사이의 대화</a:t>
            </a:r>
            <a:r>
              <a:rPr lang="en-US" altLang="ko-KR" sz="2500" dirty="0">
                <a:solidFill>
                  <a:schemeClr val="tx1"/>
                </a:solidFill>
              </a:rPr>
              <a:t>’</a:t>
            </a:r>
            <a:r>
              <a:rPr lang="ko-KR" altLang="en-US" sz="2500" dirty="0">
                <a:solidFill>
                  <a:schemeClr val="tx1"/>
                </a:solidFill>
              </a:rPr>
              <a:t>로 간주하고 지혜 문헌은 </a:t>
            </a:r>
            <a:r>
              <a:rPr lang="en-US" altLang="ko-KR" sz="2500" dirty="0">
                <a:solidFill>
                  <a:schemeClr val="tx1"/>
                </a:solidFill>
              </a:rPr>
              <a:t>‘</a:t>
            </a:r>
            <a:r>
              <a:rPr lang="ko-KR" altLang="en-US" sz="2500" dirty="0">
                <a:solidFill>
                  <a:srgbClr val="00B050"/>
                </a:solidFill>
              </a:rPr>
              <a:t>하나님의 구원 행동에 대한 인간의 응답을 기록한 책</a:t>
            </a:r>
            <a:r>
              <a:rPr lang="en-US" altLang="ko-KR" sz="2500" dirty="0">
                <a:solidFill>
                  <a:schemeClr val="tx1"/>
                </a:solidFill>
              </a:rPr>
              <a:t>’</a:t>
            </a:r>
            <a:r>
              <a:rPr lang="ko-KR" altLang="en-US" sz="2500" dirty="0">
                <a:solidFill>
                  <a:schemeClr val="tx1"/>
                </a:solidFill>
              </a:rPr>
              <a:t>으로 평가하였다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1990</a:t>
            </a:r>
            <a:r>
              <a:rPr lang="ko-KR" altLang="en-US" sz="2500" dirty="0">
                <a:solidFill>
                  <a:schemeClr val="tx1"/>
                </a:solidFill>
              </a:rPr>
              <a:t>년 </a:t>
            </a:r>
            <a:r>
              <a:rPr lang="ko-KR" altLang="en-US" sz="2500" dirty="0" err="1">
                <a:solidFill>
                  <a:schemeClr val="tx1"/>
                </a:solidFill>
              </a:rPr>
              <a:t>베스터만은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en-US" altLang="ko-KR" sz="2500" dirty="0">
                <a:solidFill>
                  <a:schemeClr val="tx1"/>
                </a:solidFill>
              </a:rPr>
              <a:t>“</a:t>
            </a:r>
            <a:r>
              <a:rPr lang="ko-KR" altLang="en-US" sz="2500" dirty="0">
                <a:solidFill>
                  <a:schemeClr val="tx1"/>
                </a:solidFill>
              </a:rPr>
              <a:t>지혜의 근원</a:t>
            </a:r>
            <a:r>
              <a:rPr lang="en-US" altLang="ko-KR" sz="2500" dirty="0">
                <a:solidFill>
                  <a:schemeClr val="tx1"/>
                </a:solidFill>
              </a:rPr>
              <a:t>”</a:t>
            </a:r>
            <a:r>
              <a:rPr lang="ko-KR" altLang="en-US" sz="2500" dirty="0">
                <a:solidFill>
                  <a:schemeClr val="tx1"/>
                </a:solidFill>
              </a:rPr>
              <a:t>이라는 책에서 지혜 문헌과 이스라엘의 전통적인 </a:t>
            </a:r>
            <a:r>
              <a:rPr lang="ko-KR" altLang="en-US" sz="2500" dirty="0" err="1">
                <a:solidFill>
                  <a:schemeClr val="tx1"/>
                </a:solidFill>
              </a:rPr>
              <a:t>야웨</a:t>
            </a:r>
            <a:r>
              <a:rPr lang="ko-KR" altLang="en-US" sz="2500" dirty="0">
                <a:solidFill>
                  <a:schemeClr val="tx1"/>
                </a:solidFill>
              </a:rPr>
              <a:t> 신앙과의 관계를 말하며 </a:t>
            </a:r>
            <a:r>
              <a:rPr lang="en-US" altLang="ko-KR" sz="2500" dirty="0">
                <a:solidFill>
                  <a:schemeClr val="tx1"/>
                </a:solidFill>
              </a:rPr>
              <a:t>“</a:t>
            </a:r>
            <a:r>
              <a:rPr lang="ko-KR" altLang="en-US" sz="2500" dirty="0">
                <a:solidFill>
                  <a:srgbClr val="0070C0"/>
                </a:solidFill>
              </a:rPr>
              <a:t>지혜의 뿌리는 초기 이스라엘 백성들의 </a:t>
            </a:r>
            <a:r>
              <a:rPr lang="ko-KR" altLang="en-US" sz="2500" dirty="0" err="1">
                <a:solidFill>
                  <a:srgbClr val="0070C0"/>
                </a:solidFill>
              </a:rPr>
              <a:t>야웨</a:t>
            </a:r>
            <a:r>
              <a:rPr lang="ko-KR" altLang="en-US" sz="2500" dirty="0">
                <a:solidFill>
                  <a:srgbClr val="0070C0"/>
                </a:solidFill>
              </a:rPr>
              <a:t> 신앙 깊은 곳에서 부터 출발한 </a:t>
            </a:r>
            <a:r>
              <a:rPr lang="ko-KR" altLang="en-US" sz="2500" dirty="0" smtClean="0">
                <a:solidFill>
                  <a:srgbClr val="0070C0"/>
                </a:solidFill>
              </a:rPr>
              <a:t>것</a:t>
            </a:r>
            <a:r>
              <a:rPr lang="en-US" altLang="ko-KR" sz="2500" dirty="0" smtClean="0">
                <a:solidFill>
                  <a:schemeClr val="tx1"/>
                </a:solidFill>
              </a:rPr>
              <a:t>”</a:t>
            </a:r>
            <a:r>
              <a:rPr lang="ko-KR" altLang="en-US" sz="2500" dirty="0" smtClean="0">
                <a:solidFill>
                  <a:schemeClr val="tx1"/>
                </a:solidFill>
              </a:rPr>
              <a:t>이라고 주장했다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800" dirty="0" smtClean="0">
                <a:solidFill>
                  <a:schemeClr val="tx1"/>
                </a:solidFill>
              </a:rPr>
              <a:t>☞ </a:t>
            </a:r>
            <a:r>
              <a:rPr lang="ko-KR" altLang="en-US" sz="2500" dirty="0" smtClean="0">
                <a:solidFill>
                  <a:schemeClr val="tx1"/>
                </a:solidFill>
              </a:rPr>
              <a:t>이것은 이스라엘 백성들이 절기 </a:t>
            </a:r>
            <a:r>
              <a:rPr lang="ko-KR" altLang="en-US" sz="2500" dirty="0">
                <a:solidFill>
                  <a:schemeClr val="tx1"/>
                </a:solidFill>
              </a:rPr>
              <a:t>때</a:t>
            </a:r>
            <a:r>
              <a:rPr lang="ko-KR" altLang="en-US" sz="2500" dirty="0" smtClean="0">
                <a:solidFill>
                  <a:schemeClr val="tx1"/>
                </a:solidFill>
              </a:rPr>
              <a:t>에 민족의 역사 신조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신 </a:t>
            </a:r>
            <a:r>
              <a:rPr lang="en-US" altLang="ko-KR" sz="2500" dirty="0" smtClean="0">
                <a:solidFill>
                  <a:schemeClr val="tx1"/>
                </a:solidFill>
              </a:rPr>
              <a:t>26:5~9) </a:t>
            </a:r>
            <a:r>
              <a:rPr lang="ko-KR" altLang="en-US" sz="2500" dirty="0" smtClean="0">
                <a:solidFill>
                  <a:schemeClr val="tx1"/>
                </a:solidFill>
              </a:rPr>
              <a:t>만을 낭독 하는 데에 그치지 않고 지혜 격언을 통해 </a:t>
            </a:r>
            <a:r>
              <a:rPr lang="ko-KR" altLang="en-US" sz="2500" dirty="0" smtClean="0">
                <a:solidFill>
                  <a:srgbClr val="FE5EC5"/>
                </a:solidFill>
              </a:rPr>
              <a:t>공동체 전체의 삶에 대한 하나님의 구체적인 현현을 고백</a:t>
            </a:r>
            <a:r>
              <a:rPr lang="ko-KR" altLang="en-US" sz="2500" dirty="0" smtClean="0">
                <a:solidFill>
                  <a:schemeClr val="tx1"/>
                </a:solidFill>
              </a:rPr>
              <a:t>하였다는 것이다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500" dirty="0"/>
          </a:p>
          <a:p>
            <a:pPr marL="0" indent="0">
              <a:buNone/>
            </a:pPr>
            <a:r>
              <a:rPr lang="ko-KR" altLang="en-US" sz="2500" dirty="0" err="1" smtClean="0">
                <a:solidFill>
                  <a:schemeClr val="tx1"/>
                </a:solidFill>
              </a:rPr>
              <a:t>베스터만은</a:t>
            </a:r>
            <a:r>
              <a:rPr lang="ko-KR" altLang="en-US" sz="2500" dirty="0" smtClean="0">
                <a:solidFill>
                  <a:schemeClr val="tx1"/>
                </a:solidFill>
              </a:rPr>
              <a:t> </a:t>
            </a:r>
            <a:r>
              <a:rPr lang="ko-KR" altLang="en-US" sz="2500" dirty="0" smtClean="0">
                <a:solidFill>
                  <a:srgbClr val="DA8F08"/>
                </a:solidFill>
              </a:rPr>
              <a:t>이스라엘의 지혜는 </a:t>
            </a:r>
            <a:r>
              <a:rPr lang="ko-KR" altLang="en-US" sz="2500" dirty="0" smtClean="0">
                <a:solidFill>
                  <a:srgbClr val="FF0000"/>
                </a:solidFill>
              </a:rPr>
              <a:t>제의</a:t>
            </a:r>
            <a:r>
              <a:rPr lang="en-US" altLang="ko-KR" sz="2500" dirty="0" smtClean="0">
                <a:solidFill>
                  <a:srgbClr val="DA8F08"/>
                </a:solidFill>
              </a:rPr>
              <a:t>(</a:t>
            </a:r>
            <a:r>
              <a:rPr lang="ko-KR" altLang="en-US" sz="2500" dirty="0" smtClean="0">
                <a:solidFill>
                  <a:srgbClr val="DA8F08"/>
                </a:solidFill>
              </a:rPr>
              <a:t>예배</a:t>
            </a:r>
            <a:r>
              <a:rPr lang="en-US" altLang="ko-KR" sz="2500" dirty="0" smtClean="0">
                <a:solidFill>
                  <a:srgbClr val="DA8F08"/>
                </a:solidFill>
              </a:rPr>
              <a:t>)</a:t>
            </a:r>
            <a:r>
              <a:rPr lang="ko-KR" altLang="en-US" sz="2500" dirty="0" smtClean="0">
                <a:solidFill>
                  <a:srgbClr val="DA8F08"/>
                </a:solidFill>
              </a:rPr>
              <a:t>와 </a:t>
            </a:r>
            <a:r>
              <a:rPr lang="ko-KR" altLang="en-US" sz="2500" dirty="0" smtClean="0">
                <a:solidFill>
                  <a:srgbClr val="00B0F0"/>
                </a:solidFill>
              </a:rPr>
              <a:t>문화</a:t>
            </a:r>
            <a:r>
              <a:rPr lang="ko-KR" altLang="en-US" sz="2500" dirty="0" smtClean="0">
                <a:solidFill>
                  <a:srgbClr val="DA8F08"/>
                </a:solidFill>
              </a:rPr>
              <a:t>를 하나로 묶어주는 역할을 수행하였기 때문에 하나님의 </a:t>
            </a:r>
            <a:r>
              <a:rPr lang="ko-KR" altLang="en-US" sz="2500" dirty="0" err="1" smtClean="0">
                <a:solidFill>
                  <a:srgbClr val="DA8F08"/>
                </a:solidFill>
              </a:rPr>
              <a:t>임재는</a:t>
            </a:r>
            <a:r>
              <a:rPr lang="ko-KR" altLang="en-US" sz="2500" dirty="0" smtClean="0">
                <a:solidFill>
                  <a:srgbClr val="DA8F08"/>
                </a:solidFill>
              </a:rPr>
              <a:t> </a:t>
            </a:r>
            <a:r>
              <a:rPr lang="ko-KR" altLang="en-US" sz="2500" dirty="0" smtClean="0">
                <a:solidFill>
                  <a:srgbClr val="FF0000"/>
                </a:solidFill>
              </a:rPr>
              <a:t>제의를 통해서도</a:t>
            </a:r>
            <a:r>
              <a:rPr lang="en-US" altLang="ko-KR" sz="2500" dirty="0" smtClean="0">
                <a:solidFill>
                  <a:srgbClr val="DA8F08"/>
                </a:solidFill>
              </a:rPr>
              <a:t>, </a:t>
            </a:r>
            <a:r>
              <a:rPr lang="ko-KR" altLang="en-US" sz="2500" dirty="0" smtClean="0">
                <a:solidFill>
                  <a:srgbClr val="DA8F08"/>
                </a:solidFill>
              </a:rPr>
              <a:t>그리고 </a:t>
            </a:r>
            <a:r>
              <a:rPr lang="ko-KR" altLang="en-US" sz="2500" dirty="0" smtClean="0">
                <a:solidFill>
                  <a:srgbClr val="7030A0"/>
                </a:solidFill>
              </a:rPr>
              <a:t>공동체의 생활을 통해서도 </a:t>
            </a:r>
            <a:r>
              <a:rPr lang="ko-KR" altLang="en-US" sz="2500" dirty="0" smtClean="0">
                <a:solidFill>
                  <a:srgbClr val="DA8F08"/>
                </a:solidFill>
              </a:rPr>
              <a:t>이루어졌던 것으로 판단하였다</a:t>
            </a:r>
            <a:r>
              <a:rPr lang="en-US" altLang="ko-KR" sz="2500" dirty="0" smtClean="0"/>
              <a:t>.</a:t>
            </a:r>
          </a:p>
          <a:p>
            <a:pPr marL="0" indent="0">
              <a:buNone/>
            </a:pPr>
            <a:endParaRPr lang="en-US" altLang="ko-KR" sz="2500" dirty="0"/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그래서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베스터만은</a:t>
            </a:r>
            <a:r>
              <a:rPr lang="ko-KR" altLang="en-US" sz="2500" dirty="0" smtClean="0">
                <a:solidFill>
                  <a:schemeClr val="tx1"/>
                </a:solidFill>
              </a:rPr>
              <a:t> 이스라엘의 지혜를 </a:t>
            </a:r>
            <a:r>
              <a:rPr lang="ko-KR" altLang="en-US" sz="2500" dirty="0" smtClean="0">
                <a:solidFill>
                  <a:srgbClr val="00B050"/>
                </a:solidFill>
              </a:rPr>
              <a:t>신중심적 휴머니즘 </a:t>
            </a:r>
            <a:r>
              <a:rPr lang="en-US" altLang="ko-KR" sz="2500" dirty="0" smtClean="0">
                <a:solidFill>
                  <a:srgbClr val="00B050"/>
                </a:solidFill>
              </a:rPr>
              <a:t>(Theocentric humanism)</a:t>
            </a:r>
            <a:r>
              <a:rPr lang="en-US" altLang="ko-KR" sz="2500" dirty="0" smtClean="0"/>
              <a:t> </a:t>
            </a:r>
            <a:r>
              <a:rPr lang="ko-KR" altLang="en-US" sz="2500" dirty="0" smtClean="0">
                <a:solidFill>
                  <a:schemeClr val="tx1"/>
                </a:solidFill>
              </a:rPr>
              <a:t>내지는 신학적 인본주의라고 정의하였다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9" y="369218"/>
            <a:ext cx="2584713" cy="276932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1" y="3212976"/>
            <a:ext cx="1707568" cy="2597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649" y="5818488"/>
            <a:ext cx="258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구약 신학의 요소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의 저자</a:t>
            </a:r>
            <a:r>
              <a:rPr lang="en-US" altLang="ko-KR" dirty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C. </a:t>
            </a:r>
            <a:r>
              <a:rPr lang="en-US" altLang="ko-KR" dirty="0" err="1"/>
              <a:t>Westermann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87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100" dirty="0" err="1" smtClean="0">
                <a:solidFill>
                  <a:schemeClr val="tx1"/>
                </a:solidFill>
              </a:rPr>
              <a:t>와이브레이</a:t>
            </a:r>
            <a:r>
              <a:rPr lang="en-US" altLang="ko-KR" sz="2100" dirty="0" smtClean="0">
                <a:solidFill>
                  <a:schemeClr val="tx1"/>
                </a:solidFill>
              </a:rPr>
              <a:t>(R.N. </a:t>
            </a:r>
            <a:r>
              <a:rPr lang="en-US" altLang="ko-KR" sz="2100" dirty="0" err="1" smtClean="0">
                <a:solidFill>
                  <a:schemeClr val="tx1"/>
                </a:solidFill>
              </a:rPr>
              <a:t>Whybray</a:t>
            </a:r>
            <a:r>
              <a:rPr lang="en-US" altLang="ko-KR" sz="2100" dirty="0" smtClean="0">
                <a:solidFill>
                  <a:schemeClr val="tx1"/>
                </a:solidFill>
              </a:rPr>
              <a:t>)</a:t>
            </a:r>
            <a:r>
              <a:rPr lang="ko-KR" altLang="en-US" sz="2100" dirty="0" smtClean="0">
                <a:solidFill>
                  <a:schemeClr val="tx1"/>
                </a:solidFill>
              </a:rPr>
              <a:t>는 </a:t>
            </a:r>
            <a:r>
              <a:rPr lang="ko-KR" altLang="en-US" sz="2100" dirty="0" err="1" smtClean="0">
                <a:solidFill>
                  <a:schemeClr val="tx1"/>
                </a:solidFill>
              </a:rPr>
              <a:t>베스터만의</a:t>
            </a:r>
            <a:r>
              <a:rPr lang="ko-KR" altLang="en-US" sz="2100" dirty="0" smtClean="0">
                <a:solidFill>
                  <a:schemeClr val="tx1"/>
                </a:solidFill>
              </a:rPr>
              <a:t> 기본 논조를 추종하였는데 고대사회에서 세속적인 삶과 신앙적인 삶은 서로 분리 될 수 있는 것이 아니었기 때문에 </a:t>
            </a:r>
            <a:r>
              <a:rPr lang="ko-KR" altLang="en-US" sz="2100" dirty="0" smtClean="0">
                <a:solidFill>
                  <a:srgbClr val="FF0000"/>
                </a:solidFill>
              </a:rPr>
              <a:t>성</a:t>
            </a:r>
            <a:r>
              <a:rPr lang="en-US" altLang="ko-KR" sz="2100" dirty="0" smtClean="0">
                <a:solidFill>
                  <a:srgbClr val="FF0000"/>
                </a:solidFill>
              </a:rPr>
              <a:t>(</a:t>
            </a:r>
            <a:r>
              <a:rPr lang="ko-KR" altLang="ko-KR" sz="2100" dirty="0" smtClean="0">
                <a:solidFill>
                  <a:srgbClr val="FF0000"/>
                </a:solidFill>
              </a:rPr>
              <a:t>聖</a:t>
            </a:r>
            <a:r>
              <a:rPr lang="en-US" altLang="ko-KR" sz="2100" dirty="0" smtClean="0">
                <a:solidFill>
                  <a:srgbClr val="FF0000"/>
                </a:solidFill>
              </a:rPr>
              <a:t> </a:t>
            </a:r>
            <a:r>
              <a:rPr lang="ko-KR" altLang="en-US" sz="2100" dirty="0" smtClean="0">
                <a:solidFill>
                  <a:srgbClr val="FF0000"/>
                </a:solidFill>
              </a:rPr>
              <a:t>거룩함</a:t>
            </a:r>
            <a:r>
              <a:rPr lang="en-US" altLang="ko-KR" sz="2100" dirty="0" smtClean="0">
                <a:solidFill>
                  <a:srgbClr val="FF0000"/>
                </a:solidFill>
              </a:rPr>
              <a:t>)</a:t>
            </a:r>
            <a:r>
              <a:rPr lang="ko-KR" altLang="en-US" sz="2100" dirty="0" smtClean="0">
                <a:solidFill>
                  <a:srgbClr val="FF0000"/>
                </a:solidFill>
              </a:rPr>
              <a:t>과 속</a:t>
            </a:r>
            <a:r>
              <a:rPr lang="en-US" altLang="ko-KR" sz="2100" dirty="0" smtClean="0">
                <a:solidFill>
                  <a:srgbClr val="FF0000"/>
                </a:solidFill>
              </a:rPr>
              <a:t>(</a:t>
            </a:r>
            <a:r>
              <a:rPr lang="ko-KR" altLang="ko-KR" sz="2100" dirty="0" smtClean="0">
                <a:solidFill>
                  <a:srgbClr val="FF0000"/>
                </a:solidFill>
              </a:rPr>
              <a:t>俗</a:t>
            </a:r>
            <a:r>
              <a:rPr lang="en-US" altLang="ko-KR" sz="2100" dirty="0">
                <a:solidFill>
                  <a:srgbClr val="FF0000"/>
                </a:solidFill>
              </a:rPr>
              <a:t> </a:t>
            </a:r>
            <a:r>
              <a:rPr lang="ko-KR" altLang="en-US" sz="2100" dirty="0" smtClean="0">
                <a:solidFill>
                  <a:srgbClr val="FF0000"/>
                </a:solidFill>
              </a:rPr>
              <a:t>풍속</a:t>
            </a:r>
            <a:r>
              <a:rPr lang="en-US" altLang="ko-KR" sz="2100" dirty="0" smtClean="0">
                <a:solidFill>
                  <a:srgbClr val="FF0000"/>
                </a:solidFill>
              </a:rPr>
              <a:t>)</a:t>
            </a:r>
            <a:r>
              <a:rPr lang="ko-KR" altLang="en-US" sz="2100" dirty="0" smtClean="0">
                <a:solidFill>
                  <a:srgbClr val="FF0000"/>
                </a:solidFill>
              </a:rPr>
              <a:t>은 밀접한 관계를 지니고 있다고 </a:t>
            </a:r>
            <a:r>
              <a:rPr lang="ko-KR" altLang="en-US" sz="2100" dirty="0" smtClean="0">
                <a:solidFill>
                  <a:schemeClr val="tx1"/>
                </a:solidFill>
              </a:rPr>
              <a:t>보았다</a:t>
            </a:r>
            <a:r>
              <a:rPr lang="en-US" altLang="ko-KR" sz="2100" dirty="0" smtClean="0">
                <a:solidFill>
                  <a:schemeClr val="tx1"/>
                </a:solidFill>
              </a:rPr>
              <a:t>.</a:t>
            </a:r>
            <a:endParaRPr lang="en-US" altLang="ko-KR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100" b="1" dirty="0" smtClean="0">
                <a:solidFill>
                  <a:schemeClr val="tx1"/>
                </a:solidFill>
              </a:rPr>
              <a:t>☞</a:t>
            </a:r>
            <a:r>
              <a:rPr lang="ko-KR" altLang="en-US" sz="2100" dirty="0" smtClean="0">
                <a:solidFill>
                  <a:schemeClr val="tx1"/>
                </a:solidFill>
              </a:rPr>
              <a:t> 고대 이스라엘 사람들에게 </a:t>
            </a:r>
            <a:r>
              <a:rPr lang="ko-KR" altLang="en-US" sz="2100" dirty="0" smtClean="0">
                <a:solidFill>
                  <a:srgbClr val="00B050"/>
                </a:solidFill>
              </a:rPr>
              <a:t>세속적 지혜는 </a:t>
            </a:r>
            <a:r>
              <a:rPr lang="ko-KR" altLang="en-US" sz="2100" dirty="0" err="1" smtClean="0">
                <a:solidFill>
                  <a:srgbClr val="00B050"/>
                </a:solidFill>
              </a:rPr>
              <a:t>야웨</a:t>
            </a:r>
            <a:r>
              <a:rPr lang="ko-KR" altLang="en-US" sz="2100" dirty="0" smtClean="0">
                <a:solidFill>
                  <a:srgbClr val="00B050"/>
                </a:solidFill>
              </a:rPr>
              <a:t> 신앙과 불가분의 관계</a:t>
            </a:r>
            <a:r>
              <a:rPr lang="ko-KR" altLang="en-US" sz="2100" dirty="0" smtClean="0">
                <a:solidFill>
                  <a:schemeClr val="tx1"/>
                </a:solidFill>
              </a:rPr>
              <a:t>에 서</a:t>
            </a:r>
            <a:r>
              <a:rPr lang="ko-KR" altLang="en-US" sz="2100" dirty="0" smtClean="0">
                <a:solidFill>
                  <a:srgbClr val="00B050"/>
                </a:solidFill>
              </a:rPr>
              <a:t> </a:t>
            </a:r>
            <a:r>
              <a:rPr lang="ko-KR" altLang="en-US" sz="2100" dirty="0" smtClean="0">
                <a:solidFill>
                  <a:schemeClr val="tx1"/>
                </a:solidFill>
              </a:rPr>
              <a:t>있었다는 것이다</a:t>
            </a:r>
            <a:r>
              <a:rPr lang="en-US" altLang="ko-KR" sz="21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100" dirty="0"/>
          </a:p>
          <a:p>
            <a:pPr marL="0" indent="0">
              <a:buNone/>
            </a:pPr>
            <a:r>
              <a:rPr lang="ko-KR" altLang="en-US" sz="2100" dirty="0" smtClean="0">
                <a:solidFill>
                  <a:schemeClr val="tx1"/>
                </a:solidFill>
              </a:rPr>
              <a:t>또한 캠프</a:t>
            </a:r>
            <a:r>
              <a:rPr lang="en-US" altLang="ko-KR" sz="2100" dirty="0" smtClean="0">
                <a:solidFill>
                  <a:schemeClr val="tx1"/>
                </a:solidFill>
              </a:rPr>
              <a:t>(C.V. Camp)</a:t>
            </a:r>
            <a:r>
              <a:rPr lang="ko-KR" altLang="en-US" sz="2100" dirty="0" smtClean="0">
                <a:solidFill>
                  <a:schemeClr val="tx1"/>
                </a:solidFill>
              </a:rPr>
              <a:t>는 </a:t>
            </a:r>
            <a:r>
              <a:rPr lang="ko-KR" altLang="en-US" sz="2100" dirty="0" smtClean="0">
                <a:solidFill>
                  <a:srgbClr val="0070C0"/>
                </a:solidFill>
              </a:rPr>
              <a:t>잠언 </a:t>
            </a:r>
            <a:r>
              <a:rPr lang="en-US" altLang="ko-KR" sz="2100" dirty="0" smtClean="0">
                <a:solidFill>
                  <a:srgbClr val="0070C0"/>
                </a:solidFill>
              </a:rPr>
              <a:t>1</a:t>
            </a:r>
            <a:r>
              <a:rPr lang="ko-KR" altLang="en-US" sz="2100" dirty="0" smtClean="0">
                <a:solidFill>
                  <a:srgbClr val="0070C0"/>
                </a:solidFill>
              </a:rPr>
              <a:t>장</a:t>
            </a:r>
            <a:r>
              <a:rPr lang="en-US" altLang="ko-KR" sz="2100" dirty="0">
                <a:solidFill>
                  <a:srgbClr val="0070C0"/>
                </a:solidFill>
              </a:rPr>
              <a:t> </a:t>
            </a:r>
            <a:r>
              <a:rPr lang="en-US" altLang="ko-KR" sz="2100" dirty="0" smtClean="0">
                <a:solidFill>
                  <a:srgbClr val="0070C0"/>
                </a:solidFill>
              </a:rPr>
              <a:t>~ 9</a:t>
            </a:r>
            <a:r>
              <a:rPr lang="ko-KR" altLang="en-US" sz="2100" dirty="0" smtClean="0">
                <a:solidFill>
                  <a:srgbClr val="0070C0"/>
                </a:solidFill>
              </a:rPr>
              <a:t>장은 신학적 서론의 역할을 </a:t>
            </a:r>
            <a:r>
              <a:rPr lang="ko-KR" altLang="en-US" sz="2100" dirty="0" smtClean="0">
                <a:solidFill>
                  <a:schemeClr val="tx1"/>
                </a:solidFill>
              </a:rPr>
              <a:t>담당하고 있으며 </a:t>
            </a:r>
            <a:r>
              <a:rPr lang="ko-KR" altLang="en-US" sz="2100" dirty="0" smtClean="0">
                <a:solidFill>
                  <a:srgbClr val="FF873D"/>
                </a:solidFill>
              </a:rPr>
              <a:t>잠언 </a:t>
            </a:r>
            <a:r>
              <a:rPr lang="en-US" altLang="ko-KR" sz="2100" dirty="0" smtClean="0">
                <a:solidFill>
                  <a:srgbClr val="FF873D"/>
                </a:solidFill>
              </a:rPr>
              <a:t>10</a:t>
            </a:r>
            <a:r>
              <a:rPr lang="ko-KR" altLang="en-US" sz="2100" dirty="0" smtClean="0">
                <a:solidFill>
                  <a:srgbClr val="FF873D"/>
                </a:solidFill>
              </a:rPr>
              <a:t>장</a:t>
            </a:r>
            <a:r>
              <a:rPr lang="en-US" altLang="ko-KR" sz="2100" dirty="0">
                <a:solidFill>
                  <a:srgbClr val="FF873D"/>
                </a:solidFill>
              </a:rPr>
              <a:t> </a:t>
            </a:r>
            <a:r>
              <a:rPr lang="en-US" altLang="ko-KR" sz="2100" dirty="0" smtClean="0">
                <a:solidFill>
                  <a:srgbClr val="FF873D"/>
                </a:solidFill>
              </a:rPr>
              <a:t>~ 31</a:t>
            </a:r>
            <a:r>
              <a:rPr lang="ko-KR" altLang="en-US" sz="2100" dirty="0" smtClean="0">
                <a:solidFill>
                  <a:srgbClr val="FF873D"/>
                </a:solidFill>
              </a:rPr>
              <a:t>장은 세속적 지혜</a:t>
            </a:r>
            <a:r>
              <a:rPr lang="ko-KR" altLang="en-US" sz="2100" dirty="0" smtClean="0">
                <a:solidFill>
                  <a:schemeClr val="tx1"/>
                </a:solidFill>
              </a:rPr>
              <a:t>를 다루고 있기 때문에 </a:t>
            </a:r>
            <a:r>
              <a:rPr lang="ko-KR" altLang="en-US" sz="2100" dirty="0" smtClean="0">
                <a:solidFill>
                  <a:srgbClr val="002060"/>
                </a:solidFill>
              </a:rPr>
              <a:t>잠언은 편집적으로 이미 성</a:t>
            </a:r>
            <a:r>
              <a:rPr lang="en-US" altLang="ko-KR" sz="2100" dirty="0">
                <a:solidFill>
                  <a:srgbClr val="002060"/>
                </a:solidFill>
              </a:rPr>
              <a:t> (</a:t>
            </a:r>
            <a:r>
              <a:rPr lang="ko-KR" altLang="ko-KR" sz="2100" dirty="0" smtClean="0">
                <a:solidFill>
                  <a:srgbClr val="002060"/>
                </a:solidFill>
              </a:rPr>
              <a:t>聖</a:t>
            </a:r>
            <a:r>
              <a:rPr lang="en-US" altLang="ko-KR" sz="2100" dirty="0" smtClean="0">
                <a:solidFill>
                  <a:srgbClr val="002060"/>
                </a:solidFill>
              </a:rPr>
              <a:t>) </a:t>
            </a:r>
            <a:r>
              <a:rPr lang="ko-KR" altLang="en-US" sz="2100" dirty="0" smtClean="0">
                <a:solidFill>
                  <a:srgbClr val="002060"/>
                </a:solidFill>
              </a:rPr>
              <a:t>과 속</a:t>
            </a:r>
            <a:r>
              <a:rPr lang="en-US" altLang="ko-KR" sz="2100" dirty="0">
                <a:solidFill>
                  <a:srgbClr val="002060"/>
                </a:solidFill>
              </a:rPr>
              <a:t> </a:t>
            </a:r>
            <a:r>
              <a:rPr lang="en-US" altLang="ko-KR" sz="2100" dirty="0" smtClean="0">
                <a:solidFill>
                  <a:srgbClr val="002060"/>
                </a:solidFill>
              </a:rPr>
              <a:t>(</a:t>
            </a:r>
            <a:r>
              <a:rPr lang="ko-KR" altLang="ko-KR" sz="2100" dirty="0">
                <a:solidFill>
                  <a:srgbClr val="002060"/>
                </a:solidFill>
              </a:rPr>
              <a:t>俗</a:t>
            </a:r>
            <a:r>
              <a:rPr lang="en-US" altLang="ko-KR" sz="2100" dirty="0" smtClean="0">
                <a:solidFill>
                  <a:srgbClr val="002060"/>
                </a:solidFill>
              </a:rPr>
              <a:t>)</a:t>
            </a:r>
            <a:r>
              <a:rPr lang="ko-KR" altLang="en-US" sz="2100" dirty="0" smtClean="0">
                <a:solidFill>
                  <a:srgbClr val="002060"/>
                </a:solidFill>
              </a:rPr>
              <a:t>의 이원론을 극복하고 있는 것을 주장</a:t>
            </a:r>
            <a:r>
              <a:rPr lang="ko-KR" altLang="en-US" sz="2100" dirty="0" smtClean="0">
                <a:solidFill>
                  <a:schemeClr val="tx1"/>
                </a:solidFill>
              </a:rPr>
              <a:t>했다</a:t>
            </a:r>
            <a:r>
              <a:rPr lang="en-US" altLang="ko-KR" sz="21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100" dirty="0" smtClean="0">
                <a:solidFill>
                  <a:schemeClr val="tx1"/>
                </a:solidFill>
              </a:rPr>
              <a:t>기독교가 인간의 삶과 역사</a:t>
            </a:r>
            <a:r>
              <a:rPr lang="en-US" altLang="ko-KR" sz="2100" dirty="0" smtClean="0">
                <a:solidFill>
                  <a:schemeClr val="tx1"/>
                </a:solidFill>
              </a:rPr>
              <a:t>, </a:t>
            </a:r>
            <a:r>
              <a:rPr lang="ko-KR" altLang="en-US" sz="2100" dirty="0" smtClean="0">
                <a:solidFill>
                  <a:schemeClr val="tx1"/>
                </a:solidFill>
              </a:rPr>
              <a:t>문화를 과소평가하는 경향이 있는데</a:t>
            </a:r>
            <a:r>
              <a:rPr lang="en-US" altLang="ko-KR" sz="2100" dirty="0" smtClean="0">
                <a:solidFill>
                  <a:schemeClr val="tx1"/>
                </a:solidFill>
              </a:rPr>
              <a:t>,  </a:t>
            </a:r>
            <a:r>
              <a:rPr lang="ko-KR" altLang="en-US" sz="2100" dirty="0" smtClean="0">
                <a:solidFill>
                  <a:schemeClr val="tx1"/>
                </a:solidFill>
              </a:rPr>
              <a:t>이것은 문화의 종교적 경시자 </a:t>
            </a:r>
            <a:r>
              <a:rPr lang="ko-KR" altLang="en-US" sz="2100" dirty="0" smtClean="0">
                <a:solidFill>
                  <a:schemeClr val="tx1"/>
                </a:solidFill>
              </a:rPr>
              <a:t>들</a:t>
            </a:r>
            <a:r>
              <a:rPr lang="ko-KR" altLang="en-US" sz="2100" dirty="0">
                <a:solidFill>
                  <a:schemeClr val="tx1"/>
                </a:solidFill>
              </a:rPr>
              <a:t>의</a:t>
            </a:r>
            <a:r>
              <a:rPr lang="ko-KR" altLang="en-US" sz="2100" dirty="0" smtClean="0">
                <a:solidFill>
                  <a:schemeClr val="tx1"/>
                </a:solidFill>
              </a:rPr>
              <a:t> </a:t>
            </a:r>
            <a:r>
              <a:rPr lang="ko-KR" altLang="en-US" sz="2100" dirty="0" smtClean="0">
                <a:solidFill>
                  <a:schemeClr val="tx1"/>
                </a:solidFill>
              </a:rPr>
              <a:t>잘못된 태도이며</a:t>
            </a:r>
            <a:r>
              <a:rPr lang="en-US" altLang="ko-KR" sz="2100" dirty="0" smtClean="0">
                <a:solidFill>
                  <a:schemeClr val="tx1"/>
                </a:solidFill>
              </a:rPr>
              <a:t>, </a:t>
            </a:r>
            <a:r>
              <a:rPr lang="ko-KR" altLang="en-US" sz="2100" dirty="0" smtClean="0">
                <a:solidFill>
                  <a:schemeClr val="tx1"/>
                </a:solidFill>
              </a:rPr>
              <a:t>복음에 대한 잘못된 해석이라는 것이다</a:t>
            </a:r>
            <a:r>
              <a:rPr lang="en-US" altLang="ko-KR" sz="2100" dirty="0" smtClean="0">
                <a:solidFill>
                  <a:schemeClr val="tx1"/>
                </a:solidFill>
              </a:rPr>
              <a:t>. </a:t>
            </a:r>
            <a:r>
              <a:rPr lang="ko-KR" altLang="en-US" sz="2100" dirty="0" smtClean="0">
                <a:solidFill>
                  <a:srgbClr val="FE5EC5"/>
                </a:solidFill>
              </a:rPr>
              <a:t>최근에 와서는 세속 문화를 긍정하고 있는 지혜 문헌에 대한 새로운 연구를 통해서 인간 존재의 의미를 재발견하려는 움직임이 활발히 진행 </a:t>
            </a:r>
            <a:r>
              <a:rPr lang="ko-KR" altLang="en-US" sz="2100" dirty="0" smtClean="0">
                <a:solidFill>
                  <a:schemeClr val="tx1"/>
                </a:solidFill>
              </a:rPr>
              <a:t>되고 있다</a:t>
            </a:r>
            <a:r>
              <a:rPr lang="en-US" altLang="ko-KR" sz="2100" dirty="0" smtClean="0">
                <a:solidFill>
                  <a:schemeClr val="tx1"/>
                </a:solidFill>
              </a:rPr>
              <a:t>. (</a:t>
            </a:r>
            <a:r>
              <a:rPr lang="ko-KR" altLang="en-US" sz="2100" dirty="0" smtClean="0">
                <a:solidFill>
                  <a:schemeClr val="tx1"/>
                </a:solidFill>
              </a:rPr>
              <a:t>지혜전승 연구</a:t>
            </a:r>
            <a:r>
              <a:rPr lang="en-US" altLang="ko-KR" sz="2100" dirty="0" smtClean="0">
                <a:solidFill>
                  <a:schemeClr val="tx1"/>
                </a:solidFill>
              </a:rPr>
              <a:t>,1998 </a:t>
            </a:r>
            <a:r>
              <a:rPr lang="ko-KR" altLang="en-US" sz="2100" dirty="0" err="1" smtClean="0">
                <a:solidFill>
                  <a:schemeClr val="tx1"/>
                </a:solidFill>
              </a:rPr>
              <a:t>브루지만</a:t>
            </a:r>
            <a:r>
              <a:rPr lang="en-US" altLang="ko-KR" sz="21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52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잠언에 수록된 지혜 격언들은 어디에서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부터</a:t>
            </a:r>
            <a:r>
              <a:rPr lang="ko-KR" altLang="en-US" sz="2500" dirty="0" smtClean="0">
                <a:solidFill>
                  <a:schemeClr val="tx1"/>
                </a:solidFill>
              </a:rPr>
              <a:t> 유래한 것일까</a:t>
            </a:r>
            <a:r>
              <a:rPr lang="en-US" altLang="ko-KR" sz="2500" dirty="0" smtClean="0">
                <a:solidFill>
                  <a:schemeClr val="tx1"/>
                </a:solidFill>
              </a:rPr>
              <a:t>? </a:t>
            </a:r>
            <a:r>
              <a:rPr lang="ko-KR" altLang="en-US" sz="2500" dirty="0" smtClean="0">
                <a:solidFill>
                  <a:schemeClr val="tx1"/>
                </a:solidFill>
              </a:rPr>
              <a:t>그 격언들이 자리를 잡고 있던 원래의 </a:t>
            </a:r>
            <a:r>
              <a:rPr lang="en-US" altLang="ko-KR" sz="2500" dirty="0" smtClean="0">
                <a:solidFill>
                  <a:schemeClr val="tx1"/>
                </a:solidFill>
              </a:rPr>
              <a:t>‘</a:t>
            </a:r>
            <a:r>
              <a:rPr lang="ko-KR" altLang="en-US" sz="2500" dirty="0" smtClean="0">
                <a:solidFill>
                  <a:schemeClr val="tx1"/>
                </a:solidFill>
              </a:rPr>
              <a:t>삶의 자리</a:t>
            </a:r>
            <a:r>
              <a:rPr lang="en-US" altLang="ko-KR" sz="2500" dirty="0" smtClean="0">
                <a:solidFill>
                  <a:schemeClr val="tx1"/>
                </a:solidFill>
              </a:rPr>
              <a:t>’</a:t>
            </a:r>
            <a:r>
              <a:rPr lang="ko-KR" altLang="en-US" sz="2500" dirty="0" smtClean="0">
                <a:solidFill>
                  <a:schemeClr val="tx1"/>
                </a:solidFill>
              </a:rPr>
              <a:t>는 어디였는가</a:t>
            </a:r>
            <a:r>
              <a:rPr lang="en-US" altLang="ko-KR" sz="2500" dirty="0" smtClean="0">
                <a:solidFill>
                  <a:schemeClr val="tx1"/>
                </a:solidFill>
              </a:rPr>
              <a:t>?  </a:t>
            </a:r>
            <a:r>
              <a:rPr lang="ko-KR" altLang="en-US" sz="2500" dirty="0" smtClean="0">
                <a:solidFill>
                  <a:schemeClr val="tx1"/>
                </a:solidFill>
              </a:rPr>
              <a:t>몇 부분으로 나누어 살펴보기로 하자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b="1" dirty="0" smtClean="0">
                <a:solidFill>
                  <a:schemeClr val="tx1"/>
                </a:solidFill>
              </a:rPr>
              <a:t>1)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일반 백성들의 삶의 자리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잠언의 여러 지혜 격언들은 오늘날 우리 언어 세계에도 영향을 끼친다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smtClean="0">
                <a:solidFill>
                  <a:schemeClr val="tx1"/>
                </a:solidFill>
              </a:rPr>
              <a:t>그 예로</a:t>
            </a:r>
            <a:r>
              <a:rPr lang="en-US" altLang="ko-KR" sz="2500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rgbClr val="FF0000"/>
                </a:solidFill>
              </a:rPr>
              <a:t>“</a:t>
            </a:r>
            <a:r>
              <a:rPr lang="ko-KR" altLang="en-US" sz="2500" dirty="0" smtClean="0">
                <a:solidFill>
                  <a:srgbClr val="FF0000"/>
                </a:solidFill>
              </a:rPr>
              <a:t>유혹하는 나쁜 친구를 따라가지 마라</a:t>
            </a:r>
            <a:r>
              <a:rPr lang="en-US" altLang="ko-KR" sz="2500" dirty="0" smtClean="0">
                <a:solidFill>
                  <a:srgbClr val="FF0000"/>
                </a:solidFill>
              </a:rPr>
              <a:t>” (1:10)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rgbClr val="0070C0"/>
                </a:solidFill>
              </a:rPr>
              <a:t>“</a:t>
            </a:r>
            <a:r>
              <a:rPr lang="ko-KR" altLang="en-US" sz="2500" dirty="0" smtClean="0">
                <a:solidFill>
                  <a:srgbClr val="0070C0"/>
                </a:solidFill>
              </a:rPr>
              <a:t>개미에게서 지혜를 얻으라</a:t>
            </a:r>
            <a:r>
              <a:rPr lang="en-US" altLang="ko-KR" sz="2500" dirty="0" smtClean="0">
                <a:solidFill>
                  <a:srgbClr val="0070C0"/>
                </a:solidFill>
              </a:rPr>
              <a:t>” (6:6)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rgbClr val="00B050"/>
                </a:solidFill>
              </a:rPr>
              <a:t>“</a:t>
            </a:r>
            <a:r>
              <a:rPr lang="ko-KR" altLang="en-US" sz="2500" dirty="0" smtClean="0">
                <a:solidFill>
                  <a:srgbClr val="00B050"/>
                </a:solidFill>
              </a:rPr>
              <a:t>불의한 재물로 성공하지 말라</a:t>
            </a:r>
            <a:r>
              <a:rPr lang="en-US" altLang="ko-KR" sz="2500" dirty="0" smtClean="0">
                <a:solidFill>
                  <a:srgbClr val="00B050"/>
                </a:solidFill>
              </a:rPr>
              <a:t>” (10:2)</a:t>
            </a:r>
          </a:p>
          <a:p>
            <a:pPr marL="0" indent="0">
              <a:buNone/>
            </a:pPr>
            <a:r>
              <a:rPr lang="en-US" altLang="ko-KR" sz="2500" dirty="0" smtClean="0">
                <a:solidFill>
                  <a:srgbClr val="FE5EC5"/>
                </a:solidFill>
              </a:rPr>
              <a:t>“</a:t>
            </a:r>
            <a:r>
              <a:rPr lang="ko-KR" altLang="en-US" sz="2500" dirty="0" smtClean="0">
                <a:solidFill>
                  <a:srgbClr val="FE5EC5"/>
                </a:solidFill>
              </a:rPr>
              <a:t>교만은 패망의 선봉이다</a:t>
            </a:r>
            <a:r>
              <a:rPr lang="en-US" altLang="ko-KR" sz="2500" dirty="0" smtClean="0">
                <a:solidFill>
                  <a:srgbClr val="FE5EC5"/>
                </a:solidFill>
              </a:rPr>
              <a:t>” (16:18)</a:t>
            </a: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잠언에 수록된 많은 지혜 격언들이 </a:t>
            </a:r>
            <a:r>
              <a:rPr lang="ko-KR" altLang="en-US" sz="2500" dirty="0" smtClean="0">
                <a:solidFill>
                  <a:srgbClr val="7030A0"/>
                </a:solidFill>
              </a:rPr>
              <a:t>일종의 민속 지혜</a:t>
            </a:r>
            <a:r>
              <a:rPr lang="en-US" altLang="ko-KR" sz="2500" dirty="0" smtClean="0">
                <a:solidFill>
                  <a:srgbClr val="7030A0"/>
                </a:solidFill>
              </a:rPr>
              <a:t>, </a:t>
            </a:r>
            <a:r>
              <a:rPr lang="ko-KR" altLang="en-US" sz="2500" dirty="0" smtClean="0">
                <a:solidFill>
                  <a:srgbClr val="7030A0"/>
                </a:solidFill>
              </a:rPr>
              <a:t>생활 지혜</a:t>
            </a:r>
            <a:r>
              <a:rPr lang="ko-KR" altLang="en-US" sz="2500" dirty="0" smtClean="0">
                <a:solidFill>
                  <a:schemeClr val="tx1"/>
                </a:solidFill>
              </a:rPr>
              <a:t>이다</a:t>
            </a:r>
            <a:r>
              <a:rPr lang="en-US" altLang="ko-KR" sz="2500" dirty="0" smtClean="0"/>
              <a:t>. </a:t>
            </a:r>
            <a:r>
              <a:rPr lang="ko-KR" altLang="en-US" sz="2500" dirty="0" smtClean="0">
                <a:solidFill>
                  <a:srgbClr val="680000"/>
                </a:solidFill>
              </a:rPr>
              <a:t>게으름</a:t>
            </a:r>
            <a:r>
              <a:rPr lang="en-US" altLang="ko-KR" sz="2500" dirty="0" smtClean="0">
                <a:solidFill>
                  <a:srgbClr val="680000"/>
                </a:solidFill>
              </a:rPr>
              <a:t>, </a:t>
            </a:r>
            <a:r>
              <a:rPr lang="ko-KR" altLang="en-US" sz="2500" dirty="0" smtClean="0">
                <a:solidFill>
                  <a:srgbClr val="680000"/>
                </a:solidFill>
              </a:rPr>
              <a:t>술 취함</a:t>
            </a:r>
            <a:r>
              <a:rPr lang="en-US" altLang="ko-KR" sz="2500" dirty="0" smtClean="0">
                <a:solidFill>
                  <a:srgbClr val="680000"/>
                </a:solidFill>
              </a:rPr>
              <a:t>, </a:t>
            </a:r>
            <a:r>
              <a:rPr lang="ko-KR" altLang="en-US" sz="2500" dirty="0" smtClean="0">
                <a:solidFill>
                  <a:srgbClr val="680000"/>
                </a:solidFill>
              </a:rPr>
              <a:t>혀의 악용</a:t>
            </a:r>
            <a:r>
              <a:rPr lang="en-US" altLang="ko-KR" sz="2500" dirty="0" smtClean="0">
                <a:solidFill>
                  <a:srgbClr val="680000"/>
                </a:solidFill>
              </a:rPr>
              <a:t>, </a:t>
            </a:r>
            <a:r>
              <a:rPr lang="ko-KR" altLang="en-US" sz="2500" dirty="0" smtClean="0">
                <a:solidFill>
                  <a:srgbClr val="680000"/>
                </a:solidFill>
              </a:rPr>
              <a:t>간음 등을 경고</a:t>
            </a:r>
            <a:r>
              <a:rPr lang="ko-KR" altLang="en-US" sz="2500" dirty="0" smtClean="0">
                <a:solidFill>
                  <a:schemeClr val="tx1"/>
                </a:solidFill>
              </a:rPr>
              <a:t>하고</a:t>
            </a:r>
            <a:r>
              <a:rPr lang="ko-KR" altLang="en-US" sz="2500" dirty="0" smtClean="0"/>
              <a:t> </a:t>
            </a:r>
            <a:r>
              <a:rPr lang="ko-KR" altLang="en-US" sz="2500" dirty="0" smtClean="0">
                <a:solidFill>
                  <a:srgbClr val="00B0F0"/>
                </a:solidFill>
              </a:rPr>
              <a:t>근면</a:t>
            </a:r>
            <a:r>
              <a:rPr lang="en-US" altLang="ko-KR" sz="2500" dirty="0" smtClean="0">
                <a:solidFill>
                  <a:srgbClr val="00B0F0"/>
                </a:solidFill>
              </a:rPr>
              <a:t>, </a:t>
            </a:r>
            <a:r>
              <a:rPr lang="ko-KR" altLang="en-US" sz="2500" dirty="0" smtClean="0">
                <a:solidFill>
                  <a:srgbClr val="00B0F0"/>
                </a:solidFill>
              </a:rPr>
              <a:t>절제된 말</a:t>
            </a:r>
            <a:r>
              <a:rPr lang="en-US" altLang="ko-KR" sz="2500" dirty="0" smtClean="0">
                <a:solidFill>
                  <a:srgbClr val="00B0F0"/>
                </a:solidFill>
              </a:rPr>
              <a:t>, </a:t>
            </a:r>
            <a:r>
              <a:rPr lang="ko-KR" altLang="en-US" sz="2500" dirty="0" smtClean="0">
                <a:solidFill>
                  <a:srgbClr val="00B0F0"/>
                </a:solidFill>
              </a:rPr>
              <a:t>감정의 억제</a:t>
            </a:r>
            <a:r>
              <a:rPr lang="en-US" altLang="ko-KR" sz="2500" dirty="0" smtClean="0">
                <a:solidFill>
                  <a:srgbClr val="00B0F0"/>
                </a:solidFill>
              </a:rPr>
              <a:t>, </a:t>
            </a:r>
            <a:r>
              <a:rPr lang="ko-KR" altLang="en-US" sz="2500" dirty="0" smtClean="0">
                <a:solidFill>
                  <a:srgbClr val="00B0F0"/>
                </a:solidFill>
              </a:rPr>
              <a:t>화목 등을 장려한다</a:t>
            </a:r>
            <a:r>
              <a:rPr lang="en-US" altLang="ko-KR" sz="2500" dirty="0" smtClean="0">
                <a:solidFill>
                  <a:srgbClr val="00B0F0"/>
                </a:solidFill>
              </a:rPr>
              <a:t>.</a:t>
            </a:r>
            <a:endParaRPr lang="en-US" altLang="ko-KR" sz="25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ko-KR" altLang="en-US" sz="2500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/>
              <a:t>2. </a:t>
            </a:r>
            <a:r>
              <a:rPr lang="ko-KR" altLang="en-US" sz="3200" b="1" dirty="0" smtClean="0"/>
              <a:t>고대 이스라엘 지혜의 </a:t>
            </a:r>
            <a:r>
              <a:rPr lang="en-US" altLang="ko-KR" sz="3200" b="1" dirty="0" smtClean="0"/>
              <a:t>‘</a:t>
            </a:r>
            <a:r>
              <a:rPr lang="ko-KR" altLang="en-US" sz="3200" b="1" dirty="0" smtClean="0"/>
              <a:t>삶의 자리</a:t>
            </a:r>
            <a:r>
              <a:rPr lang="en-US" altLang="ko-KR" sz="3200" b="1" dirty="0" smtClean="0"/>
              <a:t>’</a:t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en-US" altLang="ko-KR" sz="3200" dirty="0" err="1"/>
              <a:t>Sitz</a:t>
            </a:r>
            <a:r>
              <a:rPr lang="en-US" altLang="ko-KR" sz="3200" dirty="0"/>
              <a:t> </a:t>
            </a:r>
            <a:r>
              <a:rPr lang="en-US" altLang="ko-KR" sz="3200" dirty="0" err="1"/>
              <a:t>im</a:t>
            </a:r>
            <a:r>
              <a:rPr lang="en-US" altLang="ko-KR" sz="3200" dirty="0"/>
              <a:t> </a:t>
            </a:r>
            <a:r>
              <a:rPr lang="en-US" altLang="ko-KR" sz="3200" dirty="0" err="1" smtClean="0"/>
              <a:t>Leben</a:t>
            </a:r>
            <a:r>
              <a:rPr lang="en-US" altLang="ko-KR" sz="3200" dirty="0" smtClean="0"/>
              <a:t>)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2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500" b="1" dirty="0" smtClean="0">
                <a:solidFill>
                  <a:schemeClr val="tx1"/>
                </a:solidFill>
              </a:rPr>
              <a:t>2)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역사적 상황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구약 성서의 속담이나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격언들 중에는 </a:t>
            </a:r>
            <a:r>
              <a:rPr lang="ko-KR" altLang="en-US" sz="2500" dirty="0" smtClean="0">
                <a:solidFill>
                  <a:srgbClr val="0070C0"/>
                </a:solidFill>
              </a:rPr>
              <a:t>어떤 역사적 상황으로부터 유래한 </a:t>
            </a:r>
            <a:r>
              <a:rPr lang="ko-KR" altLang="en-US" sz="2500" dirty="0" smtClean="0">
                <a:solidFill>
                  <a:schemeClr val="tx1"/>
                </a:solidFill>
              </a:rPr>
              <a:t>것들이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“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사울도</a:t>
            </a:r>
            <a:r>
              <a:rPr lang="ko-KR" altLang="en-US" sz="2500" dirty="0" smtClean="0">
                <a:solidFill>
                  <a:schemeClr val="tx1"/>
                </a:solidFill>
              </a:rPr>
              <a:t> 선지자들 중에 있느냐</a:t>
            </a:r>
            <a:r>
              <a:rPr lang="en-US" altLang="ko-KR" sz="2500" dirty="0" smtClean="0">
                <a:solidFill>
                  <a:schemeClr val="tx1"/>
                </a:solidFill>
              </a:rPr>
              <a:t>” (</a:t>
            </a:r>
            <a:r>
              <a:rPr lang="ko-KR" altLang="en-US" sz="2500" dirty="0" smtClean="0">
                <a:solidFill>
                  <a:schemeClr val="tx1"/>
                </a:solidFill>
              </a:rPr>
              <a:t>삼상 </a:t>
            </a:r>
            <a:r>
              <a:rPr lang="en-US" altLang="ko-KR" sz="2500" dirty="0" smtClean="0">
                <a:solidFill>
                  <a:schemeClr val="tx1"/>
                </a:solidFill>
              </a:rPr>
              <a:t>10:12) “</a:t>
            </a:r>
            <a:r>
              <a:rPr lang="en-US" altLang="ko-KR" sz="2500" dirty="0" err="1" smtClean="0">
                <a:solidFill>
                  <a:schemeClr val="tx1"/>
                </a:solidFill>
              </a:rPr>
              <a:t>ooo</a:t>
            </a:r>
            <a:r>
              <a:rPr lang="ko-KR" altLang="en-US" sz="2500" dirty="0" smtClean="0">
                <a:solidFill>
                  <a:schemeClr val="tx1"/>
                </a:solidFill>
              </a:rPr>
              <a:t>은 여호와 앞에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니므롯</a:t>
            </a:r>
            <a:r>
              <a:rPr lang="ko-KR" altLang="en-US" sz="2500" dirty="0" smtClean="0">
                <a:solidFill>
                  <a:schemeClr val="tx1"/>
                </a:solidFill>
              </a:rPr>
              <a:t> 같이 용감한 사냥꾼이로다</a:t>
            </a:r>
            <a:r>
              <a:rPr lang="en-US" altLang="ko-KR" sz="2500" dirty="0" smtClean="0">
                <a:solidFill>
                  <a:schemeClr val="tx1"/>
                </a:solidFill>
              </a:rPr>
              <a:t>” (</a:t>
            </a:r>
            <a:r>
              <a:rPr lang="ko-KR" altLang="en-US" sz="2500" dirty="0" smtClean="0">
                <a:solidFill>
                  <a:schemeClr val="tx1"/>
                </a:solidFill>
              </a:rPr>
              <a:t>창 </a:t>
            </a:r>
            <a:r>
              <a:rPr lang="en-US" altLang="ko-KR" sz="2500" dirty="0" smtClean="0">
                <a:solidFill>
                  <a:schemeClr val="tx1"/>
                </a:solidFill>
              </a:rPr>
              <a:t>10:19)</a:t>
            </a:r>
            <a:r>
              <a:rPr lang="ko-KR" altLang="en-US" sz="2500" dirty="0" smtClean="0">
                <a:solidFill>
                  <a:schemeClr val="tx1"/>
                </a:solidFill>
              </a:rPr>
              <a:t>라는 속담이 제시 될 수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smtClean="0">
                <a:solidFill>
                  <a:schemeClr val="tx1"/>
                </a:solidFill>
              </a:rPr>
              <a:t>속담들 중에는 특별한 시대적 정황과 관련된 신학적인 논쟁을 반영하는 것도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 smtClean="0">
                <a:solidFill>
                  <a:schemeClr val="tx1"/>
                </a:solidFill>
              </a:rPr>
              <a:t>“</a:t>
            </a:r>
            <a:r>
              <a:rPr lang="ko-KR" altLang="en-US" sz="2500" dirty="0" smtClean="0">
                <a:solidFill>
                  <a:schemeClr val="tx1"/>
                </a:solidFill>
              </a:rPr>
              <a:t>아버지가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신포도를</a:t>
            </a:r>
            <a:r>
              <a:rPr lang="ko-KR" altLang="en-US" sz="2500" dirty="0" smtClean="0">
                <a:solidFill>
                  <a:schemeClr val="tx1"/>
                </a:solidFill>
              </a:rPr>
              <a:t> 먹었다고 해서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그의 아들이 이가 신 것은 아니다</a:t>
            </a:r>
            <a:r>
              <a:rPr lang="en-US" altLang="ko-KR" sz="2500" dirty="0" smtClean="0">
                <a:solidFill>
                  <a:schemeClr val="tx1"/>
                </a:solidFill>
              </a:rPr>
              <a:t>” (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렘</a:t>
            </a:r>
            <a:r>
              <a:rPr lang="ko-KR" altLang="en-US" sz="2500" dirty="0" smtClean="0">
                <a:solidFill>
                  <a:schemeClr val="tx1"/>
                </a:solidFill>
              </a:rPr>
              <a:t> </a:t>
            </a:r>
            <a:r>
              <a:rPr lang="en-US" altLang="ko-KR" sz="2500" dirty="0" smtClean="0">
                <a:solidFill>
                  <a:schemeClr val="tx1"/>
                </a:solidFill>
              </a:rPr>
              <a:t>31:29) – </a:t>
            </a:r>
            <a:r>
              <a:rPr lang="ko-KR" altLang="en-US" sz="2500" dirty="0" smtClean="0">
                <a:solidFill>
                  <a:schemeClr val="tx1"/>
                </a:solidFill>
              </a:rPr>
              <a:t>하나님의 공의와 정의로움에 대한 확신 내포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b="1" dirty="0" smtClean="0">
                <a:solidFill>
                  <a:schemeClr val="tx1"/>
                </a:solidFill>
              </a:rPr>
              <a:t>3)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왕궁 혹은 고급 관료 사회</a:t>
            </a:r>
          </a:p>
          <a:p>
            <a:pPr marL="0" indent="0">
              <a:buNone/>
            </a:pPr>
            <a:r>
              <a:rPr lang="ko-KR" altLang="en-US" sz="2500" dirty="0" smtClean="0">
                <a:solidFill>
                  <a:srgbClr val="FF0000"/>
                </a:solidFill>
              </a:rPr>
              <a:t>많은 지혜 격언들은 고대의 특별한 신분이나 계급 사회와 관련된 생활</a:t>
            </a:r>
            <a:r>
              <a:rPr lang="en-US" altLang="ko-KR" sz="2500" dirty="0" smtClean="0">
                <a:solidFill>
                  <a:srgbClr val="FF0000"/>
                </a:solidFill>
              </a:rPr>
              <a:t>, </a:t>
            </a:r>
            <a:r>
              <a:rPr lang="ko-KR" altLang="en-US" sz="2500" dirty="0" smtClean="0">
                <a:solidFill>
                  <a:srgbClr val="FF0000"/>
                </a:solidFill>
              </a:rPr>
              <a:t>왕궁 내에서 고위 관리들의 생활을 반영하고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smtClean="0">
                <a:solidFill>
                  <a:schemeClr val="tx1"/>
                </a:solidFill>
              </a:rPr>
              <a:t>왕을 모시고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외국과의 교류를 활발하게 참여해야 하는 국가의 통치자들에게 필요한 삶의 태도와 방식은 일반 백성과는 달라야 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18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2500" dirty="0">
                <a:solidFill>
                  <a:srgbClr val="0070C0"/>
                </a:solidFill>
              </a:rPr>
              <a:t>왕은</a:t>
            </a:r>
            <a:r>
              <a:rPr lang="ko-KR" altLang="en-US" sz="2500" dirty="0"/>
              <a:t> </a:t>
            </a:r>
            <a:r>
              <a:rPr lang="ko-KR" altLang="en-US" sz="2500" dirty="0">
                <a:solidFill>
                  <a:srgbClr val="0070C0"/>
                </a:solidFill>
              </a:rPr>
              <a:t>지혜로운 조언자를 필요로 했기 때문에 지혜는 왕궁에서 육성 되었고</a:t>
            </a:r>
            <a:r>
              <a:rPr lang="en-US" altLang="ko-KR" sz="2500" dirty="0"/>
              <a:t>, </a:t>
            </a:r>
            <a:r>
              <a:rPr lang="ko-KR" altLang="en-US" sz="2500" dirty="0">
                <a:solidFill>
                  <a:srgbClr val="00B050"/>
                </a:solidFill>
              </a:rPr>
              <a:t>고급 관료와 왕의 자녀들 내지는 왕위 상속자의 양성을 위한 지혜 교육이 필수적</a:t>
            </a:r>
            <a:r>
              <a:rPr lang="ko-KR" altLang="en-US" sz="2500" dirty="0"/>
              <a:t>이었다</a:t>
            </a:r>
            <a:r>
              <a:rPr lang="en-US" altLang="ko-KR" sz="2500" dirty="0"/>
              <a:t>. </a:t>
            </a:r>
            <a:r>
              <a:rPr lang="ko-KR" altLang="en-US" sz="2500" dirty="0"/>
              <a:t>국가의 중대사를 책임져야 하는 </a:t>
            </a:r>
            <a:r>
              <a:rPr lang="ko-KR" altLang="en-US" sz="2500" dirty="0">
                <a:solidFill>
                  <a:srgbClr val="FF0000"/>
                </a:solidFill>
              </a:rPr>
              <a:t>통치자들은 좀더 전문적인 지식에 기초하여 국가의 운명에 대한 현명한 대처를 필요</a:t>
            </a:r>
            <a:r>
              <a:rPr lang="ko-KR" altLang="en-US" sz="2500" dirty="0"/>
              <a:t>로 </a:t>
            </a:r>
            <a:r>
              <a:rPr lang="ko-KR" altLang="en-US" sz="2500" dirty="0" smtClean="0"/>
              <a:t>했다</a:t>
            </a:r>
            <a:r>
              <a:rPr lang="en-US" altLang="ko-KR" sz="2500" dirty="0" smtClean="0"/>
              <a:t>. </a:t>
            </a:r>
            <a:r>
              <a:rPr lang="ko-KR" altLang="en-US" sz="2500" dirty="0">
                <a:solidFill>
                  <a:schemeClr val="tx1"/>
                </a:solidFill>
              </a:rPr>
              <a:t>그들은 타 민족들의 언어에 능통해야 했고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잘 정돈되고 다듬어진 말과 올바른 예의로 외교 사절들을 대할 수 있어야  했다</a:t>
            </a:r>
            <a:r>
              <a:rPr lang="en-US" altLang="ko-KR" sz="2500" dirty="0">
                <a:solidFill>
                  <a:schemeClr val="tx1"/>
                </a:solidFill>
              </a:rPr>
              <a:t>.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/>
          </a:p>
          <a:p>
            <a:pPr marL="0" indent="0">
              <a:buNone/>
            </a:pPr>
            <a:endParaRPr lang="en-US" altLang="ko-KR" sz="2500" b="1" dirty="0" smtClean="0"/>
          </a:p>
          <a:p>
            <a:pPr marL="0" indent="0">
              <a:buNone/>
            </a:pPr>
            <a:r>
              <a:rPr lang="en-US" altLang="ko-KR" sz="2500" b="1" dirty="0">
                <a:solidFill>
                  <a:schemeClr val="tx1"/>
                </a:solidFill>
              </a:rPr>
              <a:t>4) </a:t>
            </a:r>
            <a:r>
              <a:rPr lang="ko-KR" altLang="en-US" sz="2500" b="1" dirty="0">
                <a:solidFill>
                  <a:schemeClr val="tx1"/>
                </a:solidFill>
              </a:rPr>
              <a:t>지혜 학교 </a:t>
            </a:r>
            <a:r>
              <a:rPr lang="en-US" altLang="ko-KR" sz="2500" b="1" dirty="0">
                <a:solidFill>
                  <a:schemeClr val="tx1"/>
                </a:solidFill>
              </a:rPr>
              <a:t>(Wisdom School)</a:t>
            </a:r>
          </a:p>
          <a:p>
            <a:pPr marL="0" indent="0">
              <a:buNone/>
            </a:pPr>
            <a:r>
              <a:rPr lang="ko-KR" altLang="en-US" sz="2500" dirty="0">
                <a:solidFill>
                  <a:schemeClr val="tx1"/>
                </a:solidFill>
              </a:rPr>
              <a:t>지혜는 히브리어 </a:t>
            </a:r>
            <a:r>
              <a:rPr lang="en-US" altLang="ko-KR" sz="2500" dirty="0">
                <a:solidFill>
                  <a:schemeClr val="tx1"/>
                </a:solidFill>
              </a:rPr>
              <a:t>‘</a:t>
            </a:r>
            <a:r>
              <a:rPr lang="ko-KR" altLang="en-US" sz="2500" dirty="0" err="1">
                <a:solidFill>
                  <a:schemeClr val="tx1"/>
                </a:solidFill>
              </a:rPr>
              <a:t>호크마</a:t>
            </a:r>
            <a:r>
              <a:rPr lang="en-US" altLang="ko-KR" sz="2500" dirty="0">
                <a:solidFill>
                  <a:schemeClr val="tx1"/>
                </a:solidFill>
              </a:rPr>
              <a:t>’ (</a:t>
            </a:r>
            <a:r>
              <a:rPr lang="ko-KR" altLang="en-US" sz="2500" dirty="0" smtClean="0">
                <a:solidFill>
                  <a:schemeClr val="tx1"/>
                </a:solidFill>
              </a:rPr>
              <a:t>구약 </a:t>
            </a:r>
            <a:r>
              <a:rPr lang="en-US" altLang="ko-KR" sz="2500" dirty="0">
                <a:solidFill>
                  <a:schemeClr val="tx1"/>
                </a:solidFill>
              </a:rPr>
              <a:t>147</a:t>
            </a:r>
            <a:r>
              <a:rPr lang="ko-KR" altLang="en-US" sz="2500" dirty="0">
                <a:solidFill>
                  <a:schemeClr val="tx1"/>
                </a:solidFill>
              </a:rPr>
              <a:t>회 사용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ko-KR" altLang="en-US" sz="2500" dirty="0">
                <a:solidFill>
                  <a:schemeClr val="tx1"/>
                </a:solidFill>
              </a:rPr>
              <a:t>형용사 </a:t>
            </a:r>
            <a:r>
              <a:rPr lang="en-US" altLang="ko-KR" sz="2500" dirty="0">
                <a:solidFill>
                  <a:schemeClr val="tx1"/>
                </a:solidFill>
              </a:rPr>
              <a:t>‘</a:t>
            </a:r>
            <a:r>
              <a:rPr lang="ko-KR" altLang="en-US" sz="2500" dirty="0" err="1">
                <a:solidFill>
                  <a:schemeClr val="tx1"/>
                </a:solidFill>
              </a:rPr>
              <a:t>하캄</a:t>
            </a:r>
            <a:r>
              <a:rPr lang="en-US" altLang="ko-KR" sz="2500" dirty="0">
                <a:solidFill>
                  <a:schemeClr val="tx1"/>
                </a:solidFill>
              </a:rPr>
              <a:t>’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en-US" altLang="ko-KR" sz="2500" dirty="0">
                <a:solidFill>
                  <a:schemeClr val="tx1"/>
                </a:solidFill>
              </a:rPr>
              <a:t>(135</a:t>
            </a:r>
            <a:r>
              <a:rPr lang="ko-KR" altLang="en-US" sz="2500" dirty="0">
                <a:solidFill>
                  <a:schemeClr val="tx1"/>
                </a:solidFill>
              </a:rPr>
              <a:t>회 사용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ko-KR" sz="2500" dirty="0">
                <a:solidFill>
                  <a:schemeClr val="tx1"/>
                </a:solidFill>
              </a:rPr>
              <a:t>– J.L. Crenshaw </a:t>
            </a:r>
            <a:r>
              <a:rPr lang="ko-KR" altLang="en-US" sz="2500" dirty="0">
                <a:solidFill>
                  <a:schemeClr val="tx1"/>
                </a:solidFill>
              </a:rPr>
              <a:t>구약 지혜 문학의 이해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>
                <a:solidFill>
                  <a:srgbClr val="00B0F0"/>
                </a:solidFill>
              </a:rPr>
              <a:t>지배 계층을 상대하는 공식 교육은 일정한 공간을 확보하여 그 곳을 학교와도 같이 활용하면서 지혜를 교육했을 것으로 추정</a:t>
            </a:r>
            <a:r>
              <a:rPr lang="ko-KR" altLang="en-US" sz="2500" dirty="0">
                <a:solidFill>
                  <a:schemeClr val="tx1"/>
                </a:solidFill>
              </a:rPr>
              <a:t>된다</a:t>
            </a:r>
            <a:r>
              <a:rPr lang="en-US" altLang="ko-KR" sz="2500" dirty="0">
                <a:solidFill>
                  <a:schemeClr val="tx1"/>
                </a:solidFill>
              </a:rPr>
              <a:t>. </a:t>
            </a:r>
            <a:r>
              <a:rPr lang="ko-KR" altLang="en-US" sz="2500" dirty="0">
                <a:solidFill>
                  <a:schemeClr val="tx1"/>
                </a:solidFill>
              </a:rPr>
              <a:t>이른바 지혜 학교라는 특정한 교육 기관이 있었을 것이라는 추측이 있다</a:t>
            </a:r>
            <a:r>
              <a:rPr lang="en-US" altLang="ko-KR" sz="2500" dirty="0">
                <a:solidFill>
                  <a:schemeClr val="tx1"/>
                </a:solidFill>
              </a:rPr>
              <a:t>.</a:t>
            </a:r>
            <a:endParaRPr lang="en-US" altLang="ko-KR" sz="2500" dirty="0" smtClean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21649"/>
            <a:ext cx="195792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500" dirty="0">
                <a:solidFill>
                  <a:schemeClr val="tx1"/>
                </a:solidFill>
              </a:rPr>
              <a:t>구약 성서에 지혜 학교 자체의 언급은 없지만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지혜 학교는 </a:t>
            </a:r>
            <a:r>
              <a:rPr lang="ko-KR" altLang="en-US" sz="2500" dirty="0" err="1">
                <a:solidFill>
                  <a:schemeClr val="tx1"/>
                </a:solidFill>
              </a:rPr>
              <a:t>사무엘과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ko-KR" altLang="en-US" sz="2500" dirty="0" err="1">
                <a:solidFill>
                  <a:schemeClr val="tx1"/>
                </a:solidFill>
              </a:rPr>
              <a:t>엘리의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ko-KR" altLang="en-US" sz="2500" dirty="0" smtClean="0">
                <a:solidFill>
                  <a:schemeClr val="tx1"/>
                </a:solidFill>
              </a:rPr>
              <a:t>이야기</a:t>
            </a:r>
            <a:r>
              <a:rPr lang="en-US" altLang="ko-KR" sz="2500" dirty="0" smtClean="0">
                <a:solidFill>
                  <a:schemeClr val="tx1"/>
                </a:solidFill>
              </a:rPr>
              <a:t> (</a:t>
            </a:r>
            <a:r>
              <a:rPr lang="ko-KR" altLang="en-US" sz="2500" dirty="0">
                <a:solidFill>
                  <a:schemeClr val="tx1"/>
                </a:solidFill>
              </a:rPr>
              <a:t>삼상 </a:t>
            </a:r>
            <a:r>
              <a:rPr lang="en-US" altLang="ko-KR" sz="2500" dirty="0">
                <a:solidFill>
                  <a:schemeClr val="tx1"/>
                </a:solidFill>
              </a:rPr>
              <a:t>1~3)</a:t>
            </a:r>
            <a:r>
              <a:rPr lang="ko-KR" altLang="en-US" sz="2500" dirty="0">
                <a:solidFill>
                  <a:schemeClr val="tx1"/>
                </a:solidFill>
              </a:rPr>
              <a:t>에서 볼 수 있는 것 처럼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rgbClr val="C00000"/>
                </a:solidFill>
              </a:rPr>
              <a:t>성전 학교 형태</a:t>
            </a:r>
            <a:r>
              <a:rPr lang="ko-KR" altLang="en-US" sz="2500" dirty="0">
                <a:solidFill>
                  <a:schemeClr val="tx1"/>
                </a:solidFill>
              </a:rPr>
              <a:t>를 취하고 있었다고 볼 수 있으며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시골이 </a:t>
            </a:r>
            <a:r>
              <a:rPr lang="ko-KR" altLang="en-US" sz="2500" dirty="0" smtClean="0">
                <a:solidFill>
                  <a:schemeClr val="tx1"/>
                </a:solidFill>
              </a:rPr>
              <a:t>아닌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rgbClr val="FE5EC5"/>
                </a:solidFill>
              </a:rPr>
              <a:t>수도 </a:t>
            </a:r>
            <a:r>
              <a:rPr lang="ko-KR" altLang="en-US" sz="2500" dirty="0">
                <a:solidFill>
                  <a:srgbClr val="FE5EC5"/>
                </a:solidFill>
              </a:rPr>
              <a:t>예루살렘에 위치</a:t>
            </a:r>
            <a:r>
              <a:rPr lang="ko-KR" altLang="en-US" sz="2500" dirty="0">
                <a:solidFill>
                  <a:schemeClr val="tx1"/>
                </a:solidFill>
              </a:rPr>
              <a:t>하고 있는 학교로써 이해 할 수 있다</a:t>
            </a:r>
            <a:r>
              <a:rPr lang="en-US" altLang="ko-KR" sz="2500" dirty="0">
                <a:solidFill>
                  <a:schemeClr val="tx1"/>
                </a:solidFill>
              </a:rPr>
              <a:t>. </a:t>
            </a:r>
            <a:r>
              <a:rPr lang="ko-KR" altLang="en-US" sz="2500" dirty="0" smtClean="0">
                <a:solidFill>
                  <a:schemeClr val="tx1"/>
                </a:solidFill>
              </a:rPr>
              <a:t>잠언의 </a:t>
            </a:r>
            <a:r>
              <a:rPr lang="ko-KR" altLang="en-US" sz="2500" dirty="0">
                <a:solidFill>
                  <a:schemeClr val="tx1"/>
                </a:solidFill>
              </a:rPr>
              <a:t>지혜 격언들은 </a:t>
            </a:r>
            <a:r>
              <a:rPr lang="ko-KR" altLang="en-US" sz="2500" dirty="0">
                <a:solidFill>
                  <a:srgbClr val="0070C0"/>
                </a:solidFill>
              </a:rPr>
              <a:t>단순히 일반 백성들의 </a:t>
            </a:r>
            <a:r>
              <a:rPr lang="en-US" altLang="ko-KR" sz="2500" dirty="0">
                <a:solidFill>
                  <a:srgbClr val="0070C0"/>
                </a:solidFill>
              </a:rPr>
              <a:t>“</a:t>
            </a:r>
            <a:r>
              <a:rPr lang="ko-KR" altLang="en-US" sz="2500" dirty="0">
                <a:solidFill>
                  <a:srgbClr val="0070C0"/>
                </a:solidFill>
              </a:rPr>
              <a:t>민속 지혜</a:t>
            </a:r>
            <a:r>
              <a:rPr lang="en-US" altLang="ko-KR" sz="2500" dirty="0">
                <a:solidFill>
                  <a:srgbClr val="0070C0"/>
                </a:solidFill>
              </a:rPr>
              <a:t>”</a:t>
            </a:r>
            <a:r>
              <a:rPr lang="ko-KR" altLang="en-US" sz="2500" dirty="0">
                <a:solidFill>
                  <a:srgbClr val="0070C0"/>
                </a:solidFill>
              </a:rPr>
              <a:t>만을 포함하고 있는 것이 아니라</a:t>
            </a:r>
            <a:r>
              <a:rPr lang="en-US" altLang="ko-KR" sz="2500" dirty="0">
                <a:solidFill>
                  <a:srgbClr val="0070C0"/>
                </a:solidFill>
              </a:rPr>
              <a:t>, </a:t>
            </a:r>
            <a:r>
              <a:rPr lang="ko-KR" altLang="en-US" sz="2500" dirty="0">
                <a:solidFill>
                  <a:srgbClr val="0070C0"/>
                </a:solidFill>
              </a:rPr>
              <a:t>특정한 신분 </a:t>
            </a:r>
            <a:r>
              <a:rPr lang="ko-KR" altLang="en-US" sz="2500" dirty="0" smtClean="0">
                <a:solidFill>
                  <a:srgbClr val="0070C0"/>
                </a:solidFill>
              </a:rPr>
              <a:t>계층</a:t>
            </a:r>
            <a:r>
              <a:rPr lang="en-US" altLang="ko-KR" sz="2500" dirty="0" smtClean="0">
                <a:solidFill>
                  <a:srgbClr val="0070C0"/>
                </a:solidFill>
              </a:rPr>
              <a:t>(</a:t>
            </a:r>
            <a:r>
              <a:rPr lang="ko-KR" altLang="en-US" sz="2500" dirty="0" smtClean="0">
                <a:solidFill>
                  <a:srgbClr val="0070C0"/>
                </a:solidFill>
              </a:rPr>
              <a:t>상류</a:t>
            </a:r>
            <a:r>
              <a:rPr lang="en-US" altLang="ko-KR" sz="2500" dirty="0" smtClean="0">
                <a:solidFill>
                  <a:srgbClr val="0070C0"/>
                </a:solidFill>
              </a:rPr>
              <a:t>)</a:t>
            </a:r>
            <a:r>
              <a:rPr lang="ko-KR" altLang="en-US" sz="2500" dirty="0" smtClean="0">
                <a:solidFill>
                  <a:srgbClr val="0070C0"/>
                </a:solidFill>
              </a:rPr>
              <a:t>들의 </a:t>
            </a:r>
            <a:r>
              <a:rPr lang="ko-KR" altLang="en-US" sz="2500" dirty="0">
                <a:solidFill>
                  <a:srgbClr val="0070C0"/>
                </a:solidFill>
              </a:rPr>
              <a:t>삶의 모습을 반영하고 있음을 기억해야 한다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altLang="ko-K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폰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라트</a:t>
            </a:r>
            <a:r>
              <a:rPr lang="en-US" altLang="ko-KR" sz="2500" dirty="0">
                <a:solidFill>
                  <a:schemeClr val="tx1"/>
                </a:solidFill>
              </a:rPr>
              <a:t>(G. Von Rad)</a:t>
            </a:r>
            <a:r>
              <a:rPr lang="ko-KR" altLang="en-US" sz="2500" dirty="0">
                <a:solidFill>
                  <a:schemeClr val="tx1"/>
                </a:solidFill>
              </a:rPr>
              <a:t>는 이스라엘 </a:t>
            </a:r>
            <a:r>
              <a:rPr lang="ko-KR" altLang="en-US" sz="2500" dirty="0" smtClean="0">
                <a:solidFill>
                  <a:schemeClr val="tx1"/>
                </a:solidFill>
              </a:rPr>
              <a:t>지혜는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애굽의</a:t>
            </a:r>
            <a:r>
              <a:rPr lang="ko-KR" altLang="en-US" sz="2500" dirty="0" smtClean="0">
                <a:solidFill>
                  <a:schemeClr val="tx1"/>
                </a:solidFill>
              </a:rPr>
              <a:t> 지혜와는 달리 어떤 신분에 밀접하게 결부되거나 관직 사회를 목표로 하지 않았다고 주장했다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smtClean="0">
                <a:solidFill>
                  <a:schemeClr val="tx1"/>
                </a:solidFill>
              </a:rPr>
              <a:t>이스라엘의 </a:t>
            </a:r>
            <a:r>
              <a:rPr lang="ko-KR" altLang="en-US" sz="2500" dirty="0">
                <a:solidFill>
                  <a:schemeClr val="tx1"/>
                </a:solidFill>
              </a:rPr>
              <a:t>격언들은 </a:t>
            </a:r>
            <a:r>
              <a:rPr lang="ko-KR" altLang="en-US" sz="2500" dirty="0" smtClean="0">
                <a:solidFill>
                  <a:schemeClr val="tx1"/>
                </a:solidFill>
              </a:rPr>
              <a:t>신분의 </a:t>
            </a:r>
            <a:r>
              <a:rPr lang="ko-KR" altLang="en-US" sz="2500" dirty="0">
                <a:solidFill>
                  <a:schemeClr val="tx1"/>
                </a:solidFill>
              </a:rPr>
              <a:t>경계를 뛰어넘는 인간의 보편적 경험에 의존하고 있다고 </a:t>
            </a:r>
            <a:r>
              <a:rPr lang="ko-KR" altLang="en-US" sz="2500" dirty="0" smtClean="0">
                <a:solidFill>
                  <a:schemeClr val="tx1"/>
                </a:solidFill>
              </a:rPr>
              <a:t>했지만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이제 </a:t>
            </a:r>
            <a:r>
              <a:rPr lang="ko-KR" altLang="en-US" sz="2500" dirty="0">
                <a:solidFill>
                  <a:srgbClr val="00B050"/>
                </a:solidFill>
              </a:rPr>
              <a:t>새로운 연구를 통해 잠언의 지혜 격언들은 신분상으로 서로 구분되는 </a:t>
            </a:r>
            <a:r>
              <a:rPr lang="ko-KR" altLang="en-US" sz="2500" dirty="0">
                <a:solidFill>
                  <a:srgbClr val="DA8F08"/>
                </a:solidFill>
              </a:rPr>
              <a:t>여러 사회 계층들의 삶을 반영</a:t>
            </a:r>
            <a:r>
              <a:rPr lang="ko-KR" altLang="en-US" sz="2500" dirty="0">
                <a:solidFill>
                  <a:srgbClr val="00B050"/>
                </a:solidFill>
              </a:rPr>
              <a:t>하고 있음을 확인 할 수 있게 되었다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  <a:endParaRPr lang="en-US" altLang="ko-KR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500" b="1" dirty="0">
                <a:solidFill>
                  <a:schemeClr val="tx1"/>
                </a:solidFill>
              </a:rPr>
              <a:t>5) </a:t>
            </a:r>
            <a:r>
              <a:rPr lang="ko-KR" altLang="en-US" sz="2500" b="1" dirty="0">
                <a:solidFill>
                  <a:schemeClr val="tx1"/>
                </a:solidFill>
              </a:rPr>
              <a:t>무역과 상업 활동</a:t>
            </a:r>
            <a:endParaRPr lang="en-US" altLang="ko-KR" sz="2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>
                <a:solidFill>
                  <a:schemeClr val="tx1"/>
                </a:solidFill>
              </a:rPr>
              <a:t>잠언의 많은 격언들은 </a:t>
            </a:r>
            <a:r>
              <a:rPr lang="ko-KR" altLang="en-US" sz="2500" dirty="0">
                <a:solidFill>
                  <a:srgbClr val="0070C0"/>
                </a:solidFill>
              </a:rPr>
              <a:t>무역과 상업 활동이 활발해진 시대적 상황을 배경</a:t>
            </a:r>
            <a:r>
              <a:rPr lang="ko-KR" altLang="en-US" sz="2500" dirty="0">
                <a:solidFill>
                  <a:schemeClr val="tx1"/>
                </a:solidFill>
              </a:rPr>
              <a:t>으로 하고 있는데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rgbClr val="950101"/>
                </a:solidFill>
              </a:rPr>
              <a:t>부당한 경제 </a:t>
            </a:r>
            <a:r>
              <a:rPr lang="ko-KR" altLang="en-US" sz="2500" dirty="0" smtClean="0">
                <a:solidFill>
                  <a:srgbClr val="950101"/>
                </a:solidFill>
              </a:rPr>
              <a:t>활동으로 재산을 모으는 것을 경고 </a:t>
            </a:r>
            <a:r>
              <a:rPr lang="ko-KR" altLang="en-US" sz="2500" dirty="0" smtClean="0">
                <a:solidFill>
                  <a:schemeClr val="tx1"/>
                </a:solidFill>
              </a:rPr>
              <a:t>하고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smtClean="0">
                <a:solidFill>
                  <a:srgbClr val="FE5EC5"/>
                </a:solidFill>
              </a:rPr>
              <a:t>지혜 격언들은 부지런하고 열심히 노동하는 사람이 재산을 모을 수 있음을 강조</a:t>
            </a:r>
            <a:r>
              <a:rPr lang="ko-KR" altLang="en-US" sz="2500" dirty="0" smtClean="0">
                <a:solidFill>
                  <a:schemeClr val="tx1"/>
                </a:solidFill>
              </a:rPr>
              <a:t>하고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rgbClr val="00B050"/>
                </a:solidFill>
              </a:rPr>
              <a:t>건전한 사회 윤리관을 제시</a:t>
            </a:r>
            <a:r>
              <a:rPr lang="ko-KR" altLang="en-US" sz="2500" dirty="0" smtClean="0">
                <a:solidFill>
                  <a:schemeClr val="tx1"/>
                </a:solidFill>
              </a:rPr>
              <a:t>하고</a:t>
            </a:r>
            <a:r>
              <a:rPr lang="ko-KR" altLang="en-US" sz="2500" dirty="0" smtClean="0">
                <a:solidFill>
                  <a:srgbClr val="00B050"/>
                </a:solidFill>
              </a:rPr>
              <a:t> </a:t>
            </a:r>
            <a:r>
              <a:rPr lang="ko-KR" altLang="en-US" sz="2500" dirty="0" smtClean="0">
                <a:solidFill>
                  <a:schemeClr val="tx1"/>
                </a:solidFill>
              </a:rPr>
              <a:t>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smtClean="0">
                <a:solidFill>
                  <a:schemeClr val="tx1"/>
                </a:solidFill>
              </a:rPr>
              <a:t>지혜 격언들은 세상을 </a:t>
            </a:r>
            <a:r>
              <a:rPr lang="ko-KR" altLang="en-US" sz="2500" b="1" dirty="0" smtClean="0">
                <a:solidFill>
                  <a:srgbClr val="DA8F08"/>
                </a:solidFill>
              </a:rPr>
              <a:t>긍정적</a:t>
            </a:r>
            <a:r>
              <a:rPr lang="ko-KR" altLang="en-US" sz="2500" dirty="0" smtClean="0">
                <a:solidFill>
                  <a:srgbClr val="DA8F08"/>
                </a:solidFill>
              </a:rPr>
              <a:t>으로 바라보며</a:t>
            </a:r>
            <a:r>
              <a:rPr lang="en-US" altLang="ko-KR" sz="2500" dirty="0" smtClean="0">
                <a:solidFill>
                  <a:srgbClr val="DA8F08"/>
                </a:solidFill>
              </a:rPr>
              <a:t>, </a:t>
            </a:r>
            <a:r>
              <a:rPr lang="ko-KR" altLang="en-US" sz="2500" dirty="0" smtClean="0">
                <a:solidFill>
                  <a:srgbClr val="DA8F08"/>
                </a:solidFill>
              </a:rPr>
              <a:t>정직하게 사는 신앙인들이 불의하게 살면서 하나님께 제물을 드리는 사람보다</a:t>
            </a:r>
            <a:r>
              <a:rPr lang="en-US" altLang="ko-KR" sz="2500" dirty="0" smtClean="0">
                <a:solidFill>
                  <a:srgbClr val="DA8F08"/>
                </a:solidFill>
              </a:rPr>
              <a:t>, </a:t>
            </a:r>
            <a:r>
              <a:rPr lang="ko-KR" altLang="en-US" sz="2500" dirty="0" smtClean="0">
                <a:solidFill>
                  <a:srgbClr val="DA8F08"/>
                </a:solidFill>
              </a:rPr>
              <a:t>더 낫다고 보았다</a:t>
            </a:r>
            <a:r>
              <a:rPr lang="en-US" altLang="ko-K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rgbClr val="7030A0"/>
                </a:solidFill>
              </a:rPr>
              <a:t>잠언의 지혜 격언들</a:t>
            </a:r>
            <a:r>
              <a:rPr lang="ko-KR" altLang="en-US" sz="2500" dirty="0" smtClean="0">
                <a:solidFill>
                  <a:schemeClr val="tx1"/>
                </a:solidFill>
              </a:rPr>
              <a:t>은 일방적으로 부자를 변호하지 않는다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야웨는</a:t>
            </a:r>
            <a:r>
              <a:rPr lang="ko-KR" altLang="en-US" sz="2500" dirty="0" smtClean="0">
                <a:solidFill>
                  <a:schemeClr val="tx1"/>
                </a:solidFill>
              </a:rPr>
              <a:t> 부자들 뿐만 아니라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그들과 함께 사는 </a:t>
            </a:r>
            <a:r>
              <a:rPr lang="ko-KR" altLang="en-US" sz="2500" dirty="0" smtClean="0">
                <a:solidFill>
                  <a:srgbClr val="FF0000"/>
                </a:solidFill>
              </a:rPr>
              <a:t>가난한 자를 지으신 분이심을 잊지 않고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(22:2) </a:t>
            </a:r>
            <a:r>
              <a:rPr lang="ko-KR" altLang="en-US" sz="2500" dirty="0" smtClean="0">
                <a:solidFill>
                  <a:schemeClr val="tx1"/>
                </a:solidFill>
              </a:rPr>
              <a:t>가난한 사람을 도와주는 자는 복을 받으며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권력을 이용하여 힘 없는 약자를 멸시하는 자는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 smtClean="0">
                <a:solidFill>
                  <a:schemeClr val="tx1"/>
                </a:solidFill>
              </a:rPr>
              <a:t>어리석은 자 임을 강조한다</a:t>
            </a:r>
            <a:r>
              <a:rPr lang="en-US" altLang="ko-KR" sz="2500" dirty="0" smtClean="0">
                <a:solidFill>
                  <a:schemeClr val="tx1"/>
                </a:solidFill>
              </a:rPr>
              <a:t>. </a:t>
            </a:r>
            <a:r>
              <a:rPr lang="ko-KR" altLang="en-US" sz="2500" dirty="0" err="1" smtClean="0">
                <a:solidFill>
                  <a:srgbClr val="00B0F0"/>
                </a:solidFill>
              </a:rPr>
              <a:t>공의롭게</a:t>
            </a:r>
            <a:r>
              <a:rPr lang="ko-KR" altLang="en-US" sz="2500" dirty="0" smtClean="0">
                <a:solidFill>
                  <a:srgbClr val="00B0F0"/>
                </a:solidFill>
              </a:rPr>
              <a:t> 살면서 적은 소득을 버는 </a:t>
            </a:r>
            <a:r>
              <a:rPr lang="ko-KR" altLang="en-US" sz="2500" dirty="0" smtClean="0">
                <a:solidFill>
                  <a:srgbClr val="00B0F0"/>
                </a:solidFill>
              </a:rPr>
              <a:t>것이</a:t>
            </a:r>
            <a:r>
              <a:rPr lang="en-US" altLang="ko-KR" sz="2500" dirty="0" smtClean="0">
                <a:solidFill>
                  <a:srgbClr val="00B0F0"/>
                </a:solidFill>
              </a:rPr>
              <a:t>, </a:t>
            </a:r>
            <a:r>
              <a:rPr lang="ko-KR" altLang="en-US" sz="2500" dirty="0" smtClean="0">
                <a:solidFill>
                  <a:srgbClr val="00B0F0"/>
                </a:solidFill>
              </a:rPr>
              <a:t>불의하게 </a:t>
            </a:r>
            <a:r>
              <a:rPr lang="ko-KR" altLang="en-US" sz="2500" dirty="0" smtClean="0">
                <a:solidFill>
                  <a:srgbClr val="00B0F0"/>
                </a:solidFill>
              </a:rPr>
              <a:t>많은 소득을 버는 것 보다 낫고</a:t>
            </a:r>
            <a:r>
              <a:rPr lang="en-US" altLang="ko-KR" sz="2500" dirty="0" smtClean="0">
                <a:solidFill>
                  <a:schemeClr val="tx1"/>
                </a:solidFill>
              </a:rPr>
              <a:t>,</a:t>
            </a:r>
            <a:r>
              <a:rPr lang="ko-KR" altLang="en-US" sz="2500" dirty="0" smtClean="0">
                <a:solidFill>
                  <a:schemeClr val="tx1"/>
                </a:solidFill>
              </a:rPr>
              <a:t> </a:t>
            </a:r>
            <a:r>
              <a:rPr lang="en-US" altLang="ko-KR" sz="2500" dirty="0" smtClean="0">
                <a:solidFill>
                  <a:schemeClr val="tx1"/>
                </a:solidFill>
              </a:rPr>
              <a:t>(16:8) </a:t>
            </a:r>
            <a:r>
              <a:rPr lang="ko-KR" altLang="en-US" sz="2500" dirty="0" smtClean="0">
                <a:solidFill>
                  <a:schemeClr val="tx1"/>
                </a:solidFill>
              </a:rPr>
              <a:t>가난하게 살아도 화목하게 지내는 것이 진수 성찬을 차려 놓고 다투며 사는 것 보다 낫다고 말하고 있다</a:t>
            </a:r>
            <a:r>
              <a:rPr lang="en-US" altLang="ko-KR" sz="2500" dirty="0" smtClean="0">
                <a:solidFill>
                  <a:schemeClr val="tx1"/>
                </a:solidFill>
              </a:rPr>
              <a:t>. (17:1)</a:t>
            </a: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440</TotalTime>
  <Words>2821</Words>
  <Application>Microsoft Office PowerPoint</Application>
  <PresentationFormat>화면 슬라이드 쇼(4:3)</PresentationFormat>
  <Paragraphs>178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고구려 벽화</vt:lpstr>
      <vt:lpstr>고대 이스라엘 지혜의 ‘삶의 자리’와 잠언의 신학적 특징</vt:lpstr>
      <vt:lpstr>1. 들어가는 말</vt:lpstr>
      <vt:lpstr>PowerPoint 프레젠테이션</vt:lpstr>
      <vt:lpstr>PowerPoint 프레젠테이션</vt:lpstr>
      <vt:lpstr>2. 고대 이스라엘 지혜의 ‘삶의 자리’ (Sitz im Leben)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잠언의 신학적 특징</vt:lpstr>
      <vt:lpstr>PowerPoint 프레젠테이션</vt:lpstr>
      <vt:lpstr>PowerPoint 프레젠테이션</vt:lpstr>
      <vt:lpstr>PowerPoint 프레젠테이션</vt:lpstr>
      <vt:lpstr>4. 지혜와 야웨 신앙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맺는 말</vt:lpstr>
      <vt:lpstr>참고 자료</vt:lpstr>
      <vt:lpstr>참고 자료</vt:lpstr>
      <vt:lpstr>감사합니다 ~!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고대 이스라엘 지혜의 ‘삶의 자리’와 잠언의 신학적 특징</dc:title>
  <dc:creator>내문서</dc:creator>
  <cp:lastModifiedBy>내문서</cp:lastModifiedBy>
  <cp:revision>115</cp:revision>
  <dcterms:created xsi:type="dcterms:W3CDTF">2015-10-31T10:31:14Z</dcterms:created>
  <dcterms:modified xsi:type="dcterms:W3CDTF">2015-11-08T06:32:45Z</dcterms:modified>
</cp:coreProperties>
</file>