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1" r:id="rId3"/>
    <p:sldId id="282" r:id="rId4"/>
    <p:sldId id="283" r:id="rId5"/>
    <p:sldId id="284" r:id="rId6"/>
    <p:sldId id="285" r:id="rId7"/>
    <p:sldId id="278" r:id="rId8"/>
    <p:sldId id="277" r:id="rId9"/>
    <p:sldId id="276" r:id="rId10"/>
    <p:sldId id="275" r:id="rId11"/>
    <p:sldId id="274" r:id="rId12"/>
    <p:sldId id="273" r:id="rId13"/>
    <p:sldId id="272" r:id="rId14"/>
    <p:sldId id="270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86" r:id="rId25"/>
    <p:sldId id="287" r:id="rId26"/>
    <p:sldId id="288" r:id="rId27"/>
    <p:sldId id="289" r:id="rId28"/>
    <p:sldId id="290" r:id="rId2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C2480A-059C-49B6-A08D-A4D010B0849D}" type="doc">
      <dgm:prSet loTypeId="urn:microsoft.com/office/officeart/2005/8/layout/arrow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2FEA2DD1-D155-4EEB-8387-C8D867BA3B2E}">
      <dgm:prSet phldrT="[텍스트]"/>
      <dgm:spPr/>
      <dgm:t>
        <a:bodyPr/>
        <a:lstStyle/>
        <a:p>
          <a:pPr latinLnBrk="1">
            <a:lnSpc>
              <a:spcPct val="150000"/>
            </a:lnSpc>
          </a:pPr>
          <a:r>
            <a:rPr lang="ko-KR" altLang="en-US" dirty="0" smtClean="0"/>
            <a:t>일반 윤리의 질문의 초점</a:t>
          </a:r>
          <a:endParaRPr lang="en-US" altLang="ko-KR" dirty="0" smtClean="0"/>
        </a:p>
        <a:p>
          <a:pPr latinLnBrk="1">
            <a:lnSpc>
              <a:spcPct val="150000"/>
            </a:lnSpc>
          </a:pPr>
          <a:r>
            <a:rPr lang="en-US" altLang="ko-KR" dirty="0" smtClean="0"/>
            <a:t>“</a:t>
          </a:r>
          <a:r>
            <a:rPr lang="ko-KR" altLang="en-US" dirty="0" smtClean="0"/>
            <a:t>어떻게 사는 것이 가치 있는 삶인가</a:t>
          </a:r>
          <a:r>
            <a:rPr lang="en-US" altLang="ko-KR" dirty="0" smtClean="0"/>
            <a:t>?”</a:t>
          </a:r>
        </a:p>
        <a:p>
          <a:pPr latinLnBrk="1">
            <a:lnSpc>
              <a:spcPct val="150000"/>
            </a:lnSpc>
          </a:pPr>
          <a:r>
            <a:rPr lang="en-US" altLang="ko-KR" dirty="0" smtClean="0"/>
            <a:t>“</a:t>
          </a:r>
          <a:r>
            <a:rPr lang="ko-KR" altLang="en-US" dirty="0" smtClean="0"/>
            <a:t>만일 내가 만족하며 행복 삶을 원한다면 나는 어떤 종류의 사람이 되어야 하는가</a:t>
          </a:r>
          <a:r>
            <a:rPr lang="en-US" altLang="ko-KR" dirty="0" smtClean="0"/>
            <a:t>?”</a:t>
          </a:r>
        </a:p>
        <a:p>
          <a:pPr latinLnBrk="1">
            <a:lnSpc>
              <a:spcPct val="90000"/>
            </a:lnSpc>
          </a:pPr>
          <a:endParaRPr lang="ko-KR" altLang="en-US" dirty="0"/>
        </a:p>
      </dgm:t>
    </dgm:pt>
    <dgm:pt modelId="{D6303725-44F6-4005-A7A1-3DCA2A5D9359}" type="parTrans" cxnId="{67B1612A-68AA-4F16-8FDA-CC3D86944522}">
      <dgm:prSet/>
      <dgm:spPr/>
      <dgm:t>
        <a:bodyPr/>
        <a:lstStyle/>
        <a:p>
          <a:pPr latinLnBrk="1"/>
          <a:endParaRPr lang="ko-KR" altLang="en-US"/>
        </a:p>
      </dgm:t>
    </dgm:pt>
    <dgm:pt modelId="{14322013-31EA-4133-BC84-9F2D9A8244AC}" type="sibTrans" cxnId="{67B1612A-68AA-4F16-8FDA-CC3D86944522}">
      <dgm:prSet/>
      <dgm:spPr/>
      <dgm:t>
        <a:bodyPr/>
        <a:lstStyle/>
        <a:p>
          <a:pPr latinLnBrk="1"/>
          <a:endParaRPr lang="ko-KR" altLang="en-US"/>
        </a:p>
      </dgm:t>
    </dgm:pt>
    <dgm:pt modelId="{7D03006C-823C-4C54-89C7-CD83FF7B5861}">
      <dgm:prSet phldrT="[텍스트]"/>
      <dgm:spPr/>
      <dgm:t>
        <a:bodyPr/>
        <a:lstStyle/>
        <a:p>
          <a:pPr latinLnBrk="1">
            <a:lnSpc>
              <a:spcPct val="150000"/>
            </a:lnSpc>
          </a:pPr>
          <a:r>
            <a:rPr lang="ko-KR" altLang="en-US" dirty="0" smtClean="0"/>
            <a:t>기독교 윤리의 질문의 초점</a:t>
          </a:r>
          <a:endParaRPr lang="en-US" altLang="ko-KR" dirty="0" smtClean="0"/>
        </a:p>
        <a:p>
          <a:pPr latinLnBrk="1">
            <a:lnSpc>
              <a:spcPct val="150000"/>
            </a:lnSpc>
          </a:pPr>
          <a:r>
            <a:rPr lang="en-US" altLang="ko-KR" dirty="0" smtClean="0"/>
            <a:t>“</a:t>
          </a:r>
          <a:r>
            <a:rPr lang="ko-KR" altLang="en-US" dirty="0" smtClean="0"/>
            <a:t>하나님의 자녀로서 그리고 예수를 따르는 제자로서 나는 과연 어떤 사람인가</a:t>
          </a:r>
          <a:r>
            <a:rPr lang="en-US" altLang="ko-KR" dirty="0" smtClean="0"/>
            <a:t>?</a:t>
          </a:r>
        </a:p>
        <a:p>
          <a:pPr latinLnBrk="1">
            <a:lnSpc>
              <a:spcPct val="150000"/>
            </a:lnSpc>
          </a:pPr>
          <a:r>
            <a:rPr lang="en-US" altLang="ko-KR" dirty="0" smtClean="0"/>
            <a:t>“ </a:t>
          </a:r>
          <a:r>
            <a:rPr lang="ko-KR" altLang="en-US" dirty="0" smtClean="0"/>
            <a:t>그리스도인으로서 나는 어떤 가치 있는 삶을 살아야 하는가</a:t>
          </a:r>
          <a:r>
            <a:rPr lang="en-US" altLang="ko-KR" dirty="0" smtClean="0"/>
            <a:t>?</a:t>
          </a:r>
        </a:p>
        <a:p>
          <a:pPr latinLnBrk="1">
            <a:lnSpc>
              <a:spcPct val="90000"/>
            </a:lnSpc>
          </a:pPr>
          <a:endParaRPr lang="ko-KR" altLang="en-US" dirty="0"/>
        </a:p>
      </dgm:t>
    </dgm:pt>
    <dgm:pt modelId="{B21D2610-6855-45FB-883F-12307C0E0DE7}" type="parTrans" cxnId="{353FE265-1118-4AB1-B38F-4C9594F70EEC}">
      <dgm:prSet/>
      <dgm:spPr/>
      <dgm:t>
        <a:bodyPr/>
        <a:lstStyle/>
        <a:p>
          <a:pPr latinLnBrk="1"/>
          <a:endParaRPr lang="ko-KR" altLang="en-US"/>
        </a:p>
      </dgm:t>
    </dgm:pt>
    <dgm:pt modelId="{2A2144E2-2E94-4C1C-8DD1-2FD0AFC0E1E5}" type="sibTrans" cxnId="{353FE265-1118-4AB1-B38F-4C9594F70EEC}">
      <dgm:prSet/>
      <dgm:spPr/>
      <dgm:t>
        <a:bodyPr/>
        <a:lstStyle/>
        <a:p>
          <a:pPr latinLnBrk="1"/>
          <a:endParaRPr lang="ko-KR" altLang="en-US"/>
        </a:p>
      </dgm:t>
    </dgm:pt>
    <dgm:pt modelId="{3B8A6CC0-C71F-45AB-9034-CFFA2389972F}" type="pres">
      <dgm:prSet presAssocID="{60C2480A-059C-49B6-A08D-A4D010B0849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C07680-79F3-4802-BB5C-4B23026CC57B}" type="pres">
      <dgm:prSet presAssocID="{2FEA2DD1-D155-4EEB-8387-C8D867BA3B2E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C6F9A29-D855-4FBB-9A92-43364DF50836}" type="pres">
      <dgm:prSet presAssocID="{7D03006C-823C-4C54-89C7-CD83FF7B5861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6053040-CF0D-420B-BE0C-63AB879B2C0C}" type="presOf" srcId="{2FEA2DD1-D155-4EEB-8387-C8D867BA3B2E}" destId="{50C07680-79F3-4802-BB5C-4B23026CC57B}" srcOrd="0" destOrd="0" presId="urn:microsoft.com/office/officeart/2005/8/layout/arrow1"/>
    <dgm:cxn modelId="{353FE265-1118-4AB1-B38F-4C9594F70EEC}" srcId="{60C2480A-059C-49B6-A08D-A4D010B0849D}" destId="{7D03006C-823C-4C54-89C7-CD83FF7B5861}" srcOrd="1" destOrd="0" parTransId="{B21D2610-6855-45FB-883F-12307C0E0DE7}" sibTransId="{2A2144E2-2E94-4C1C-8DD1-2FD0AFC0E1E5}"/>
    <dgm:cxn modelId="{DF7768D8-B8C9-40F6-9BAE-D8295285E454}" type="presOf" srcId="{60C2480A-059C-49B6-A08D-A4D010B0849D}" destId="{3B8A6CC0-C71F-45AB-9034-CFFA2389972F}" srcOrd="0" destOrd="0" presId="urn:microsoft.com/office/officeart/2005/8/layout/arrow1"/>
    <dgm:cxn modelId="{67B1612A-68AA-4F16-8FDA-CC3D86944522}" srcId="{60C2480A-059C-49B6-A08D-A4D010B0849D}" destId="{2FEA2DD1-D155-4EEB-8387-C8D867BA3B2E}" srcOrd="0" destOrd="0" parTransId="{D6303725-44F6-4005-A7A1-3DCA2A5D9359}" sibTransId="{14322013-31EA-4133-BC84-9F2D9A8244AC}"/>
    <dgm:cxn modelId="{C88E2534-11E5-435F-888E-E5571360C44C}" type="presOf" srcId="{7D03006C-823C-4C54-89C7-CD83FF7B5861}" destId="{CC6F9A29-D855-4FBB-9A92-43364DF50836}" srcOrd="0" destOrd="0" presId="urn:microsoft.com/office/officeart/2005/8/layout/arrow1"/>
    <dgm:cxn modelId="{FD3B7069-5F35-45F2-A11E-EFF1A2B9B94E}" type="presParOf" srcId="{3B8A6CC0-C71F-45AB-9034-CFFA2389972F}" destId="{50C07680-79F3-4802-BB5C-4B23026CC57B}" srcOrd="0" destOrd="0" presId="urn:microsoft.com/office/officeart/2005/8/layout/arrow1"/>
    <dgm:cxn modelId="{2F3BEA5D-5166-4B94-B342-35E5BB24C3A4}" type="presParOf" srcId="{3B8A6CC0-C71F-45AB-9034-CFFA2389972F}" destId="{CC6F9A29-D855-4FBB-9A92-43364DF50836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2CA5B3-37E7-40DA-A9FB-803D244D926F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8410B8D3-F5DD-4876-AC85-CA555D0B1D9D}">
      <dgm:prSet phldrT="[텍스트]" custT="1"/>
      <dgm:spPr/>
      <dgm:t>
        <a:bodyPr/>
        <a:lstStyle/>
        <a:p>
          <a:pPr latinLnBrk="1"/>
          <a:r>
            <a:rPr lang="ko-KR" altLang="en-US" sz="2000" dirty="0" smtClean="0"/>
            <a:t>예수님</a:t>
          </a:r>
          <a:endParaRPr lang="ko-KR" altLang="en-US" sz="2000" dirty="0"/>
        </a:p>
      </dgm:t>
    </dgm:pt>
    <dgm:pt modelId="{90E41064-9823-41ED-823C-7F6742198C09}" type="parTrans" cxnId="{D5E9F13F-82FC-485E-B105-47F18B1EA70D}">
      <dgm:prSet/>
      <dgm:spPr/>
      <dgm:t>
        <a:bodyPr/>
        <a:lstStyle/>
        <a:p>
          <a:pPr latinLnBrk="1"/>
          <a:endParaRPr lang="ko-KR" altLang="en-US"/>
        </a:p>
      </dgm:t>
    </dgm:pt>
    <dgm:pt modelId="{17F6E043-93DF-40C2-B22A-96340EFBDA01}" type="sibTrans" cxnId="{D5E9F13F-82FC-485E-B105-47F18B1EA70D}">
      <dgm:prSet/>
      <dgm:spPr/>
      <dgm:t>
        <a:bodyPr/>
        <a:lstStyle/>
        <a:p>
          <a:pPr latinLnBrk="1"/>
          <a:endParaRPr lang="ko-KR" altLang="en-US"/>
        </a:p>
      </dgm:t>
    </dgm:pt>
    <dgm:pt modelId="{0CA53DDF-F449-4EC9-8249-B0454CA39DF7}">
      <dgm:prSet phldrT="[텍스트]"/>
      <dgm:spPr/>
      <dgm:t>
        <a:bodyPr/>
        <a:lstStyle/>
        <a:p>
          <a:pPr latinLnBrk="1"/>
          <a:r>
            <a:rPr lang="ko-KR" altLang="en-US" dirty="0" smtClean="0"/>
            <a:t>하나님</a:t>
          </a:r>
          <a:endParaRPr lang="ko-KR" altLang="en-US" dirty="0"/>
        </a:p>
      </dgm:t>
    </dgm:pt>
    <dgm:pt modelId="{930E57B7-155A-4143-9C2F-8853968A4132}" type="parTrans" cxnId="{BE9D7FC2-2AC4-4AF9-8084-EFBD9A1728EF}">
      <dgm:prSet/>
      <dgm:spPr/>
      <dgm:t>
        <a:bodyPr/>
        <a:lstStyle/>
        <a:p>
          <a:pPr latinLnBrk="1"/>
          <a:endParaRPr lang="ko-KR" altLang="en-US"/>
        </a:p>
      </dgm:t>
    </dgm:pt>
    <dgm:pt modelId="{F6A082D5-034A-40FC-8DA8-309B5820E0D6}" type="sibTrans" cxnId="{BE9D7FC2-2AC4-4AF9-8084-EFBD9A1728EF}">
      <dgm:prSet/>
      <dgm:spPr/>
      <dgm:t>
        <a:bodyPr/>
        <a:lstStyle/>
        <a:p>
          <a:pPr latinLnBrk="1"/>
          <a:endParaRPr lang="ko-KR" altLang="en-US"/>
        </a:p>
      </dgm:t>
    </dgm:pt>
    <dgm:pt modelId="{4016E0CD-4D3F-4967-9A79-884C7DF5DFD6}">
      <dgm:prSet phldrT="[텍스트]"/>
      <dgm:spPr/>
      <dgm:t>
        <a:bodyPr/>
        <a:lstStyle/>
        <a:p>
          <a:pPr latinLnBrk="1"/>
          <a:r>
            <a:rPr lang="ko-KR" altLang="en-US" dirty="0" smtClean="0"/>
            <a:t>이웃</a:t>
          </a:r>
          <a:endParaRPr lang="ko-KR" altLang="en-US" dirty="0"/>
        </a:p>
      </dgm:t>
    </dgm:pt>
    <dgm:pt modelId="{98165AF5-4F60-482E-8E5F-AEA0397F0096}" type="parTrans" cxnId="{7714938F-83FE-47CD-9433-9AE4980F7578}">
      <dgm:prSet/>
      <dgm:spPr/>
      <dgm:t>
        <a:bodyPr/>
        <a:lstStyle/>
        <a:p>
          <a:pPr latinLnBrk="1"/>
          <a:endParaRPr lang="ko-KR" altLang="en-US"/>
        </a:p>
      </dgm:t>
    </dgm:pt>
    <dgm:pt modelId="{5FF9E607-A1B6-4A06-B6B2-66FC70E28D49}" type="sibTrans" cxnId="{7714938F-83FE-47CD-9433-9AE4980F7578}">
      <dgm:prSet/>
      <dgm:spPr/>
      <dgm:t>
        <a:bodyPr/>
        <a:lstStyle/>
        <a:p>
          <a:pPr latinLnBrk="1"/>
          <a:endParaRPr lang="ko-KR" altLang="en-US"/>
        </a:p>
      </dgm:t>
    </dgm:pt>
    <dgm:pt modelId="{B7E821EF-7B5D-416A-A7C3-A03761463818}">
      <dgm:prSet phldrT="[텍스트]"/>
      <dgm:spPr/>
      <dgm:t>
        <a:bodyPr/>
        <a:lstStyle/>
        <a:p>
          <a:pPr latinLnBrk="1"/>
          <a:r>
            <a:rPr lang="ko-KR" altLang="en-US" dirty="0" smtClean="0"/>
            <a:t>나</a:t>
          </a:r>
          <a:endParaRPr lang="ko-KR" altLang="en-US" dirty="0"/>
        </a:p>
      </dgm:t>
    </dgm:pt>
    <dgm:pt modelId="{F8051D64-082E-4904-BBD2-53B91204602A}" type="parTrans" cxnId="{CB67915C-570B-4DD6-BF91-6B39AF880EF4}">
      <dgm:prSet/>
      <dgm:spPr/>
      <dgm:t>
        <a:bodyPr/>
        <a:lstStyle/>
        <a:p>
          <a:pPr latinLnBrk="1"/>
          <a:endParaRPr lang="ko-KR" altLang="en-US"/>
        </a:p>
      </dgm:t>
    </dgm:pt>
    <dgm:pt modelId="{F649C661-B947-4B67-88C1-94EC575E9603}" type="sibTrans" cxnId="{CB67915C-570B-4DD6-BF91-6B39AF880EF4}">
      <dgm:prSet/>
      <dgm:spPr/>
      <dgm:t>
        <a:bodyPr/>
        <a:lstStyle/>
        <a:p>
          <a:pPr latinLnBrk="1"/>
          <a:endParaRPr lang="ko-KR" altLang="en-US"/>
        </a:p>
      </dgm:t>
    </dgm:pt>
    <dgm:pt modelId="{6A12984E-8BC5-4A9C-AC33-07E26E26A6D7}">
      <dgm:prSet phldrT="[텍스트]"/>
      <dgm:spPr/>
      <dgm:t>
        <a:bodyPr/>
        <a:lstStyle/>
        <a:p>
          <a:pPr latinLnBrk="1"/>
          <a:r>
            <a:rPr lang="ko-KR" altLang="en-US" dirty="0" smtClean="0"/>
            <a:t>너</a:t>
          </a:r>
          <a:endParaRPr lang="ko-KR" altLang="en-US" dirty="0"/>
        </a:p>
      </dgm:t>
    </dgm:pt>
    <dgm:pt modelId="{A0B8D627-CB89-4EFA-AE1C-829D8665A505}" type="parTrans" cxnId="{8D0B5540-D8BB-4DB9-AA15-14446E62250A}">
      <dgm:prSet/>
      <dgm:spPr/>
      <dgm:t>
        <a:bodyPr/>
        <a:lstStyle/>
        <a:p>
          <a:pPr latinLnBrk="1"/>
          <a:endParaRPr lang="ko-KR" altLang="en-US"/>
        </a:p>
      </dgm:t>
    </dgm:pt>
    <dgm:pt modelId="{661C9990-780A-4851-84F8-AD12C42DD37D}" type="sibTrans" cxnId="{8D0B5540-D8BB-4DB9-AA15-14446E62250A}">
      <dgm:prSet/>
      <dgm:spPr/>
      <dgm:t>
        <a:bodyPr/>
        <a:lstStyle/>
        <a:p>
          <a:pPr latinLnBrk="1"/>
          <a:endParaRPr lang="ko-KR" altLang="en-US"/>
        </a:p>
      </dgm:t>
    </dgm:pt>
    <dgm:pt modelId="{87E3AB37-290B-4165-8614-010FD3FD4CEE}" type="pres">
      <dgm:prSet presAssocID="{CD2CA5B3-37E7-40DA-A9FB-803D244D926F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4D146F8-593F-43C9-8B32-8D67464A9669}" type="pres">
      <dgm:prSet presAssocID="{8410B8D3-F5DD-4876-AC85-CA555D0B1D9D}" presName="centerShape" presStyleLbl="node0" presStyleIdx="0" presStyleCnt="1" custScaleX="119763"/>
      <dgm:spPr/>
      <dgm:t>
        <a:bodyPr/>
        <a:lstStyle/>
        <a:p>
          <a:pPr latinLnBrk="1"/>
          <a:endParaRPr lang="ko-KR" altLang="en-US"/>
        </a:p>
      </dgm:t>
    </dgm:pt>
    <dgm:pt modelId="{62DDFE15-8A57-4954-B003-AAE724AF3EAC}" type="pres">
      <dgm:prSet presAssocID="{0CA53DDF-F449-4EC9-8249-B0454CA39DF7}" presName="node" presStyleLbl="node1" presStyleIdx="0" presStyleCnt="4" custScaleX="15566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51EB132-8213-4B84-A53E-8A8E8A1E92D0}" type="pres">
      <dgm:prSet presAssocID="{0CA53DDF-F449-4EC9-8249-B0454CA39DF7}" presName="dummy" presStyleCnt="0"/>
      <dgm:spPr/>
    </dgm:pt>
    <dgm:pt modelId="{726F035B-EF3D-4232-88DC-5BD02954E1DF}" type="pres">
      <dgm:prSet presAssocID="{F6A082D5-034A-40FC-8DA8-309B5820E0D6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A8D7C06D-0465-4CE4-B462-C4D09FF58888}" type="pres">
      <dgm:prSet presAssocID="{4016E0CD-4D3F-4967-9A79-884C7DF5DFD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78213CB-26AC-42A5-9C71-E4029304EE1C}" type="pres">
      <dgm:prSet presAssocID="{4016E0CD-4D3F-4967-9A79-884C7DF5DFD6}" presName="dummy" presStyleCnt="0"/>
      <dgm:spPr/>
    </dgm:pt>
    <dgm:pt modelId="{6254CD61-373B-48C7-A22D-3005D0776BB2}" type="pres">
      <dgm:prSet presAssocID="{5FF9E607-A1B6-4A06-B6B2-66FC70E28D49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5E9DD4E-2142-4590-AF7F-6E18BF9CCA8A}" type="pres">
      <dgm:prSet presAssocID="{B7E821EF-7B5D-416A-A7C3-A03761463818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D1C0108-C0AF-47E7-9CE8-E5034628365A}" type="pres">
      <dgm:prSet presAssocID="{B7E821EF-7B5D-416A-A7C3-A03761463818}" presName="dummy" presStyleCnt="0"/>
      <dgm:spPr/>
    </dgm:pt>
    <dgm:pt modelId="{63E04220-6899-4350-9B65-F20FC4E51436}" type="pres">
      <dgm:prSet presAssocID="{F649C661-B947-4B67-88C1-94EC575E9603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E23BF09-7316-48B8-8DFA-E12FD001D990}" type="pres">
      <dgm:prSet presAssocID="{6A12984E-8BC5-4A9C-AC33-07E26E26A6D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1AC1F3-25EC-43D1-BDEF-2310D9914392}" type="pres">
      <dgm:prSet presAssocID="{6A12984E-8BC5-4A9C-AC33-07E26E26A6D7}" presName="dummy" presStyleCnt="0"/>
      <dgm:spPr/>
    </dgm:pt>
    <dgm:pt modelId="{C3576C33-14BD-48BE-AA6C-D66F565A6053}" type="pres">
      <dgm:prSet presAssocID="{661C9990-780A-4851-84F8-AD12C42DD37D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</dgm:ptLst>
  <dgm:cxnLst>
    <dgm:cxn modelId="{C4691AD7-3067-4F09-A3D6-A89DF0CCFB2F}" type="presOf" srcId="{B7E821EF-7B5D-416A-A7C3-A03761463818}" destId="{55E9DD4E-2142-4590-AF7F-6E18BF9CCA8A}" srcOrd="0" destOrd="0" presId="urn:microsoft.com/office/officeart/2005/8/layout/radial6"/>
    <dgm:cxn modelId="{7714938F-83FE-47CD-9433-9AE4980F7578}" srcId="{8410B8D3-F5DD-4876-AC85-CA555D0B1D9D}" destId="{4016E0CD-4D3F-4967-9A79-884C7DF5DFD6}" srcOrd="1" destOrd="0" parTransId="{98165AF5-4F60-482E-8E5F-AEA0397F0096}" sibTransId="{5FF9E607-A1B6-4A06-B6B2-66FC70E28D49}"/>
    <dgm:cxn modelId="{CB67915C-570B-4DD6-BF91-6B39AF880EF4}" srcId="{8410B8D3-F5DD-4876-AC85-CA555D0B1D9D}" destId="{B7E821EF-7B5D-416A-A7C3-A03761463818}" srcOrd="2" destOrd="0" parTransId="{F8051D64-082E-4904-BBD2-53B91204602A}" sibTransId="{F649C661-B947-4B67-88C1-94EC575E9603}"/>
    <dgm:cxn modelId="{D5E9F13F-82FC-485E-B105-47F18B1EA70D}" srcId="{CD2CA5B3-37E7-40DA-A9FB-803D244D926F}" destId="{8410B8D3-F5DD-4876-AC85-CA555D0B1D9D}" srcOrd="0" destOrd="0" parTransId="{90E41064-9823-41ED-823C-7F6742198C09}" sibTransId="{17F6E043-93DF-40C2-B22A-96340EFBDA01}"/>
    <dgm:cxn modelId="{8D0B5540-D8BB-4DB9-AA15-14446E62250A}" srcId="{8410B8D3-F5DD-4876-AC85-CA555D0B1D9D}" destId="{6A12984E-8BC5-4A9C-AC33-07E26E26A6D7}" srcOrd="3" destOrd="0" parTransId="{A0B8D627-CB89-4EFA-AE1C-829D8665A505}" sibTransId="{661C9990-780A-4851-84F8-AD12C42DD37D}"/>
    <dgm:cxn modelId="{31809FAB-4277-4156-9ACF-2E9630964CA5}" type="presOf" srcId="{5FF9E607-A1B6-4A06-B6B2-66FC70E28D49}" destId="{6254CD61-373B-48C7-A22D-3005D0776BB2}" srcOrd="0" destOrd="0" presId="urn:microsoft.com/office/officeart/2005/8/layout/radial6"/>
    <dgm:cxn modelId="{27FF8230-3FF2-4752-B43D-0A916770946F}" type="presOf" srcId="{CD2CA5B3-37E7-40DA-A9FB-803D244D926F}" destId="{87E3AB37-290B-4165-8614-010FD3FD4CEE}" srcOrd="0" destOrd="0" presId="urn:microsoft.com/office/officeart/2005/8/layout/radial6"/>
    <dgm:cxn modelId="{AAFC027C-1BEC-466D-833C-7BC3455C4A20}" type="presOf" srcId="{661C9990-780A-4851-84F8-AD12C42DD37D}" destId="{C3576C33-14BD-48BE-AA6C-D66F565A6053}" srcOrd="0" destOrd="0" presId="urn:microsoft.com/office/officeart/2005/8/layout/radial6"/>
    <dgm:cxn modelId="{F535DC16-73CB-4E48-A706-7392A6B934E8}" type="presOf" srcId="{4016E0CD-4D3F-4967-9A79-884C7DF5DFD6}" destId="{A8D7C06D-0465-4CE4-B462-C4D09FF58888}" srcOrd="0" destOrd="0" presId="urn:microsoft.com/office/officeart/2005/8/layout/radial6"/>
    <dgm:cxn modelId="{A2654D04-629F-4DC4-806C-C22A661D3AF7}" type="presOf" srcId="{8410B8D3-F5DD-4876-AC85-CA555D0B1D9D}" destId="{04D146F8-593F-43C9-8B32-8D67464A9669}" srcOrd="0" destOrd="0" presId="urn:microsoft.com/office/officeart/2005/8/layout/radial6"/>
    <dgm:cxn modelId="{CD2EC6FD-63A2-463C-9221-9EB27BBB852C}" type="presOf" srcId="{F649C661-B947-4B67-88C1-94EC575E9603}" destId="{63E04220-6899-4350-9B65-F20FC4E51436}" srcOrd="0" destOrd="0" presId="urn:microsoft.com/office/officeart/2005/8/layout/radial6"/>
    <dgm:cxn modelId="{ED11C8F3-A280-4799-AEE0-0F771283C311}" type="presOf" srcId="{F6A082D5-034A-40FC-8DA8-309B5820E0D6}" destId="{726F035B-EF3D-4232-88DC-5BD02954E1DF}" srcOrd="0" destOrd="0" presId="urn:microsoft.com/office/officeart/2005/8/layout/radial6"/>
    <dgm:cxn modelId="{BE9D7FC2-2AC4-4AF9-8084-EFBD9A1728EF}" srcId="{8410B8D3-F5DD-4876-AC85-CA555D0B1D9D}" destId="{0CA53DDF-F449-4EC9-8249-B0454CA39DF7}" srcOrd="0" destOrd="0" parTransId="{930E57B7-155A-4143-9C2F-8853968A4132}" sibTransId="{F6A082D5-034A-40FC-8DA8-309B5820E0D6}"/>
    <dgm:cxn modelId="{3F6F2481-F6A1-4FC2-A618-125E6B1E531A}" type="presOf" srcId="{6A12984E-8BC5-4A9C-AC33-07E26E26A6D7}" destId="{8E23BF09-7316-48B8-8DFA-E12FD001D990}" srcOrd="0" destOrd="0" presId="urn:microsoft.com/office/officeart/2005/8/layout/radial6"/>
    <dgm:cxn modelId="{7AD62E52-FEAA-4146-B643-E32C2D5C73C0}" type="presOf" srcId="{0CA53DDF-F449-4EC9-8249-B0454CA39DF7}" destId="{62DDFE15-8A57-4954-B003-AAE724AF3EAC}" srcOrd="0" destOrd="0" presId="urn:microsoft.com/office/officeart/2005/8/layout/radial6"/>
    <dgm:cxn modelId="{CBB26E6C-6366-442F-9406-5ECFCD7C6595}" type="presParOf" srcId="{87E3AB37-290B-4165-8614-010FD3FD4CEE}" destId="{04D146F8-593F-43C9-8B32-8D67464A9669}" srcOrd="0" destOrd="0" presId="urn:microsoft.com/office/officeart/2005/8/layout/radial6"/>
    <dgm:cxn modelId="{99F9E09C-1CF8-4F54-8186-A47B1985CAB5}" type="presParOf" srcId="{87E3AB37-290B-4165-8614-010FD3FD4CEE}" destId="{62DDFE15-8A57-4954-B003-AAE724AF3EAC}" srcOrd="1" destOrd="0" presId="urn:microsoft.com/office/officeart/2005/8/layout/radial6"/>
    <dgm:cxn modelId="{63F2B559-E7C8-4AE2-AC93-C07B9008F2A5}" type="presParOf" srcId="{87E3AB37-290B-4165-8614-010FD3FD4CEE}" destId="{B51EB132-8213-4B84-A53E-8A8E8A1E92D0}" srcOrd="2" destOrd="0" presId="urn:microsoft.com/office/officeart/2005/8/layout/radial6"/>
    <dgm:cxn modelId="{837D284B-9E34-4228-84E1-85AFDCC91768}" type="presParOf" srcId="{87E3AB37-290B-4165-8614-010FD3FD4CEE}" destId="{726F035B-EF3D-4232-88DC-5BD02954E1DF}" srcOrd="3" destOrd="0" presId="urn:microsoft.com/office/officeart/2005/8/layout/radial6"/>
    <dgm:cxn modelId="{2ECA7BDB-5978-4E9B-B0AF-9EF4B1E6004D}" type="presParOf" srcId="{87E3AB37-290B-4165-8614-010FD3FD4CEE}" destId="{A8D7C06D-0465-4CE4-B462-C4D09FF58888}" srcOrd="4" destOrd="0" presId="urn:microsoft.com/office/officeart/2005/8/layout/radial6"/>
    <dgm:cxn modelId="{A830FEAE-AF47-4DAE-B5FE-F7CC73EC093B}" type="presParOf" srcId="{87E3AB37-290B-4165-8614-010FD3FD4CEE}" destId="{878213CB-26AC-42A5-9C71-E4029304EE1C}" srcOrd="5" destOrd="0" presId="urn:microsoft.com/office/officeart/2005/8/layout/radial6"/>
    <dgm:cxn modelId="{0DAD277E-520A-439D-AC99-214EB9CE7FD0}" type="presParOf" srcId="{87E3AB37-290B-4165-8614-010FD3FD4CEE}" destId="{6254CD61-373B-48C7-A22D-3005D0776BB2}" srcOrd="6" destOrd="0" presId="urn:microsoft.com/office/officeart/2005/8/layout/radial6"/>
    <dgm:cxn modelId="{2E594725-2C11-4D3D-ADC1-DE3C94A6993E}" type="presParOf" srcId="{87E3AB37-290B-4165-8614-010FD3FD4CEE}" destId="{55E9DD4E-2142-4590-AF7F-6E18BF9CCA8A}" srcOrd="7" destOrd="0" presId="urn:microsoft.com/office/officeart/2005/8/layout/radial6"/>
    <dgm:cxn modelId="{2580F95C-A711-4C0C-A695-3E9AACF8EEAD}" type="presParOf" srcId="{87E3AB37-290B-4165-8614-010FD3FD4CEE}" destId="{1D1C0108-C0AF-47E7-9CE8-E5034628365A}" srcOrd="8" destOrd="0" presId="urn:microsoft.com/office/officeart/2005/8/layout/radial6"/>
    <dgm:cxn modelId="{F49DC533-5471-435C-AAA3-02488A5C309C}" type="presParOf" srcId="{87E3AB37-290B-4165-8614-010FD3FD4CEE}" destId="{63E04220-6899-4350-9B65-F20FC4E51436}" srcOrd="9" destOrd="0" presId="urn:microsoft.com/office/officeart/2005/8/layout/radial6"/>
    <dgm:cxn modelId="{08AD23B9-546F-4625-8782-C7C54B100EB5}" type="presParOf" srcId="{87E3AB37-290B-4165-8614-010FD3FD4CEE}" destId="{8E23BF09-7316-48B8-8DFA-E12FD001D990}" srcOrd="10" destOrd="0" presId="urn:microsoft.com/office/officeart/2005/8/layout/radial6"/>
    <dgm:cxn modelId="{7F2B0B40-07EC-4C53-82B0-52246B447F48}" type="presParOf" srcId="{87E3AB37-290B-4165-8614-010FD3FD4CEE}" destId="{7C1AC1F3-25EC-43D1-BDEF-2310D9914392}" srcOrd="11" destOrd="0" presId="urn:microsoft.com/office/officeart/2005/8/layout/radial6"/>
    <dgm:cxn modelId="{5CBE727B-DAB0-421B-960E-3F01284315D3}" type="presParOf" srcId="{87E3AB37-290B-4165-8614-010FD3FD4CEE}" destId="{C3576C33-14BD-48BE-AA6C-D66F565A605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07680-79F3-4802-BB5C-4B23026CC57B}">
      <dsp:nvSpPr>
        <dsp:cNvPr id="0" name=""/>
        <dsp:cNvSpPr/>
      </dsp:nvSpPr>
      <dsp:spPr>
        <a:xfrm rot="16200000">
          <a:off x="342" y="395312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일반 윤리의 질문의 초점</a:t>
          </a:r>
          <a:endParaRPr lang="en-US" altLang="ko-KR" sz="900" kern="1200" dirty="0" smtClean="0"/>
        </a:p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dirty="0" smtClean="0"/>
            <a:t>“</a:t>
          </a:r>
          <a:r>
            <a:rPr lang="ko-KR" altLang="en-US" sz="900" kern="1200" dirty="0" smtClean="0"/>
            <a:t>어떻게 사는 것이 가치 있는 삶인가</a:t>
          </a:r>
          <a:r>
            <a:rPr lang="en-US" altLang="ko-KR" sz="900" kern="1200" dirty="0" smtClean="0"/>
            <a:t>?”</a:t>
          </a:r>
        </a:p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dirty="0" smtClean="0"/>
            <a:t>“</a:t>
          </a:r>
          <a:r>
            <a:rPr lang="ko-KR" altLang="en-US" sz="900" kern="1200" dirty="0" smtClean="0"/>
            <a:t>만일 내가 만족하며 행복 삶을 원한다면 나는 어떤 종류의 사람이 되어야 하는가</a:t>
          </a:r>
          <a:r>
            <a:rPr lang="en-US" altLang="ko-KR" sz="900" kern="1200" dirty="0" smtClean="0"/>
            <a:t>?”</a:t>
          </a:r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 dirty="0"/>
        </a:p>
      </dsp:txBody>
      <dsp:txXfrm rot="5400000">
        <a:off x="685976" y="1374787"/>
        <a:ext cx="3232267" cy="1958950"/>
      </dsp:txXfrm>
    </dsp:sp>
    <dsp:sp modelId="{CC6F9A29-D855-4FBB-9A92-43364DF50836}">
      <dsp:nvSpPr>
        <dsp:cNvPr id="0" name=""/>
        <dsp:cNvSpPr/>
      </dsp:nvSpPr>
      <dsp:spPr>
        <a:xfrm rot="5400000">
          <a:off x="4311357" y="395312"/>
          <a:ext cx="3917900" cy="3917900"/>
        </a:xfrm>
        <a:prstGeom prst="upArrow">
          <a:avLst>
            <a:gd name="adj1" fmla="val 50000"/>
            <a:gd name="adj2" fmla="val 3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기독교 윤리의 질문의 초점</a:t>
          </a:r>
          <a:endParaRPr lang="en-US" altLang="ko-KR" sz="900" kern="1200" dirty="0" smtClean="0"/>
        </a:p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dirty="0" smtClean="0"/>
            <a:t>“</a:t>
          </a:r>
          <a:r>
            <a:rPr lang="ko-KR" altLang="en-US" sz="900" kern="1200" dirty="0" smtClean="0"/>
            <a:t>하나님의 자녀로서 그리고 예수를 따르는 제자로서 나는 과연 어떤 사람인가</a:t>
          </a:r>
          <a:r>
            <a:rPr lang="en-US" altLang="ko-KR" sz="900" kern="1200" dirty="0" smtClean="0"/>
            <a:t>?</a:t>
          </a:r>
        </a:p>
        <a:p>
          <a:pPr lvl="0" algn="ctr" defTabSz="400050" latinLnBrk="1">
            <a:lnSpc>
              <a:spcPct val="15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900" kern="1200" dirty="0" smtClean="0"/>
            <a:t>“ </a:t>
          </a:r>
          <a:r>
            <a:rPr lang="ko-KR" altLang="en-US" sz="900" kern="1200" dirty="0" smtClean="0"/>
            <a:t>그리스도인으로서 나는 어떤 가치 있는 삶을 살아야 하는가</a:t>
          </a:r>
          <a:r>
            <a:rPr lang="en-US" altLang="ko-KR" sz="900" kern="1200" dirty="0" smtClean="0"/>
            <a:t>?</a:t>
          </a:r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 dirty="0"/>
        </a:p>
      </dsp:txBody>
      <dsp:txXfrm rot="-5400000">
        <a:off x="4311358" y="1374787"/>
        <a:ext cx="3232267" cy="1958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576C33-14BD-48BE-AA6C-D66F565A6053}">
      <dsp:nvSpPr>
        <dsp:cNvPr id="0" name=""/>
        <dsp:cNvSpPr/>
      </dsp:nvSpPr>
      <dsp:spPr>
        <a:xfrm>
          <a:off x="572468" y="434356"/>
          <a:ext cx="2895250" cy="2895250"/>
        </a:xfrm>
        <a:prstGeom prst="blockArc">
          <a:avLst>
            <a:gd name="adj1" fmla="val 10800000"/>
            <a:gd name="adj2" fmla="val 162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04220-6899-4350-9B65-F20FC4E51436}">
      <dsp:nvSpPr>
        <dsp:cNvPr id="0" name=""/>
        <dsp:cNvSpPr/>
      </dsp:nvSpPr>
      <dsp:spPr>
        <a:xfrm>
          <a:off x="572468" y="434356"/>
          <a:ext cx="2895250" cy="2895250"/>
        </a:xfrm>
        <a:prstGeom prst="blockArc">
          <a:avLst>
            <a:gd name="adj1" fmla="val 5400000"/>
            <a:gd name="adj2" fmla="val 108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54CD61-373B-48C7-A22D-3005D0776BB2}">
      <dsp:nvSpPr>
        <dsp:cNvPr id="0" name=""/>
        <dsp:cNvSpPr/>
      </dsp:nvSpPr>
      <dsp:spPr>
        <a:xfrm>
          <a:off x="572468" y="434356"/>
          <a:ext cx="2895250" cy="2895250"/>
        </a:xfrm>
        <a:prstGeom prst="blockArc">
          <a:avLst>
            <a:gd name="adj1" fmla="val 0"/>
            <a:gd name="adj2" fmla="val 540000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6F035B-EF3D-4232-88DC-5BD02954E1DF}">
      <dsp:nvSpPr>
        <dsp:cNvPr id="0" name=""/>
        <dsp:cNvSpPr/>
      </dsp:nvSpPr>
      <dsp:spPr>
        <a:xfrm>
          <a:off x="572468" y="434356"/>
          <a:ext cx="2895250" cy="2895250"/>
        </a:xfrm>
        <a:prstGeom prst="blockArc">
          <a:avLst>
            <a:gd name="adj1" fmla="val 16200000"/>
            <a:gd name="adj2" fmla="val 0"/>
            <a:gd name="adj3" fmla="val 4643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D146F8-593F-43C9-8B32-8D67464A9669}">
      <dsp:nvSpPr>
        <dsp:cNvPr id="0" name=""/>
        <dsp:cNvSpPr/>
      </dsp:nvSpPr>
      <dsp:spPr>
        <a:xfrm>
          <a:off x="1221527" y="1215192"/>
          <a:ext cx="1597132" cy="13335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/>
            <a:t>예수님</a:t>
          </a:r>
          <a:endParaRPr lang="ko-KR" altLang="en-US" sz="2000" kern="1200" dirty="0"/>
        </a:p>
      </dsp:txBody>
      <dsp:txXfrm>
        <a:off x="1455422" y="1410490"/>
        <a:ext cx="1129342" cy="942981"/>
      </dsp:txXfrm>
    </dsp:sp>
    <dsp:sp modelId="{62DDFE15-8A57-4954-B003-AAE724AF3EAC}">
      <dsp:nvSpPr>
        <dsp:cNvPr id="0" name=""/>
        <dsp:cNvSpPr/>
      </dsp:nvSpPr>
      <dsp:spPr>
        <a:xfrm>
          <a:off x="1293538" y="1210"/>
          <a:ext cx="1453111" cy="933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하나님</a:t>
          </a:r>
          <a:endParaRPr lang="ko-KR" altLang="en-US" sz="2300" kern="1200" dirty="0"/>
        </a:p>
      </dsp:txBody>
      <dsp:txXfrm>
        <a:off x="1506341" y="137918"/>
        <a:ext cx="1027505" cy="660088"/>
      </dsp:txXfrm>
    </dsp:sp>
    <dsp:sp modelId="{A8D7C06D-0465-4CE4-B462-C4D09FF58888}">
      <dsp:nvSpPr>
        <dsp:cNvPr id="0" name=""/>
        <dsp:cNvSpPr/>
      </dsp:nvSpPr>
      <dsp:spPr>
        <a:xfrm>
          <a:off x="2967360" y="1415229"/>
          <a:ext cx="933504" cy="933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이웃</a:t>
          </a:r>
          <a:endParaRPr lang="ko-KR" altLang="en-US" sz="2300" kern="1200" dirty="0"/>
        </a:p>
      </dsp:txBody>
      <dsp:txXfrm>
        <a:off x="3104068" y="1551937"/>
        <a:ext cx="660088" cy="660088"/>
      </dsp:txXfrm>
    </dsp:sp>
    <dsp:sp modelId="{55E9DD4E-2142-4590-AF7F-6E18BF9CCA8A}">
      <dsp:nvSpPr>
        <dsp:cNvPr id="0" name=""/>
        <dsp:cNvSpPr/>
      </dsp:nvSpPr>
      <dsp:spPr>
        <a:xfrm>
          <a:off x="1553341" y="2829248"/>
          <a:ext cx="933504" cy="933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나</a:t>
          </a:r>
          <a:endParaRPr lang="ko-KR" altLang="en-US" sz="2300" kern="1200" dirty="0"/>
        </a:p>
      </dsp:txBody>
      <dsp:txXfrm>
        <a:off x="1690049" y="2965956"/>
        <a:ext cx="660088" cy="660088"/>
      </dsp:txXfrm>
    </dsp:sp>
    <dsp:sp modelId="{8E23BF09-7316-48B8-8DFA-E12FD001D990}">
      <dsp:nvSpPr>
        <dsp:cNvPr id="0" name=""/>
        <dsp:cNvSpPr/>
      </dsp:nvSpPr>
      <dsp:spPr>
        <a:xfrm>
          <a:off x="139322" y="1415229"/>
          <a:ext cx="933504" cy="9335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300" kern="1200" dirty="0" smtClean="0"/>
            <a:t>너</a:t>
          </a:r>
          <a:endParaRPr lang="ko-KR" altLang="en-US" sz="2300" kern="1200" dirty="0"/>
        </a:p>
      </dsp:txBody>
      <dsp:txXfrm>
        <a:off x="276030" y="1551937"/>
        <a:ext cx="660088" cy="660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586941D-7096-4F39-BAE8-75AA5E00A052}" type="datetimeFigureOut">
              <a:rPr lang="ko-KR" altLang="en-US" smtClean="0"/>
              <a:t>2014-03-24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ADC7F22-05FB-45A9-9A4F-E211CAC141E6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윤리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7251587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752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어거스틴의</a:t>
            </a:r>
            <a:r>
              <a:rPr lang="ko-KR" altLang="en-US" dirty="0" smtClean="0"/>
              <a:t> 윤리 사상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5. </a:t>
            </a:r>
            <a:r>
              <a:rPr lang="ko-KR" altLang="en-US" dirty="0" err="1" smtClean="0"/>
              <a:t>어거스틴의</a:t>
            </a:r>
            <a:r>
              <a:rPr lang="ko-KR" altLang="en-US" dirty="0" smtClean="0"/>
              <a:t> 도덕성의 근본 문제 </a:t>
            </a:r>
            <a:r>
              <a:rPr lang="en-US" altLang="ko-KR" dirty="0" smtClean="0"/>
              <a:t>: </a:t>
            </a:r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의를 따르는 책임의 응답 </a:t>
            </a:r>
            <a:r>
              <a:rPr lang="en-US" altLang="ko-KR" dirty="0" smtClean="0"/>
              <a:t>– “</a:t>
            </a:r>
            <a:r>
              <a:rPr lang="ko-KR" altLang="en-US" dirty="0" smtClean="0"/>
              <a:t>하나님을 섬길 때 의지는 선을 행한다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라고 주장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err="1" smtClean="0"/>
              <a:t>어거스틴에게</a:t>
            </a:r>
            <a:r>
              <a:rPr lang="ko-KR" altLang="en-US" dirty="0" smtClean="0"/>
              <a:t> 있어서 윤리적인 문제는 바로 하나님과의 관계성 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“</a:t>
            </a:r>
            <a:r>
              <a:rPr lang="ko-KR" altLang="en-US" dirty="0" smtClean="0"/>
              <a:t>덕은 완전하며 경건에 의하여 순수함을 지킨다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그리고 그것은 기도를 통하여 하나님으로 부터 </a:t>
            </a:r>
            <a:r>
              <a:rPr lang="ko-KR" altLang="en-US" dirty="0" err="1" smtClean="0"/>
              <a:t>획들될</a:t>
            </a:r>
            <a:r>
              <a:rPr lang="ko-KR" altLang="en-US" dirty="0" smtClean="0"/>
              <a:t> 수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덕이란 하나님으로 부터 오는 선의 근원으로서 규정된다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하나님과의 관계없이 덕을 존재를 규정할 수 없다</a:t>
            </a:r>
            <a:r>
              <a:rPr lang="en-US" altLang="ko-KR" dirty="0" smtClean="0"/>
              <a:t>.”</a:t>
            </a:r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“</a:t>
            </a:r>
            <a:r>
              <a:rPr lang="ko-KR" altLang="en-US" dirty="0" smtClean="0"/>
              <a:t>성령으로부터 덕을 받은 사람은 그의 삶이 변화된 것으로 행동해야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그런 사람은 원수 사랑을 배워야 할 뿐만 아니라 그들을 사랑하고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그들이 의롭게 변화되도록 추구해야 한다</a:t>
            </a:r>
            <a:r>
              <a:rPr lang="en-US" altLang="ko-KR" dirty="0" smtClean="0"/>
              <a:t>.”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30128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어거스틴의</a:t>
            </a:r>
            <a:r>
              <a:rPr lang="ko-KR" altLang="en-US" dirty="0" smtClean="0"/>
              <a:t>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67544" y="1484784"/>
            <a:ext cx="8496944" cy="537321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60000"/>
              </a:lnSpc>
            </a:pPr>
            <a:r>
              <a:rPr lang="en-US" altLang="ko-KR" dirty="0" smtClean="0"/>
              <a:t>6. </a:t>
            </a:r>
            <a:r>
              <a:rPr lang="ko-KR" altLang="en-US" dirty="0" smtClean="0"/>
              <a:t>사랑의 개념 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ko-KR" altLang="en-US" dirty="0" err="1" smtClean="0"/>
              <a:t>어거스틴의</a:t>
            </a:r>
            <a:r>
              <a:rPr lang="ko-KR" altLang="en-US" dirty="0" smtClean="0"/>
              <a:t> 사상 </a:t>
            </a:r>
            <a:r>
              <a:rPr lang="en-US" altLang="ko-KR" dirty="0" smtClean="0"/>
              <a:t>“ </a:t>
            </a:r>
            <a:r>
              <a:rPr lang="ko-KR" altLang="en-US" dirty="0" smtClean="0"/>
              <a:t>사랑</a:t>
            </a:r>
            <a:r>
              <a:rPr lang="en-US" altLang="ko-KR" dirty="0" smtClean="0"/>
              <a:t>”</a:t>
            </a:r>
          </a:p>
          <a:p>
            <a:pPr>
              <a:lnSpc>
                <a:spcPct val="160000"/>
              </a:lnSpc>
            </a:pPr>
            <a:r>
              <a:rPr lang="en-US" altLang="ko-KR" dirty="0" smtClean="0"/>
              <a:t>6.1 </a:t>
            </a:r>
            <a:r>
              <a:rPr lang="ko-KR" altLang="en-US" dirty="0" smtClean="0"/>
              <a:t>오직 사랑을 통해서만 하나님과 연합</a:t>
            </a:r>
            <a:r>
              <a:rPr lang="en-US" altLang="ko-KR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이 연합을 통해 인간은 그들의 가장 선함과 행복을 실현할 수 있다고 주장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6.2 </a:t>
            </a:r>
            <a:r>
              <a:rPr lang="ko-KR" altLang="en-US" dirty="0" smtClean="0"/>
              <a:t>사랑에 대한 도덕적 문제 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en-US" altLang="ko-KR" dirty="0" smtClean="0"/>
              <a:t>“</a:t>
            </a:r>
            <a:r>
              <a:rPr lang="ko-KR" altLang="en-US" dirty="0" smtClean="0"/>
              <a:t>우리가 사랑해야 하는가</a:t>
            </a:r>
            <a:r>
              <a:rPr lang="en-US" altLang="ko-KR" dirty="0" smtClean="0"/>
              <a:t>? </a:t>
            </a:r>
            <a:r>
              <a:rPr lang="ko-KR" altLang="en-US" dirty="0" smtClean="0"/>
              <a:t>라는 문제보다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우리가 무엇을 어떻게 사랑해야 하는가</a:t>
            </a:r>
            <a:r>
              <a:rPr lang="en-US" altLang="ko-KR" dirty="0" smtClean="0"/>
              <a:t>”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우리의 삶이 사랑인데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사랑은 하되 사랑의 대상이 무엇인지에 대해 조심해야 된다고 충고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r>
              <a:rPr lang="ko-KR" altLang="en-US" dirty="0" err="1" smtClean="0"/>
              <a:t>어거스틴이</a:t>
            </a:r>
            <a:r>
              <a:rPr lang="ko-KR" altLang="en-US" dirty="0" smtClean="0"/>
              <a:t> 이해한 사랑의 대상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하나님과 자기자신 그리고 이웃사랑</a:t>
            </a:r>
            <a:endParaRPr lang="en-US" altLang="ko-KR" dirty="0" smtClean="0"/>
          </a:p>
          <a:p>
            <a:pPr>
              <a:lnSpc>
                <a:spcPct val="160000"/>
              </a:lnSpc>
            </a:pPr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7824575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신학윤리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783560"/>
            <a:ext cx="8352928" cy="4813792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1. </a:t>
            </a:r>
            <a:r>
              <a:rPr lang="ko-KR" altLang="en-US" dirty="0" smtClean="0"/>
              <a:t>루터의 신학윤리</a:t>
            </a:r>
            <a:r>
              <a:rPr lang="en-US" altLang="ko-KR" dirty="0" smtClean="0"/>
              <a:t>:  “</a:t>
            </a:r>
            <a:r>
              <a:rPr lang="ko-KR" altLang="en-US" dirty="0" smtClean="0"/>
              <a:t>하나님의 은혜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와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의인됨</a:t>
            </a:r>
            <a:r>
              <a:rPr lang="en-US" altLang="ko-KR" dirty="0" smtClean="0"/>
              <a:t>”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루터의 신학윤리에 영향을 준 인물 </a:t>
            </a:r>
            <a:r>
              <a:rPr lang="en-US" altLang="ko-KR" dirty="0" smtClean="0"/>
              <a:t>:  </a:t>
            </a:r>
            <a:r>
              <a:rPr lang="ko-KR" altLang="en-US" dirty="0" smtClean="0"/>
              <a:t>바울과 </a:t>
            </a:r>
            <a:r>
              <a:rPr lang="ko-KR" altLang="en-US" dirty="0" err="1" smtClean="0"/>
              <a:t>어거스틴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/>
              <a:t>바울 </a:t>
            </a:r>
            <a:r>
              <a:rPr lang="en-US" altLang="ko-KR" dirty="0"/>
              <a:t>: </a:t>
            </a:r>
            <a:r>
              <a:rPr lang="ko-KR" altLang="en-US" dirty="0"/>
              <a:t>예수 그리스도를 믿음으로 말미암아 의롭다 하심을 얻는다</a:t>
            </a:r>
            <a:r>
              <a:rPr lang="en-US" altLang="ko-KR" dirty="0"/>
              <a:t>. </a:t>
            </a:r>
            <a:r>
              <a:rPr lang="ko-KR" altLang="en-US" dirty="0"/>
              <a:t>롬 </a:t>
            </a:r>
            <a:r>
              <a:rPr lang="en-US" altLang="ko-KR" dirty="0"/>
              <a:t>3</a:t>
            </a:r>
            <a:r>
              <a:rPr lang="ko-KR" altLang="en-US" dirty="0"/>
              <a:t>장 </a:t>
            </a:r>
            <a:r>
              <a:rPr lang="en-US" altLang="ko-KR" dirty="0" smtClean="0"/>
              <a:t>22-24.28</a:t>
            </a:r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구원은 달성되는 것이 아니고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선물로 주어지는 것으로 하나님의 선한 뜻은 인간이 믿음으로 그 하나님의 선물을 받아 들일 때 이루어지는 것이다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59168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신학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783560"/>
            <a:ext cx="8352928" cy="45720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인간 </a:t>
            </a:r>
            <a:r>
              <a:rPr lang="ko-KR" altLang="en-US" dirty="0"/>
              <a:t>이해와 </a:t>
            </a:r>
            <a:r>
              <a:rPr lang="ko-KR" altLang="en-US" dirty="0" err="1"/>
              <a:t>의인론</a:t>
            </a: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 err="1"/>
              <a:t>마틴</a:t>
            </a:r>
            <a:r>
              <a:rPr lang="ko-KR" altLang="en-US" dirty="0"/>
              <a:t> 루터의 신학 윤리의 출발점 </a:t>
            </a:r>
            <a:r>
              <a:rPr lang="en-US" altLang="ko-KR" dirty="0"/>
              <a:t>:  </a:t>
            </a:r>
            <a:r>
              <a:rPr lang="ko-KR" altLang="en-US" dirty="0"/>
              <a:t>인간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“인간은 창조자이신 하나님과 어떤 관계를 맺고 있는가</a:t>
            </a:r>
            <a:r>
              <a:rPr lang="en-US" altLang="ko-KR" dirty="0"/>
              <a:t>?” “</a:t>
            </a:r>
            <a:r>
              <a:rPr lang="ko-KR" altLang="en-US" dirty="0"/>
              <a:t>하나님 앞에서의 인간은 어떤 존재이며 어떻게 행동해야 하는가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루터에게 있어서 죄는 </a:t>
            </a:r>
            <a:r>
              <a:rPr lang="ko-KR" altLang="en-US" dirty="0"/>
              <a:t>인간으로 하여금 하나님과의 관계를 단절하고</a:t>
            </a:r>
            <a:r>
              <a:rPr lang="en-US" altLang="ko-KR" dirty="0"/>
              <a:t>, </a:t>
            </a:r>
            <a:r>
              <a:rPr lang="ko-KR" altLang="en-US" dirty="0"/>
              <a:t>결국 인간을 죽음으로 이끄는 </a:t>
            </a:r>
            <a:r>
              <a:rPr lang="ko-KR" altLang="en-US" dirty="0" smtClean="0"/>
              <a:t>원인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루터의 관심 </a:t>
            </a:r>
            <a:r>
              <a:rPr lang="en-US" altLang="ko-KR" dirty="0"/>
              <a:t>: </a:t>
            </a:r>
            <a:r>
              <a:rPr lang="ko-KR" altLang="en-US" dirty="0"/>
              <a:t>죄인인 인간이 어떻게 의로워 질 수 있겠는가</a:t>
            </a:r>
            <a:r>
              <a:rPr lang="en-US" altLang="ko-KR" dirty="0"/>
              <a:t>? “</a:t>
            </a:r>
            <a:r>
              <a:rPr lang="ko-KR" altLang="en-US" dirty="0" smtClean="0"/>
              <a:t>죄 된 </a:t>
            </a:r>
            <a:r>
              <a:rPr lang="ko-KR" altLang="en-US" dirty="0"/>
              <a:t>인간이 어떻게 의로우신 하나님을 만날 수 있겠는가</a:t>
            </a:r>
            <a:r>
              <a:rPr lang="en-US" altLang="ko-KR" dirty="0"/>
              <a:t>?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이 질문에 대한 대답 </a:t>
            </a:r>
            <a:r>
              <a:rPr lang="en-US" altLang="ko-KR" dirty="0"/>
              <a:t>: </a:t>
            </a:r>
            <a:r>
              <a:rPr lang="ko-KR" altLang="en-US" dirty="0"/>
              <a:t>루터는 </a:t>
            </a:r>
            <a:r>
              <a:rPr lang="ko-KR" altLang="en-US" dirty="0" err="1"/>
              <a:t>의인론</a:t>
            </a:r>
            <a:r>
              <a:rPr lang="ko-KR" altLang="en-US" dirty="0"/>
              <a:t> 즉 십자가 신학을 </a:t>
            </a:r>
            <a:r>
              <a:rPr lang="ko-KR" altLang="en-US" dirty="0" smtClean="0"/>
              <a:t>전개</a:t>
            </a: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/>
              <a:t>“오직 </a:t>
            </a:r>
            <a:r>
              <a:rPr lang="ko-KR" altLang="en-US" dirty="0" smtClean="0"/>
              <a:t>믿음으로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</a:t>
            </a:r>
            <a:r>
              <a:rPr lang="en-US" altLang="ko-KR" dirty="0"/>
              <a:t>Sola </a:t>
            </a:r>
            <a:r>
              <a:rPr lang="en-US" altLang="ko-KR" dirty="0" err="1"/>
              <a:t>fode</a:t>
            </a:r>
            <a:r>
              <a:rPr lang="en-US" altLang="ko-KR" dirty="0"/>
              <a:t> </a:t>
            </a:r>
            <a:r>
              <a:rPr lang="en-US" altLang="ko-KR" dirty="0" smtClean="0"/>
              <a:t> “</a:t>
            </a:r>
            <a:r>
              <a:rPr lang="ko-KR" altLang="en-US" dirty="0" smtClean="0"/>
              <a:t>오직 </a:t>
            </a:r>
            <a:r>
              <a:rPr lang="ko-KR" altLang="en-US" dirty="0"/>
              <a:t>그리스도의 </a:t>
            </a:r>
            <a:r>
              <a:rPr lang="ko-KR" altLang="en-US" dirty="0" smtClean="0"/>
              <a:t>은혜만으로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</a:t>
            </a:r>
            <a:r>
              <a:rPr lang="en-US" altLang="ko-KR" dirty="0"/>
              <a:t>Sola gratia Christi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십자가 신학 </a:t>
            </a:r>
            <a:r>
              <a:rPr lang="en-US" altLang="ko-KR" dirty="0"/>
              <a:t>:  </a:t>
            </a:r>
            <a:r>
              <a:rPr lang="ko-KR" altLang="en-US" dirty="0"/>
              <a:t>십자가의 고난 속에 숨겨진 의로우신 하나님을 만나는 것</a:t>
            </a:r>
            <a:r>
              <a:rPr lang="en-US" altLang="ko-KR" dirty="0"/>
              <a:t>, </a:t>
            </a:r>
            <a:r>
              <a:rPr lang="ko-KR" altLang="en-US" dirty="0" smtClean="0"/>
              <a:t>죄 된 </a:t>
            </a:r>
            <a:r>
              <a:rPr lang="ko-KR" altLang="en-US" dirty="0"/>
              <a:t>인간은 </a:t>
            </a:r>
            <a:r>
              <a:rPr lang="ko-KR" altLang="en-US" dirty="0" smtClean="0"/>
              <a:t>오직 사랑과 </a:t>
            </a:r>
            <a:r>
              <a:rPr lang="ko-KR" altLang="en-US" dirty="0"/>
              <a:t>희생의 상징인 그리스도의 십자가를 통해서만 전지 전능하시고 의로우신 하나님을 만날 수 있는 기회를 갖는다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결론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 인간은 </a:t>
            </a:r>
            <a:r>
              <a:rPr lang="ko-KR" altLang="en-US" dirty="0"/>
              <a:t>죄인이기에 선한 존재가 될 수 없다</a:t>
            </a:r>
            <a:r>
              <a:rPr lang="en-US" altLang="ko-KR" dirty="0"/>
              <a:t>. </a:t>
            </a:r>
            <a:r>
              <a:rPr lang="ko-KR" altLang="en-US" dirty="0"/>
              <a:t>그러나 하나님은 만나는 길은 의로움을 받는 것이고 </a:t>
            </a:r>
            <a:r>
              <a:rPr lang="ko-KR" altLang="en-US" dirty="0" smtClean="0"/>
              <a:t>의롭다 함을 </a:t>
            </a:r>
            <a:r>
              <a:rPr lang="ko-KR" altLang="en-US" dirty="0"/>
              <a:t>받는 길은 십자가 앞에 나가는 것이며</a:t>
            </a:r>
            <a:r>
              <a:rPr lang="en-US" altLang="ko-KR" dirty="0"/>
              <a:t>, </a:t>
            </a:r>
            <a:r>
              <a:rPr lang="ko-KR" altLang="en-US" dirty="0" smtClean="0"/>
              <a:t>십자가 앞에 </a:t>
            </a:r>
            <a:r>
              <a:rPr lang="ko-KR" altLang="en-US" dirty="0"/>
              <a:t>꿇어 엎드릴 수 있는 길은 신앙을 가질 때 가능하다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7128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신학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783560"/>
            <a:ext cx="8424936" cy="48858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3. </a:t>
            </a:r>
            <a:r>
              <a:rPr lang="en-US" altLang="ko-KR" dirty="0"/>
              <a:t>	</a:t>
            </a:r>
            <a:r>
              <a:rPr lang="ko-KR" altLang="en-US" dirty="0"/>
              <a:t>그리스도인의 삶의 성격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루터는 </a:t>
            </a:r>
            <a:r>
              <a:rPr lang="ko-KR" altLang="en-US" dirty="0" err="1"/>
              <a:t>로마카톨릭</a:t>
            </a:r>
            <a:r>
              <a:rPr lang="ko-KR" altLang="en-US" dirty="0"/>
              <a:t> 교회가 전통적으로 강조해온 행위를 배격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인간은 행위로서 의인이 될 수 없고 오직 하나님의 값없이 주신 예수그리스도의 은혜를 받아들이는 믿음에 의해서 의인이 될 수 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루터의 윤리 </a:t>
            </a:r>
            <a:r>
              <a:rPr lang="en-US" altLang="ko-KR" dirty="0"/>
              <a:t>: </a:t>
            </a:r>
            <a:r>
              <a:rPr lang="ko-KR" altLang="en-US" dirty="0"/>
              <a:t>어떤 수단이나 방법 혹은 행위를 강조하는 것이 아니다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믿음  </a:t>
            </a:r>
            <a:r>
              <a:rPr lang="en-US" altLang="ko-KR" dirty="0" smtClean="0"/>
              <a:t>:  </a:t>
            </a:r>
            <a:r>
              <a:rPr lang="ko-KR" altLang="en-US" dirty="0" err="1" smtClean="0"/>
              <a:t>죄된</a:t>
            </a:r>
            <a:r>
              <a:rPr lang="ko-KR" altLang="en-US" dirty="0" smtClean="0"/>
              <a:t> 인간과 하나님의 화해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관계회복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믿음을 </a:t>
            </a:r>
            <a:r>
              <a:rPr lang="ko-KR" altLang="en-US" dirty="0"/>
              <a:t>소유할 수 있는 능력은 무엇인가</a:t>
            </a:r>
            <a:r>
              <a:rPr lang="en-US" altLang="ko-KR" dirty="0"/>
              <a:t>? </a:t>
            </a:r>
            <a:r>
              <a:rPr lang="ko-KR" altLang="en-US" dirty="0"/>
              <a:t>그 능력은 어디에서 오는가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루터의 자연법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하나님께서 </a:t>
            </a:r>
            <a:r>
              <a:rPr lang="ko-KR" altLang="en-US" dirty="0"/>
              <a:t>인간을 하나님의 형상으로 창조하실 때 사람들의 마음에는 자연법이 심어지는데</a:t>
            </a:r>
            <a:r>
              <a:rPr lang="en-US" altLang="ko-KR" dirty="0"/>
              <a:t>, </a:t>
            </a:r>
            <a:r>
              <a:rPr lang="ko-KR" altLang="en-US" dirty="0"/>
              <a:t>그 자연법이란 인간이 갖는 기본적인 양심으로 볼 수 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이 자연법은 인간의 이성 속에 새겨져 있고</a:t>
            </a:r>
            <a:r>
              <a:rPr lang="en-US" altLang="ko-KR" dirty="0"/>
              <a:t>, </a:t>
            </a:r>
            <a:r>
              <a:rPr lang="ko-KR" altLang="en-US" dirty="0"/>
              <a:t>옳고 그름을 판단할 수 있는 능력뿐만 아니라 하나님의 부르심에 “예” 라고 응답하거나 “아니오”라고 거절할 수 있다</a:t>
            </a:r>
            <a:r>
              <a:rPr lang="en-US" altLang="ko-KR" dirty="0"/>
              <a:t>. </a:t>
            </a:r>
            <a:r>
              <a:rPr lang="ko-KR" altLang="en-US" dirty="0"/>
              <a:t>그러므로 자연법의 기능으로 믿음을 </a:t>
            </a:r>
            <a:r>
              <a:rPr lang="ko-KR" altLang="en-US" dirty="0" err="1"/>
              <a:t>얻게되고</a:t>
            </a:r>
            <a:r>
              <a:rPr lang="en-US" altLang="ko-KR" dirty="0"/>
              <a:t>, </a:t>
            </a:r>
            <a:r>
              <a:rPr lang="ko-KR" altLang="en-US" dirty="0"/>
              <a:t>그 믿음으로 인하여 </a:t>
            </a:r>
            <a:r>
              <a:rPr lang="ko-KR" altLang="en-US" dirty="0" smtClean="0"/>
              <a:t> </a:t>
            </a:r>
            <a:r>
              <a:rPr lang="ko-KR" altLang="en-US" dirty="0"/>
              <a:t>의롭다 함을 얻게 된 사람은 선한 양심을 가지게 된다</a:t>
            </a:r>
            <a:r>
              <a:rPr lang="en-US" altLang="ko-KR" dirty="0"/>
              <a:t>. </a:t>
            </a:r>
            <a:r>
              <a:rPr lang="ko-KR" altLang="en-US" dirty="0"/>
              <a:t>선한 양심을 가진 사람만이 선한 일을 할 수 있다</a:t>
            </a:r>
            <a:r>
              <a:rPr lang="en-US" altLang="ko-KR" dirty="0"/>
              <a:t>. </a:t>
            </a:r>
            <a:r>
              <a:rPr lang="ko-KR" altLang="en-US" dirty="0"/>
              <a:t>어느 사람도 자신의 행위를 통하여 선한 양심을 가질 수 없다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30867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루터의 신학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783560"/>
            <a:ext cx="8496944" cy="4572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4. </a:t>
            </a:r>
            <a:r>
              <a:rPr lang="ko-KR" altLang="en-US" dirty="0" smtClean="0"/>
              <a:t>루터의 </a:t>
            </a:r>
            <a:r>
              <a:rPr lang="ko-KR" altLang="en-US" dirty="0"/>
              <a:t>그리스도인으로서 윤리적 삶의 성격 </a:t>
            </a:r>
            <a:r>
              <a:rPr lang="en-US" altLang="ko-KR" dirty="0"/>
              <a:t>: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4.1</a:t>
            </a:r>
            <a:r>
              <a:rPr lang="en-US" altLang="ko-KR" dirty="0"/>
              <a:t>	</a:t>
            </a:r>
            <a:r>
              <a:rPr lang="ko-KR" altLang="en-US" dirty="0"/>
              <a:t>그리스도인의 삶은 신앙훈련의 삶이 되어야 한다</a:t>
            </a:r>
            <a:r>
              <a:rPr lang="en-US" altLang="ko-KR" dirty="0"/>
              <a:t>. – </a:t>
            </a:r>
            <a:r>
              <a:rPr lang="ko-KR" altLang="en-US" dirty="0"/>
              <a:t>신앙은 그리스도인의 </a:t>
            </a:r>
            <a:r>
              <a:rPr lang="ko-KR" altLang="en-US" dirty="0" smtClean="0"/>
              <a:t>삶 속에서 </a:t>
            </a:r>
            <a:r>
              <a:rPr lang="ko-KR" altLang="en-US" dirty="0"/>
              <a:t>격리되는 것이 아니라 구체적인 </a:t>
            </a:r>
            <a:r>
              <a:rPr lang="ko-KR" altLang="en-US" dirty="0" smtClean="0"/>
              <a:t>삶 속에서 </a:t>
            </a:r>
            <a:r>
              <a:rPr lang="ko-KR" altLang="en-US" dirty="0"/>
              <a:t>실현되어야 한다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4.2</a:t>
            </a:r>
            <a:r>
              <a:rPr lang="en-US" altLang="ko-KR" dirty="0"/>
              <a:t>	</a:t>
            </a:r>
            <a:r>
              <a:rPr lang="ko-KR" altLang="en-US" dirty="0"/>
              <a:t>자기와 싸우는 삶이어야 한다</a:t>
            </a:r>
            <a:r>
              <a:rPr lang="en-US" altLang="ko-KR" dirty="0"/>
              <a:t>. – </a:t>
            </a:r>
            <a:r>
              <a:rPr lang="ko-KR" altLang="en-US" dirty="0"/>
              <a:t>우리는 세상과 육 속에서 살고 있기 때문에 육과 투쟁하면서 적극적인 삶을 살아야 한다고 말한다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655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웨슬리의</a:t>
            </a:r>
            <a:r>
              <a:rPr lang="ko-KR" altLang="en-US" dirty="0" smtClean="0"/>
              <a:t> 신학과 경제윤리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1. </a:t>
            </a:r>
            <a:r>
              <a:rPr lang="ko-KR" altLang="en-US" dirty="0" err="1" smtClean="0"/>
              <a:t>웨슬리의</a:t>
            </a:r>
            <a:r>
              <a:rPr lang="ko-KR" altLang="en-US" dirty="0" smtClean="0"/>
              <a:t> 신학적 특징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선행적 은혜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칭의와</a:t>
            </a:r>
            <a:r>
              <a:rPr lang="ko-KR" altLang="en-US" dirty="0" smtClean="0"/>
              <a:t> 확증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성화와 완전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1.1 </a:t>
            </a:r>
            <a:r>
              <a:rPr lang="ko-KR" altLang="en-US" dirty="0" smtClean="0"/>
              <a:t>선행적 은혜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우리는 모든 인간 속에 이미 선행하는 하나님의 은혜가 있어서 하나님의 구원이 모든 사람에게 열려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선행적 은혜로 예수 그리스도의 속죄의 은혜가 만민에게 값없이 주어지는 것이다</a:t>
            </a:r>
            <a:r>
              <a:rPr lang="en-US" altLang="ko-KR" dirty="0" smtClean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선행적 은혜는 “예” 혹은 “아니오”의 </a:t>
            </a:r>
            <a:r>
              <a:rPr lang="ko-KR" altLang="en-US" dirty="0" smtClean="0"/>
              <a:t>갈림길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선행적 </a:t>
            </a:r>
            <a:r>
              <a:rPr lang="ko-KR" altLang="en-US" dirty="0"/>
              <a:t>은혜는 도덕양심으로서 </a:t>
            </a:r>
            <a:r>
              <a:rPr lang="ko-KR" altLang="en-US" dirty="0" err="1"/>
              <a:t>타락성을</a:t>
            </a:r>
            <a:r>
              <a:rPr lang="ko-KR" altLang="en-US" dirty="0"/>
              <a:t> </a:t>
            </a:r>
            <a:r>
              <a:rPr lang="ko-KR" altLang="en-US" dirty="0" err="1"/>
              <a:t>자각케하고</a:t>
            </a:r>
            <a:r>
              <a:rPr lang="en-US" altLang="ko-KR" dirty="0"/>
              <a:t>, </a:t>
            </a:r>
            <a:r>
              <a:rPr lang="ko-KR" altLang="en-US" dirty="0"/>
              <a:t>회개를 촉진시키는 동시에 하나님의 부르심에 응답 혹은 불응할 수 있는 선택을 갖게 한다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r>
              <a:rPr lang="ko-KR" altLang="en-US" dirty="0"/>
              <a:t>인간은 선택의 자유가 부여되었기 때문에 책임적 존재가 되는 것이다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r>
              <a:rPr lang="ko-KR" altLang="en-US" dirty="0"/>
              <a:t>이것은 곧 양심의 기능으로서 도덕적 선악을 분별하는 </a:t>
            </a:r>
            <a:r>
              <a:rPr lang="ko-KR" altLang="en-US" dirty="0" smtClean="0"/>
              <a:t>힘이라고 말할 수 있다</a:t>
            </a:r>
            <a:r>
              <a:rPr lang="en-US" altLang="ko-KR" dirty="0" smtClean="0"/>
              <a:t>. </a:t>
            </a:r>
            <a:r>
              <a:rPr lang="ko-KR" altLang="en-US" dirty="0"/>
              <a:t>만일 하나님이 주신 은총을 양심적으로 그리고 책임적으로 사용한다면 구원의 높은 단계로 다가설 수 있다</a:t>
            </a:r>
            <a:r>
              <a:rPr lang="en-US" altLang="ko-KR" dirty="0"/>
              <a:t>. </a:t>
            </a:r>
            <a:r>
              <a:rPr lang="ko-KR" altLang="en-US" dirty="0"/>
              <a:t>왜냐하면 이 양심은 구원으로 향하는 길의 출발점이며</a:t>
            </a:r>
            <a:r>
              <a:rPr lang="en-US" altLang="ko-KR" dirty="0"/>
              <a:t>, </a:t>
            </a:r>
            <a:r>
              <a:rPr lang="ko-KR" altLang="en-US" dirty="0"/>
              <a:t>발전의 단계로 접근 할 수 있도록 밀어주는 추진력을 가지고 있기 때문이다</a:t>
            </a:r>
            <a:r>
              <a:rPr lang="en-US" altLang="ko-KR" dirty="0"/>
              <a:t>. </a:t>
            </a:r>
            <a:r>
              <a:rPr lang="ko-KR" altLang="en-US" dirty="0"/>
              <a:t>그리고 살아 있는 모든 인간은 이 자연적 양심을 소유하고 있다</a:t>
            </a:r>
            <a:r>
              <a:rPr lang="en-US" altLang="ko-KR" dirty="0"/>
              <a:t>. </a:t>
            </a:r>
            <a:r>
              <a:rPr lang="ko-KR" altLang="en-US" dirty="0"/>
              <a:t>물론 이 자연적 양심은 자연적으로 주어진 것이 아니라 바로 하나님이 주시는 선물이라는 전제이다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2465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웨슬리의</a:t>
            </a:r>
            <a:r>
              <a:rPr lang="ko-KR" altLang="en-US" dirty="0" smtClean="0"/>
              <a:t> 신학과 경제윤리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014792"/>
          </a:xfrm>
        </p:spPr>
        <p:txBody>
          <a:bodyPr>
            <a:normAutofit fontScale="25000" lnSpcReduction="20000"/>
          </a:bodyPr>
          <a:lstStyle/>
          <a:p>
            <a:pPr marL="68580" indent="0">
              <a:lnSpc>
                <a:spcPct val="170000"/>
              </a:lnSpc>
              <a:buNone/>
            </a:pPr>
            <a:r>
              <a:rPr lang="ko-KR" altLang="en-US" sz="4200" dirty="0" smtClean="0"/>
              <a:t>             </a:t>
            </a:r>
            <a:r>
              <a:rPr lang="ko-KR" altLang="en-US" sz="4200" dirty="0" err="1" smtClean="0"/>
              <a:t>웨슬리의</a:t>
            </a:r>
            <a:r>
              <a:rPr lang="ko-KR" altLang="en-US" sz="4200" dirty="0" smtClean="0"/>
              <a:t> </a:t>
            </a:r>
            <a:r>
              <a:rPr lang="ko-KR" altLang="en-US" sz="4200" dirty="0"/>
              <a:t>은혜 </a:t>
            </a:r>
            <a:r>
              <a:rPr lang="en-US" altLang="ko-KR" sz="4200" dirty="0"/>
              <a:t>: </a:t>
            </a:r>
          </a:p>
          <a:p>
            <a:pPr>
              <a:lnSpc>
                <a:spcPct val="170000"/>
              </a:lnSpc>
            </a:pPr>
            <a:r>
              <a:rPr lang="en-US" altLang="ko-KR" sz="4200" dirty="0"/>
              <a:t>1</a:t>
            </a:r>
            <a:r>
              <a:rPr lang="en-US" altLang="ko-KR" sz="4200" dirty="0" smtClean="0"/>
              <a:t>) </a:t>
            </a:r>
            <a:r>
              <a:rPr lang="ko-KR" altLang="en-US" sz="4200" dirty="0" smtClean="0"/>
              <a:t>은혜는 </a:t>
            </a:r>
            <a:r>
              <a:rPr lang="ko-KR" altLang="en-US" sz="4200" dirty="0"/>
              <a:t>삶의 변화를 촉진시키기에 충분한 영향력을 소유하고 있다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sz="4200" dirty="0"/>
              <a:t>은혜는 사람들과 사회와 온 세상을 변화시킬 수 있는 능력을 가지고 있다</a:t>
            </a:r>
            <a:r>
              <a:rPr lang="en-US" altLang="ko-KR" sz="4200" dirty="0"/>
              <a:t>. </a:t>
            </a:r>
            <a:r>
              <a:rPr lang="ko-KR" altLang="en-US" sz="4200" dirty="0" err="1"/>
              <a:t>웨슬리는</a:t>
            </a:r>
            <a:r>
              <a:rPr lang="ko-KR" altLang="en-US" sz="4200" dirty="0"/>
              <a:t> </a:t>
            </a:r>
            <a:r>
              <a:rPr lang="ko-KR" altLang="en-US" sz="4200" dirty="0" err="1"/>
              <a:t>불기능적이고</a:t>
            </a:r>
            <a:r>
              <a:rPr lang="ko-KR" altLang="en-US" sz="4200" dirty="0"/>
              <a:t> 환상적은 은혜를 인정하지 않는다</a:t>
            </a:r>
            <a:r>
              <a:rPr lang="en-US" altLang="ko-KR" sz="4200" dirty="0"/>
              <a:t>. </a:t>
            </a:r>
            <a:r>
              <a:rPr lang="ko-KR" altLang="en-US" sz="4200" dirty="0"/>
              <a:t>만일 은혜가 실상이라면 참된 효과가 있어야 하는데 그 참된 효과는 변화된 </a:t>
            </a:r>
            <a:r>
              <a:rPr lang="ko-KR" altLang="en-US" sz="4200" dirty="0" smtClean="0"/>
              <a:t>삶 속에서 </a:t>
            </a:r>
            <a:r>
              <a:rPr lang="ko-KR" altLang="en-US" sz="4200" dirty="0"/>
              <a:t>느낄 수 </a:t>
            </a:r>
            <a:r>
              <a:rPr lang="ko-KR" altLang="en-US" sz="4200" dirty="0" smtClean="0"/>
              <a:t>있어야 한다</a:t>
            </a:r>
            <a:r>
              <a:rPr lang="en-US" altLang="ko-KR" sz="4200" dirty="0" smtClean="0"/>
              <a:t>.</a:t>
            </a:r>
            <a:endParaRPr lang="en-US" altLang="ko-KR" sz="4200" dirty="0"/>
          </a:p>
          <a:p>
            <a:pPr>
              <a:lnSpc>
                <a:spcPct val="170000"/>
              </a:lnSpc>
            </a:pPr>
            <a:endParaRPr lang="en-US" altLang="ko-KR" sz="4200" dirty="0" smtClean="0"/>
          </a:p>
          <a:p>
            <a:pPr>
              <a:lnSpc>
                <a:spcPct val="170000"/>
              </a:lnSpc>
            </a:pPr>
            <a:r>
              <a:rPr lang="en-US" altLang="ko-KR" sz="4200" dirty="0" smtClean="0"/>
              <a:t>2) </a:t>
            </a:r>
            <a:r>
              <a:rPr lang="ko-KR" altLang="en-US" sz="4200" dirty="0" smtClean="0"/>
              <a:t>은혜의 </a:t>
            </a:r>
            <a:r>
              <a:rPr lang="ko-KR" altLang="en-US" sz="4200" dirty="0"/>
              <a:t>진정한 효력은 변화이다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sz="4200" dirty="0"/>
              <a:t>은혜는 변화라는 촉진제를 통해서 구원으로의 행방을 고무시킨다</a:t>
            </a:r>
            <a:r>
              <a:rPr lang="en-US" altLang="ko-KR" sz="4200" dirty="0"/>
              <a:t>. </a:t>
            </a:r>
            <a:r>
              <a:rPr lang="ko-KR" altLang="en-US" sz="4200" dirty="0" smtClean="0"/>
              <a:t>내 </a:t>
            </a:r>
            <a:r>
              <a:rPr lang="ko-KR" altLang="en-US" sz="4200" dirty="0"/>
              <a:t>삶에 주어진 하나님의 은혜를 더욱더 느끼고 수락하면 할수록 나는 더 훌륭한 책임적 존재로서 </a:t>
            </a:r>
            <a:r>
              <a:rPr lang="ko-KR" altLang="en-US" sz="4200" dirty="0" smtClean="0"/>
              <a:t>하나님의 </a:t>
            </a:r>
            <a:r>
              <a:rPr lang="ko-KR" altLang="en-US" sz="4200" dirty="0"/>
              <a:t>대리인이 될 수 있다는 것이다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endParaRPr lang="en-US" altLang="ko-KR" sz="4200" dirty="0" smtClean="0"/>
          </a:p>
          <a:p>
            <a:pPr>
              <a:lnSpc>
                <a:spcPct val="170000"/>
              </a:lnSpc>
            </a:pPr>
            <a:r>
              <a:rPr lang="en-US" altLang="ko-KR" sz="4200" dirty="0" smtClean="0"/>
              <a:t>3) </a:t>
            </a:r>
            <a:r>
              <a:rPr lang="ko-KR" altLang="en-US" sz="4200" dirty="0" err="1" smtClean="0"/>
              <a:t>웨슬리가</a:t>
            </a:r>
            <a:r>
              <a:rPr lang="ko-KR" altLang="en-US" sz="4200" dirty="0" smtClean="0"/>
              <a:t> </a:t>
            </a:r>
            <a:r>
              <a:rPr lang="ko-KR" altLang="en-US" sz="4200" dirty="0"/>
              <a:t>말하는 은혜는 풍성한 은혜이다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sz="4200" dirty="0"/>
              <a:t>은혜를 사용하면 할수록 더 풍성히 얻을 수 있고</a:t>
            </a:r>
            <a:r>
              <a:rPr lang="en-US" altLang="ko-KR" sz="4200" dirty="0"/>
              <a:t>, </a:t>
            </a:r>
            <a:r>
              <a:rPr lang="ko-KR" altLang="en-US" sz="4200" dirty="0"/>
              <a:t>적게 쓰면 더욱 작은 은혜를 얻을 뿐만 아니라 전혀 얻지 못할 수도 있다는 것이다</a:t>
            </a:r>
            <a:r>
              <a:rPr lang="en-US" altLang="ko-KR" sz="4200" dirty="0"/>
              <a:t>. </a:t>
            </a:r>
            <a:r>
              <a:rPr lang="ko-KR" altLang="en-US" sz="4200" dirty="0"/>
              <a:t>구원을 반열에 들어 있다 해도 도중에 소극적이거나 신생에 대한 추구에 등한시될 경우에는 받았던 은혜도 잃게 될 수도 있다는 것이다</a:t>
            </a:r>
            <a:r>
              <a:rPr lang="en-US" altLang="ko-KR" sz="4200" dirty="0" smtClean="0"/>
              <a:t>.</a:t>
            </a:r>
            <a:endParaRPr lang="en-US" altLang="ko-KR" sz="4200" dirty="0"/>
          </a:p>
          <a:p>
            <a:pPr>
              <a:lnSpc>
                <a:spcPct val="170000"/>
              </a:lnSpc>
            </a:pPr>
            <a:endParaRPr lang="en-US" altLang="ko-KR" sz="4200" dirty="0" smtClean="0"/>
          </a:p>
          <a:p>
            <a:pPr>
              <a:lnSpc>
                <a:spcPct val="170000"/>
              </a:lnSpc>
            </a:pPr>
            <a:r>
              <a:rPr lang="en-US" altLang="ko-KR" sz="4200" dirty="0" smtClean="0"/>
              <a:t>4) </a:t>
            </a:r>
            <a:r>
              <a:rPr lang="ko-KR" altLang="en-US" sz="4200" dirty="0" smtClean="0"/>
              <a:t>은혜는 </a:t>
            </a:r>
            <a:r>
              <a:rPr lang="ko-KR" altLang="en-US" sz="4200" dirty="0"/>
              <a:t>자신의 구원의 행보와 거룩한 삶의 실현을 촉진시킬 뿐만 아니라 타인의 구원의 행보를 돕는 하나님의 대리인으로서의 기능도 가지고 있다</a:t>
            </a:r>
            <a:r>
              <a:rPr lang="en-US" altLang="ko-KR" sz="4200" dirty="0"/>
              <a:t>. </a:t>
            </a:r>
            <a:r>
              <a:rPr lang="ko-KR" altLang="en-US" sz="4200" dirty="0"/>
              <a:t>은혜가 삶에 적용될 때 가난한 사람에게 </a:t>
            </a:r>
            <a:r>
              <a:rPr lang="ko-KR" altLang="en-US" sz="4200" dirty="0" smtClean="0"/>
              <a:t>기쁜 소식을 </a:t>
            </a:r>
            <a:r>
              <a:rPr lang="ko-KR" altLang="en-US" sz="4200" dirty="0"/>
              <a:t>전하고</a:t>
            </a:r>
            <a:r>
              <a:rPr lang="en-US" altLang="ko-KR" sz="4200" dirty="0"/>
              <a:t>, </a:t>
            </a:r>
            <a:r>
              <a:rPr lang="ko-KR" altLang="en-US" sz="4200" dirty="0"/>
              <a:t>상처받은 이들을 치유하며</a:t>
            </a:r>
            <a:r>
              <a:rPr lang="en-US" altLang="ko-KR" sz="4200" dirty="0"/>
              <a:t>, </a:t>
            </a:r>
            <a:r>
              <a:rPr lang="ko-KR" altLang="en-US" sz="4200" dirty="0" smtClean="0"/>
              <a:t>포로 된 </a:t>
            </a:r>
            <a:r>
              <a:rPr lang="ko-KR" altLang="en-US" sz="4200" dirty="0"/>
              <a:t>자들에게 자유를 주는 대리인 역할을 감당하게 되는 것이다</a:t>
            </a:r>
            <a:r>
              <a:rPr lang="en-US" altLang="ko-KR" sz="4200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55713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웨슬리의</a:t>
            </a:r>
            <a:r>
              <a:rPr lang="ko-KR" altLang="en-US" dirty="0" smtClean="0"/>
              <a:t> 신학과 경제윤리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1412776"/>
            <a:ext cx="8280920" cy="4942784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거룩한 삶의 실현</a:t>
            </a:r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 err="1"/>
              <a:t>웨슬리</a:t>
            </a:r>
            <a:r>
              <a:rPr lang="ko-KR" altLang="en-US" dirty="0"/>
              <a:t> 생애와 신학의 초점과 궁극적인 목적 </a:t>
            </a:r>
            <a:r>
              <a:rPr lang="en-US" altLang="ko-KR" dirty="0"/>
              <a:t>:  </a:t>
            </a:r>
            <a:r>
              <a:rPr lang="ko-KR" altLang="en-US" dirty="0"/>
              <a:t>거룩한 삶의 실현 </a:t>
            </a:r>
            <a:r>
              <a:rPr lang="en-US" altLang="ko-KR" dirty="0"/>
              <a:t>– </a:t>
            </a:r>
            <a:r>
              <a:rPr lang="ko-KR" altLang="en-US" dirty="0"/>
              <a:t>그리스도인의 완전 </a:t>
            </a:r>
            <a:r>
              <a:rPr lang="en-US" altLang="ko-KR" dirty="0"/>
              <a:t>– </a:t>
            </a:r>
            <a:r>
              <a:rPr lang="ko-KR" altLang="en-US" dirty="0"/>
              <a:t>영성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그리스도인의 완전은 그리스도인 신앙의 실천적인 차원이다</a:t>
            </a:r>
            <a:r>
              <a:rPr lang="en-US" altLang="ko-KR" dirty="0"/>
              <a:t>. </a:t>
            </a:r>
            <a:r>
              <a:rPr lang="ko-KR" altLang="en-US" dirty="0"/>
              <a:t>즉 그리스도인의 완전이란 하나님에 대한 완전한 사랑과 이웃에 대한 와전한 사랑을 실천하는 삶을 의미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더 이상 자신의 노예가 되지 않고 자기 중심적이 되지도 않으며</a:t>
            </a:r>
            <a:r>
              <a:rPr lang="en-US" altLang="ko-KR" dirty="0"/>
              <a:t>, </a:t>
            </a:r>
            <a:r>
              <a:rPr lang="ko-KR" altLang="en-US" dirty="0"/>
              <a:t>또한 하나님과 계속적으로 함께 동행하면서 자신의 영혼의 눈을 항상 하나님께만 고정시키는 삶이다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dirty="0" err="1"/>
              <a:t>웨슬리가</a:t>
            </a:r>
            <a:r>
              <a:rPr lang="ko-KR" altLang="en-US" dirty="0"/>
              <a:t> 말하는 그리스도인의 완전은 추상적인 덕의 축적이 아니고</a:t>
            </a:r>
            <a:r>
              <a:rPr lang="en-US" altLang="ko-KR" dirty="0"/>
              <a:t>, </a:t>
            </a:r>
            <a:r>
              <a:rPr lang="ko-KR" altLang="en-US" dirty="0"/>
              <a:t>사랑 안에서의 표현과 거룩한 삶의 생활화를 의미한다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 err="1"/>
              <a:t>웨슬리가</a:t>
            </a:r>
            <a:r>
              <a:rPr lang="ko-KR" altLang="en-US" dirty="0"/>
              <a:t> 말하는 삶의 존재는 우리의 삶의 우선권을 세상이나 물질 혹은 명예</a:t>
            </a:r>
            <a:r>
              <a:rPr lang="en-US" altLang="ko-KR" dirty="0"/>
              <a:t>, </a:t>
            </a:r>
            <a:r>
              <a:rPr lang="ko-KR" altLang="en-US" dirty="0"/>
              <a:t>권력이나 </a:t>
            </a:r>
            <a:r>
              <a:rPr lang="ko-KR" altLang="en-US" dirty="0" smtClean="0"/>
              <a:t>성 등에 </a:t>
            </a:r>
            <a:r>
              <a:rPr lang="ko-KR" altLang="en-US" dirty="0"/>
              <a:t>두지 않고 하나님에게만 두는 삶이다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 </a:t>
            </a:r>
            <a:r>
              <a:rPr lang="ko-KR" altLang="en-US" dirty="0"/>
              <a:t>개인 구원뿐만 아니라 사회구원도 </a:t>
            </a:r>
            <a:r>
              <a:rPr lang="ko-KR" altLang="en-US" dirty="0" smtClean="0"/>
              <a:t>강조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개인에게 변화의 사건이 발생하여 거룩한 삶이 실현된 후에 사회의 치유와 사회변화가 일어날 수 있는 </a:t>
            </a:r>
            <a:r>
              <a:rPr lang="ko-KR" altLang="en-US" dirty="0" smtClean="0"/>
              <a:t>것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거룩한 삶을 유지하는 비결은</a:t>
            </a:r>
            <a:r>
              <a:rPr lang="en-US" altLang="ko-KR" dirty="0"/>
              <a:t>?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매일 회개하고</a:t>
            </a:r>
            <a:r>
              <a:rPr lang="en-US" altLang="ko-KR" dirty="0"/>
              <a:t>, </a:t>
            </a:r>
            <a:r>
              <a:rPr lang="ko-KR" altLang="en-US" dirty="0"/>
              <a:t>기도를 통해서 하나님의 은혜를 믿고 감사하는 마음을 배우고</a:t>
            </a:r>
            <a:r>
              <a:rPr lang="en-US" altLang="ko-KR" dirty="0"/>
              <a:t>, </a:t>
            </a:r>
            <a:r>
              <a:rPr lang="ko-KR" altLang="en-US" dirty="0"/>
              <a:t>그 하나님의 </a:t>
            </a:r>
            <a:r>
              <a:rPr lang="ko-KR" altLang="en-US" dirty="0" err="1"/>
              <a:t>은혜안에서</a:t>
            </a:r>
            <a:r>
              <a:rPr lang="ko-KR" altLang="en-US" dirty="0"/>
              <a:t> 성장하기를 배우며</a:t>
            </a:r>
            <a:r>
              <a:rPr lang="en-US" altLang="ko-KR" dirty="0"/>
              <a:t>, </a:t>
            </a:r>
            <a:r>
              <a:rPr lang="ko-KR" altLang="en-US" dirty="0"/>
              <a:t>거룩한 삶의 실현에 총력을 쏟으라는 것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77462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/>
              <a:t>2.	</a:t>
            </a:r>
            <a:r>
              <a:rPr lang="ko-KR" altLang="en-US" dirty="0" err="1"/>
              <a:t>웨슬리의</a:t>
            </a:r>
            <a:r>
              <a:rPr lang="ko-KR" altLang="en-US" dirty="0"/>
              <a:t> 경제윤리</a:t>
            </a:r>
          </a:p>
          <a:p>
            <a:endParaRPr lang="ko-KR" altLang="en-US" dirty="0"/>
          </a:p>
          <a:p>
            <a:r>
              <a:rPr lang="ko-KR" altLang="en-US" dirty="0"/>
              <a:t>청지기 사명과 돈의 사용</a:t>
            </a:r>
            <a:r>
              <a:rPr lang="en-US" altLang="ko-KR" dirty="0"/>
              <a:t>, </a:t>
            </a:r>
            <a:r>
              <a:rPr lang="ko-KR" altLang="en-US" dirty="0"/>
              <a:t>그리고 가난한 사람들에 대한 사명</a:t>
            </a:r>
          </a:p>
          <a:p>
            <a:endParaRPr lang="ko-KR" altLang="en-US" dirty="0"/>
          </a:p>
          <a:p>
            <a:r>
              <a:rPr lang="en-US" altLang="ko-KR" dirty="0"/>
              <a:t>1)	</a:t>
            </a:r>
            <a:r>
              <a:rPr lang="ko-KR" altLang="en-US" dirty="0"/>
              <a:t>선한 청지기의 사명</a:t>
            </a:r>
          </a:p>
          <a:p>
            <a:r>
              <a:rPr lang="ko-KR" altLang="en-US" dirty="0" err="1"/>
              <a:t>웨슬리는</a:t>
            </a:r>
            <a:r>
              <a:rPr lang="ko-KR" altLang="en-US" dirty="0"/>
              <a:t> 그의 선한 청지기 라는 설교에서 우리의 생명이 하나님으로부터 </a:t>
            </a:r>
            <a:r>
              <a:rPr lang="ko-KR" altLang="en-US" dirty="0" smtClean="0"/>
              <a:t>온 것과 </a:t>
            </a:r>
            <a:r>
              <a:rPr lang="ko-KR" altLang="en-US" dirty="0"/>
              <a:t>같이</a:t>
            </a:r>
            <a:r>
              <a:rPr lang="en-US" altLang="ko-KR" dirty="0"/>
              <a:t>, </a:t>
            </a:r>
            <a:r>
              <a:rPr lang="ko-KR" altLang="en-US" dirty="0"/>
              <a:t>우리의 재물과 다른 모든 것이 하나님으로부터 </a:t>
            </a:r>
            <a:r>
              <a:rPr lang="ko-KR" altLang="en-US" dirty="0" smtClean="0"/>
              <a:t>위탁 받았기 </a:t>
            </a:r>
            <a:r>
              <a:rPr lang="ko-KR" altLang="en-US" dirty="0"/>
              <a:t>때문에 우리는 하나님의 청지기라는 것을 </a:t>
            </a:r>
            <a:r>
              <a:rPr lang="ko-KR" altLang="en-US" dirty="0" smtClean="0"/>
              <a:t>강조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83262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8580" indent="0">
              <a:lnSpc>
                <a:spcPct val="170000"/>
              </a:lnSpc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</a:t>
            </a:r>
            <a:r>
              <a:rPr lang="ko-KR" altLang="en-US" dirty="0" smtClean="0"/>
              <a:t>기독교 </a:t>
            </a:r>
            <a:r>
              <a:rPr lang="ko-KR" altLang="en-US" dirty="0" smtClean="0"/>
              <a:t>윤리가 추구하는 삶이란</a:t>
            </a:r>
            <a:r>
              <a:rPr lang="en-US" altLang="ko-KR" dirty="0" smtClean="0"/>
              <a:t>?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/>
              <a:t>주께 합당하게 행하여 범사에 기쁘시게 하고 모든 선한 일에 열매를 맺게 하시며 하나님을 아는 것에 자라게 하시고”  </a:t>
            </a:r>
            <a:r>
              <a:rPr lang="ko-KR" altLang="en-US" dirty="0" err="1"/>
              <a:t>골로새서</a:t>
            </a:r>
            <a:r>
              <a:rPr lang="ko-KR" altLang="en-US" dirty="0"/>
              <a:t> </a:t>
            </a:r>
            <a:r>
              <a:rPr lang="en-US" altLang="ko-KR" dirty="0"/>
              <a:t>1</a:t>
            </a:r>
            <a:r>
              <a:rPr lang="ko-KR" altLang="en-US" dirty="0"/>
              <a:t>장 </a:t>
            </a:r>
            <a:r>
              <a:rPr lang="en-US" altLang="ko-KR" dirty="0"/>
              <a:t>10</a:t>
            </a:r>
            <a:r>
              <a:rPr lang="ko-KR" altLang="en-US" dirty="0"/>
              <a:t>절</a:t>
            </a:r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- </a:t>
            </a:r>
            <a:r>
              <a:rPr lang="ko-KR" altLang="en-US" dirty="0" smtClean="0"/>
              <a:t>주님께 합당한 생활을 영위하는 삶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- </a:t>
            </a:r>
            <a:r>
              <a:rPr lang="ko-KR" altLang="en-US" dirty="0" smtClean="0"/>
              <a:t>그분을 기쁘시게 하는 삶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- </a:t>
            </a:r>
            <a:r>
              <a:rPr lang="ko-KR" altLang="en-US" dirty="0" smtClean="0"/>
              <a:t>모든 일에 열매를 맺는 삶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결론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기독교 윤리란 성서의 가르침을 통하여 하나님의 뜻이 무엇인가를 찾아 그 뜻에 합당한 삶을 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또한 예수의 가르침과 품성을 조직적으로 연구하며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그것들을 표준화한 삶의 길로 삼고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인간의 현실적인 삶을 그것들에 맞추고 적용하여 사는 것이다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991245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323528" y="332656"/>
            <a:ext cx="8496944" cy="6408712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60000"/>
              </a:lnSpc>
            </a:pPr>
            <a:r>
              <a:rPr lang="ko-KR" altLang="en-US" dirty="0"/>
              <a:t>“</a:t>
            </a:r>
            <a:r>
              <a:rPr lang="en-US" altLang="ko-KR" dirty="0"/>
              <a:t>……..</a:t>
            </a:r>
            <a:r>
              <a:rPr lang="ko-KR" altLang="en-US" dirty="0"/>
              <a:t>청지기는 그의 손에 맡겨진 것을 그가 원하는 대로 사용할 자유가 없고</a:t>
            </a:r>
            <a:r>
              <a:rPr lang="en-US" altLang="ko-KR" dirty="0"/>
              <a:t>, </a:t>
            </a:r>
            <a:r>
              <a:rPr lang="ko-KR" altLang="en-US" dirty="0"/>
              <a:t>그의 주인이 </a:t>
            </a:r>
            <a:r>
              <a:rPr lang="ko-KR" altLang="en-US" dirty="0" smtClean="0"/>
              <a:t>원하는 대로 </a:t>
            </a:r>
            <a:r>
              <a:rPr lang="ko-KR" altLang="en-US" dirty="0"/>
              <a:t>사용해야 합니다</a:t>
            </a:r>
            <a:r>
              <a:rPr lang="en-US" altLang="ko-KR" dirty="0"/>
              <a:t>. </a:t>
            </a:r>
            <a:r>
              <a:rPr lang="ko-KR" altLang="en-US" dirty="0"/>
              <a:t>그는 그의 손에 있는 어느 것도 자기 마음대로 처리할 권리가 없고</a:t>
            </a:r>
            <a:r>
              <a:rPr lang="en-US" altLang="ko-KR" dirty="0"/>
              <a:t>, </a:t>
            </a:r>
            <a:r>
              <a:rPr lang="ko-KR" altLang="en-US" dirty="0"/>
              <a:t>다만 그의 주인의 뜻을 따라야 합니다</a:t>
            </a:r>
            <a:r>
              <a:rPr lang="en-US" altLang="ko-KR" dirty="0"/>
              <a:t>.” </a:t>
            </a:r>
          </a:p>
          <a:p>
            <a:pPr marL="68580" indent="0">
              <a:lnSpc>
                <a:spcPct val="160000"/>
              </a:lnSpc>
              <a:buNone/>
            </a:pPr>
            <a:r>
              <a:rPr lang="en-US" altLang="ko-KR" dirty="0" smtClean="0"/>
              <a:t>                                                                  - </a:t>
            </a:r>
            <a:r>
              <a:rPr lang="ko-KR" altLang="en-US" dirty="0" smtClean="0"/>
              <a:t>요한 </a:t>
            </a:r>
            <a:r>
              <a:rPr lang="ko-KR" altLang="en-US" dirty="0" err="1"/>
              <a:t>웨슬리</a:t>
            </a:r>
            <a:r>
              <a:rPr lang="ko-KR" altLang="en-US" dirty="0"/>
              <a:t> “선한 청지기</a:t>
            </a:r>
            <a:r>
              <a:rPr lang="ko-KR" altLang="en-US" dirty="0" smtClean="0"/>
              <a:t>” </a:t>
            </a:r>
            <a:r>
              <a:rPr lang="en-US" altLang="ko-KR" dirty="0" smtClean="0"/>
              <a:t>- </a:t>
            </a:r>
          </a:p>
          <a:p>
            <a:pPr>
              <a:lnSpc>
                <a:spcPct val="160000"/>
              </a:lnSpc>
            </a:pPr>
            <a:endParaRPr lang="ko-KR" altLang="en-US" dirty="0"/>
          </a:p>
          <a:p>
            <a:pPr>
              <a:lnSpc>
                <a:spcPct val="160000"/>
              </a:lnSpc>
            </a:pPr>
            <a:r>
              <a:rPr lang="ko-KR" altLang="en-US" dirty="0"/>
              <a:t>청지기의 사명 </a:t>
            </a:r>
            <a:r>
              <a:rPr lang="en-US" altLang="ko-KR" dirty="0"/>
              <a:t>: </a:t>
            </a:r>
            <a:r>
              <a:rPr lang="ko-KR" altLang="en-US" dirty="0"/>
              <a:t>맡겨진 것들을 하나님이 기뻐하시는 뜻에 따라 사용하는 것이 마땅한 </a:t>
            </a:r>
            <a:r>
              <a:rPr lang="ko-KR" altLang="en-US" dirty="0" smtClean="0"/>
              <a:t>도리라는 이해</a:t>
            </a:r>
            <a:r>
              <a:rPr lang="en-US" altLang="ko-KR" dirty="0" smtClean="0"/>
              <a:t>.</a:t>
            </a:r>
          </a:p>
          <a:p>
            <a:pPr>
              <a:lnSpc>
                <a:spcPct val="160000"/>
              </a:lnSpc>
            </a:pPr>
            <a:r>
              <a:rPr lang="ko-KR" altLang="en-US" dirty="0" smtClean="0"/>
              <a:t>하나님께서 </a:t>
            </a:r>
            <a:r>
              <a:rPr lang="ko-KR" altLang="en-US" dirty="0"/>
              <a:t>우리에게 맡기신 것들은 과연 무엇인가</a:t>
            </a:r>
            <a:r>
              <a:rPr lang="en-US" altLang="ko-KR" dirty="0"/>
              <a:t>?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5347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395536" y="476672"/>
            <a:ext cx="8424936" cy="612068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err="1"/>
              <a:t>웨슬리가</a:t>
            </a:r>
            <a:r>
              <a:rPr lang="ko-KR" altLang="en-US" dirty="0"/>
              <a:t> 말하는 선한 청지기의 중요한 </a:t>
            </a:r>
            <a:r>
              <a:rPr lang="ko-KR" altLang="en-US" dirty="0" smtClean="0"/>
              <a:t>사명</a:t>
            </a:r>
            <a:r>
              <a:rPr lang="en-US" altLang="ko-KR" dirty="0" smtClean="0"/>
              <a:t>: </a:t>
            </a:r>
            <a:r>
              <a:rPr lang="ko-KR" altLang="en-US" dirty="0" smtClean="0"/>
              <a:t> </a:t>
            </a:r>
            <a:r>
              <a:rPr lang="ko-KR" altLang="en-US" dirty="0"/>
              <a:t>가난한 자를 위한 청지기 </a:t>
            </a:r>
            <a:r>
              <a:rPr lang="ko-KR" altLang="en-US" dirty="0" smtClean="0"/>
              <a:t>사명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“</a:t>
            </a:r>
            <a:r>
              <a:rPr lang="ko-KR" altLang="en-US" dirty="0"/>
              <a:t>배고픈 자를 먹이고</a:t>
            </a:r>
            <a:r>
              <a:rPr lang="en-US" altLang="ko-KR" dirty="0"/>
              <a:t>, </a:t>
            </a:r>
            <a:r>
              <a:rPr lang="ko-KR" altLang="en-US" dirty="0"/>
              <a:t>헐벗은 자를 입히고</a:t>
            </a:r>
            <a:r>
              <a:rPr lang="en-US" altLang="ko-KR" dirty="0"/>
              <a:t>, </a:t>
            </a:r>
            <a:r>
              <a:rPr lang="ko-KR" altLang="en-US" dirty="0" err="1"/>
              <a:t>병든자를</a:t>
            </a:r>
            <a:r>
              <a:rPr lang="ko-KR" altLang="en-US" dirty="0"/>
              <a:t> 위로하고</a:t>
            </a:r>
            <a:r>
              <a:rPr lang="en-US" altLang="ko-KR" dirty="0"/>
              <a:t>, </a:t>
            </a:r>
            <a:r>
              <a:rPr lang="ko-KR" altLang="en-US" dirty="0"/>
              <a:t>나그네를 도와주고</a:t>
            </a:r>
            <a:r>
              <a:rPr lang="en-US" altLang="ko-KR" dirty="0"/>
              <a:t>, </a:t>
            </a:r>
            <a:r>
              <a:rPr lang="ko-KR" altLang="en-US" dirty="0"/>
              <a:t>그들이 필요한 것들에 따라 구제해 주었는가</a:t>
            </a:r>
            <a:r>
              <a:rPr lang="en-US" altLang="ko-KR" dirty="0"/>
              <a:t>? </a:t>
            </a:r>
            <a:r>
              <a:rPr lang="en-US" altLang="ko-KR" dirty="0" smtClean="0"/>
              <a:t> 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                                                         –</a:t>
            </a:r>
            <a:r>
              <a:rPr lang="ko-KR" altLang="en-US" dirty="0"/>
              <a:t>요한 </a:t>
            </a:r>
            <a:r>
              <a:rPr lang="ko-KR" altLang="en-US" dirty="0" err="1"/>
              <a:t>웨슬리</a:t>
            </a:r>
            <a:r>
              <a:rPr lang="ko-KR" altLang="en-US" dirty="0"/>
              <a:t> “선한 청지기</a:t>
            </a:r>
            <a:r>
              <a:rPr lang="ko-KR" altLang="en-US" dirty="0" smtClean="0"/>
              <a:t>”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우리가 </a:t>
            </a:r>
            <a:r>
              <a:rPr lang="ko-KR" altLang="en-US" dirty="0" err="1"/>
              <a:t>하나님앞에</a:t>
            </a:r>
            <a:r>
              <a:rPr lang="ko-KR" altLang="en-US" dirty="0"/>
              <a:t> 섰을 때 “우리에게 맡겨진 세상적인 재물을 어떻게 사용했느냐</a:t>
            </a:r>
            <a:r>
              <a:rPr lang="en-US" altLang="ko-KR" dirty="0"/>
              <a:t>? </a:t>
            </a:r>
            <a:r>
              <a:rPr lang="ko-KR" altLang="en-US" dirty="0"/>
              <a:t>라는 질문에 직면하게 될 때</a:t>
            </a:r>
            <a:r>
              <a:rPr lang="en-US" altLang="ko-KR" dirty="0"/>
              <a:t>, </a:t>
            </a:r>
            <a:r>
              <a:rPr lang="ko-KR" altLang="en-US" dirty="0"/>
              <a:t>육신의 갈망을 채우기 위해서</a:t>
            </a:r>
            <a:r>
              <a:rPr lang="en-US" altLang="ko-KR" dirty="0"/>
              <a:t>, </a:t>
            </a:r>
            <a:r>
              <a:rPr lang="ko-KR" altLang="en-US" dirty="0"/>
              <a:t>삶의 허영을 위해서 상용했는가</a:t>
            </a:r>
            <a:r>
              <a:rPr lang="en-US" altLang="ko-KR" dirty="0"/>
              <a:t>? </a:t>
            </a:r>
            <a:r>
              <a:rPr lang="ko-KR" altLang="en-US" dirty="0"/>
              <a:t>하나님의 영광을 위해서 얼마나 사용했는가</a:t>
            </a:r>
            <a:r>
              <a:rPr lang="en-US" altLang="ko-KR" dirty="0"/>
              <a:t>?</a:t>
            </a:r>
            <a:r>
              <a:rPr lang="ko-KR" altLang="en-US" dirty="0"/>
              <a:t>라는 </a:t>
            </a:r>
            <a:r>
              <a:rPr lang="ko-KR" altLang="en-US" dirty="0" smtClean="0"/>
              <a:t>질문 앞에 </a:t>
            </a:r>
            <a:r>
              <a:rPr lang="ko-KR" altLang="en-US" dirty="0"/>
              <a:t>서게 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하나님께 되돌려 </a:t>
            </a:r>
            <a:r>
              <a:rPr lang="ko-KR" altLang="en-US" dirty="0"/>
              <a:t>드린다는 뜻의 </a:t>
            </a:r>
            <a:r>
              <a:rPr lang="ko-KR" altLang="en-US" dirty="0" smtClean="0"/>
              <a:t>의미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가난한 </a:t>
            </a:r>
            <a:r>
              <a:rPr lang="ko-KR" altLang="en-US" dirty="0"/>
              <a:t>사람들에게 주는 </a:t>
            </a:r>
            <a:r>
              <a:rPr lang="ko-KR" altLang="en-US" dirty="0" smtClean="0"/>
              <a:t>것을 의미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47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4294967295"/>
          </p:nvPr>
        </p:nvSpPr>
        <p:spPr>
          <a:xfrm>
            <a:off x="323528" y="188640"/>
            <a:ext cx="8353425" cy="6552728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돈의 사용</a:t>
            </a: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sz="4200" dirty="0"/>
              <a:t>돈의 사용 이라는 설교에서 재물에 대한 충성된 청지기가 될 수 잇는  세가지 명백한 원칙을 </a:t>
            </a:r>
            <a:r>
              <a:rPr lang="ko-KR" altLang="en-US" sz="4200" dirty="0" smtClean="0"/>
              <a:t>제시</a:t>
            </a:r>
            <a:endParaRPr lang="en-US" altLang="ko-KR" sz="4200" dirty="0" smtClean="0"/>
          </a:p>
          <a:p>
            <a:pPr>
              <a:lnSpc>
                <a:spcPct val="170000"/>
              </a:lnSpc>
            </a:pPr>
            <a:endParaRPr lang="ko-KR" altLang="en-US" sz="4200" dirty="0"/>
          </a:p>
          <a:p>
            <a:pPr>
              <a:lnSpc>
                <a:spcPct val="170000"/>
              </a:lnSpc>
            </a:pPr>
            <a:r>
              <a:rPr lang="en-US" altLang="ko-KR" sz="4200" dirty="0"/>
              <a:t>1.	</a:t>
            </a:r>
            <a:r>
              <a:rPr lang="ko-KR" altLang="en-US" sz="4200" dirty="0"/>
              <a:t>가능한 많이 벌어라 </a:t>
            </a:r>
            <a:r>
              <a:rPr lang="en-US" altLang="ko-KR" sz="4200" dirty="0"/>
              <a:t>– </a:t>
            </a:r>
            <a:r>
              <a:rPr lang="ko-KR" altLang="en-US" sz="4200" dirty="0"/>
              <a:t>직업윤리</a:t>
            </a:r>
          </a:p>
          <a:p>
            <a:pPr>
              <a:lnSpc>
                <a:spcPct val="170000"/>
              </a:lnSpc>
            </a:pPr>
            <a:r>
              <a:rPr lang="ko-KR" altLang="en-US" sz="4200" dirty="0" smtClean="0"/>
              <a:t>건전한 </a:t>
            </a:r>
            <a:r>
              <a:rPr lang="ko-KR" altLang="en-US" sz="4200" dirty="0"/>
              <a:t>직업을 통해서 정직하고 온전한 마음으로</a:t>
            </a:r>
            <a:r>
              <a:rPr lang="en-US" altLang="ko-KR" sz="4200" dirty="0"/>
              <a:t>, </a:t>
            </a:r>
            <a:r>
              <a:rPr lang="ko-KR" altLang="en-US" sz="4200" dirty="0"/>
              <a:t>그리고 부지런하게 돈을 벌라는  </a:t>
            </a:r>
            <a:r>
              <a:rPr lang="ko-KR" altLang="en-US" sz="4200" dirty="0" smtClean="0"/>
              <a:t>의미</a:t>
            </a:r>
            <a:endParaRPr lang="en-US" altLang="ko-KR" sz="4200" dirty="0"/>
          </a:p>
          <a:p>
            <a:pPr>
              <a:lnSpc>
                <a:spcPct val="170000"/>
              </a:lnSpc>
            </a:pPr>
            <a:r>
              <a:rPr lang="en-US" altLang="ko-KR" sz="4200" dirty="0"/>
              <a:t>2.	</a:t>
            </a:r>
            <a:r>
              <a:rPr lang="ko-KR" altLang="en-US" sz="4200" dirty="0"/>
              <a:t>가능한 많이 저축하라 </a:t>
            </a:r>
            <a:r>
              <a:rPr lang="en-US" altLang="ko-KR" sz="4200" dirty="0"/>
              <a:t>– </a:t>
            </a:r>
            <a:r>
              <a:rPr lang="ko-KR" altLang="en-US" sz="4200" dirty="0"/>
              <a:t>신중성의 윤리를 묘사하는 것이다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sz="4200" dirty="0"/>
              <a:t>무의미한 낭비는 마치 바다에 값진 것을 집어 던지는 것과 같다고 </a:t>
            </a:r>
            <a:r>
              <a:rPr lang="ko-KR" altLang="en-US" sz="4200" dirty="0" smtClean="0"/>
              <a:t>말하면서 육체의 </a:t>
            </a:r>
            <a:r>
              <a:rPr lang="ko-KR" altLang="en-US" sz="4200" dirty="0"/>
              <a:t>갈망을 채워주는 일이나</a:t>
            </a:r>
            <a:r>
              <a:rPr lang="en-US" altLang="ko-KR" sz="4200" dirty="0"/>
              <a:t>, </a:t>
            </a:r>
            <a:r>
              <a:rPr lang="ko-KR" altLang="en-US" sz="4200" dirty="0"/>
              <a:t>눈을 기쁘게 </a:t>
            </a:r>
            <a:r>
              <a:rPr lang="ko-KR" altLang="en-US" sz="4200" dirty="0" smtClean="0"/>
              <a:t>하기 위해서나</a:t>
            </a:r>
            <a:r>
              <a:rPr lang="en-US" altLang="ko-KR" sz="4200" dirty="0"/>
              <a:t>, </a:t>
            </a:r>
            <a:r>
              <a:rPr lang="ko-KR" altLang="en-US" sz="4200" dirty="0"/>
              <a:t>폭식이나 식도락 미식주의자와 같이 사치스런 낭비는 잘라버리라고 말한다</a:t>
            </a:r>
            <a:r>
              <a:rPr lang="en-US" altLang="ko-KR" sz="4200" dirty="0"/>
              <a:t>. </a:t>
            </a:r>
            <a:r>
              <a:rPr lang="ko-KR" altLang="en-US" sz="4200" dirty="0"/>
              <a:t>즉 </a:t>
            </a:r>
            <a:r>
              <a:rPr lang="ko-KR" altLang="en-US" sz="4200" dirty="0" err="1"/>
              <a:t>웨슬리는</a:t>
            </a:r>
            <a:r>
              <a:rPr lang="ko-KR" altLang="en-US" sz="4200" dirty="0"/>
              <a:t> 금욕주의적 생활로써 절약을 하여 돈 사용에 주의 하라는 것이다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sz="4200" dirty="0"/>
              <a:t>3.	</a:t>
            </a:r>
            <a:r>
              <a:rPr lang="ko-KR" altLang="en-US" sz="4200" dirty="0"/>
              <a:t>가능한 많이 주라 </a:t>
            </a:r>
            <a:r>
              <a:rPr lang="en-US" altLang="ko-KR" sz="4200" dirty="0"/>
              <a:t>– </a:t>
            </a:r>
            <a:r>
              <a:rPr lang="ko-KR" altLang="en-US" sz="4200" dirty="0"/>
              <a:t>박애주의를 초월한 하나님 사랑과 이웃사랑을 발견</a:t>
            </a:r>
          </a:p>
          <a:p>
            <a:pPr>
              <a:lnSpc>
                <a:spcPct val="170000"/>
              </a:lnSpc>
            </a:pPr>
            <a:r>
              <a:rPr lang="ko-KR" altLang="en-US" sz="4200" dirty="0"/>
              <a:t>가능한 많이 벌어라</a:t>
            </a:r>
            <a:r>
              <a:rPr lang="en-US" altLang="ko-KR" sz="4200" dirty="0"/>
              <a:t>, </a:t>
            </a:r>
            <a:r>
              <a:rPr lang="ko-KR" altLang="en-US" sz="4200" dirty="0"/>
              <a:t>그리고 가능한 많이 저축하라 라는 의미만 강조하게 된다면 사람들은 분명히 </a:t>
            </a:r>
            <a:r>
              <a:rPr lang="ko-KR" altLang="en-US" sz="4200" dirty="0" err="1"/>
              <a:t>맘몬주의에</a:t>
            </a:r>
            <a:r>
              <a:rPr lang="ko-KR" altLang="en-US" sz="4200" dirty="0"/>
              <a:t> 빠지고 </a:t>
            </a:r>
            <a:r>
              <a:rPr lang="ko-KR" altLang="en-US" sz="4200" dirty="0" err="1"/>
              <a:t>말것이다</a:t>
            </a:r>
            <a:r>
              <a:rPr lang="en-US" altLang="ko-KR" sz="4200" dirty="0"/>
              <a:t>. </a:t>
            </a:r>
            <a:r>
              <a:rPr lang="ko-KR" altLang="en-US" sz="4200" dirty="0" err="1"/>
              <a:t>맘몬이란</a:t>
            </a:r>
            <a:r>
              <a:rPr lang="ko-KR" altLang="en-US" sz="4200" dirty="0"/>
              <a:t> 돈이나 부를 의미하며</a:t>
            </a:r>
            <a:r>
              <a:rPr lang="en-US" altLang="ko-KR" sz="4200" dirty="0"/>
              <a:t>, </a:t>
            </a:r>
            <a:r>
              <a:rPr lang="ko-KR" altLang="en-US" sz="4200" dirty="0"/>
              <a:t>돈을 사랑함은 모든 악의 뿌리라고 강조한다</a:t>
            </a:r>
            <a:r>
              <a:rPr lang="en-US" altLang="ko-KR" sz="4200" dirty="0"/>
              <a:t>. </a:t>
            </a:r>
          </a:p>
          <a:p>
            <a:pPr>
              <a:lnSpc>
                <a:spcPct val="170000"/>
              </a:lnSpc>
            </a:pPr>
            <a:r>
              <a:rPr lang="ko-KR" altLang="en-US" sz="4200" dirty="0" err="1"/>
              <a:t>웨슬리가</a:t>
            </a:r>
            <a:r>
              <a:rPr lang="ko-KR" altLang="en-US" sz="4200" dirty="0"/>
              <a:t> 가능한 많이 주어야 하는 이유를 다음과 같이 </a:t>
            </a:r>
            <a:r>
              <a:rPr lang="ko-KR" altLang="en-US" sz="4200" dirty="0" smtClean="0"/>
              <a:t>설명</a:t>
            </a:r>
            <a:endParaRPr lang="en-US" altLang="ko-KR" sz="4200" dirty="0"/>
          </a:p>
          <a:p>
            <a:pPr>
              <a:lnSpc>
                <a:spcPct val="170000"/>
              </a:lnSpc>
            </a:pPr>
            <a:r>
              <a:rPr lang="en-US" altLang="ko-KR" sz="4200" dirty="0"/>
              <a:t>“</a:t>
            </a:r>
            <a:r>
              <a:rPr lang="ko-KR" altLang="en-US" sz="4200" dirty="0"/>
              <a:t>하늘과 땅의 소유자께서 당신들을 이 세상에 태어나게 하고 살도록 할 때</a:t>
            </a:r>
            <a:r>
              <a:rPr lang="en-US" altLang="ko-KR" sz="4200" dirty="0"/>
              <a:t>, </a:t>
            </a:r>
            <a:r>
              <a:rPr lang="ko-KR" altLang="en-US" sz="4200" dirty="0"/>
              <a:t>그는 당신을 소유자가 아닌 청지기로 자리매김 하셨습니다</a:t>
            </a:r>
            <a:r>
              <a:rPr lang="en-US" altLang="ko-KR" sz="4200" dirty="0"/>
              <a:t>. </a:t>
            </a:r>
            <a:r>
              <a:rPr lang="ko-KR" altLang="en-US" sz="4200" dirty="0"/>
              <a:t>그래서 그는 </a:t>
            </a:r>
            <a:r>
              <a:rPr lang="ko-KR" altLang="en-US" sz="4200" dirty="0" err="1"/>
              <a:t>여러가지의</a:t>
            </a:r>
            <a:r>
              <a:rPr lang="ko-KR" altLang="en-US" sz="4200" dirty="0"/>
              <a:t> 사물을 당신에게 잠시 맡기셨습니다</a:t>
            </a:r>
            <a:r>
              <a:rPr lang="en-US" altLang="ko-KR" sz="4200" dirty="0"/>
              <a:t>……….</a:t>
            </a:r>
            <a:r>
              <a:rPr lang="ko-KR" altLang="en-US" sz="4200" dirty="0"/>
              <a:t>당신 자신도</a:t>
            </a:r>
            <a:r>
              <a:rPr lang="en-US" altLang="ko-KR" sz="4200" dirty="0"/>
              <a:t>, </a:t>
            </a:r>
            <a:r>
              <a:rPr lang="ko-KR" altLang="en-US" sz="4200" dirty="0"/>
              <a:t>당신의 몸과 영혼도 당신의 것이 아니라 하나님의 것입니다</a:t>
            </a:r>
            <a:r>
              <a:rPr lang="en-US" altLang="ko-KR" sz="4200" dirty="0"/>
              <a:t>.</a:t>
            </a:r>
          </a:p>
          <a:p>
            <a:pPr>
              <a:lnSpc>
                <a:spcPct val="170000"/>
              </a:lnSpc>
            </a:pPr>
            <a:endParaRPr lang="en-US" altLang="ko-KR" sz="4200" dirty="0"/>
          </a:p>
          <a:p>
            <a:pPr>
              <a:lnSpc>
                <a:spcPct val="170000"/>
              </a:lnSpc>
            </a:pPr>
            <a:r>
              <a:rPr lang="ko-KR" altLang="en-US" sz="4200" dirty="0"/>
              <a:t>만일 충성되고 현명한 청지기가 되기를 원한다면</a:t>
            </a:r>
            <a:r>
              <a:rPr lang="en-US" altLang="ko-KR" sz="4200" dirty="0"/>
              <a:t>, </a:t>
            </a:r>
            <a:r>
              <a:rPr lang="ko-KR" altLang="en-US" sz="4200" dirty="0"/>
              <a:t>주인이 맡긴 재물을 다음과 같이 관리해야 된다</a:t>
            </a:r>
            <a:r>
              <a:rPr lang="en-US" altLang="ko-KR" sz="4200" dirty="0"/>
              <a:t>. </a:t>
            </a:r>
            <a:r>
              <a:rPr lang="ko-KR" altLang="en-US" sz="4200" dirty="0"/>
              <a:t>첫째 가정의 식구들에게 필요한 것 </a:t>
            </a:r>
            <a:r>
              <a:rPr lang="en-US" altLang="ko-KR" sz="4200" dirty="0"/>
              <a:t>– </a:t>
            </a:r>
            <a:r>
              <a:rPr lang="ko-KR" altLang="en-US" sz="4200" dirty="0"/>
              <a:t>음식</a:t>
            </a:r>
            <a:r>
              <a:rPr lang="en-US" altLang="ko-KR" sz="4200" dirty="0"/>
              <a:t>, </a:t>
            </a:r>
            <a:r>
              <a:rPr lang="ko-KR" altLang="en-US" sz="4200" dirty="0"/>
              <a:t>의류</a:t>
            </a:r>
            <a:r>
              <a:rPr lang="en-US" altLang="ko-KR" sz="4200" dirty="0"/>
              <a:t>, </a:t>
            </a:r>
            <a:r>
              <a:rPr lang="ko-KR" altLang="en-US" sz="4200" dirty="0"/>
              <a:t>등 건강과 힘을 </a:t>
            </a:r>
            <a:r>
              <a:rPr lang="ko-KR" altLang="en-US" sz="4200" dirty="0" smtClean="0"/>
              <a:t>위한 것과 </a:t>
            </a:r>
            <a:r>
              <a:rPr lang="ko-KR" altLang="en-US" sz="4200" dirty="0"/>
              <a:t>집을 </a:t>
            </a:r>
            <a:r>
              <a:rPr lang="ko-KR" altLang="en-US" sz="4200" dirty="0" smtClean="0"/>
              <a:t>치리 하는데 </a:t>
            </a:r>
            <a:r>
              <a:rPr lang="ko-KR" altLang="en-US" sz="4200" dirty="0"/>
              <a:t>필요한 것을 쓰고 </a:t>
            </a:r>
            <a:r>
              <a:rPr lang="en-US" altLang="ko-KR" sz="4200" dirty="0"/>
              <a:t>– </a:t>
            </a:r>
            <a:r>
              <a:rPr lang="ko-KR" altLang="en-US" sz="4200" dirty="0"/>
              <a:t>둘째로 남은 모든 돈은 주인인 하나님에게 돌려야 하는데</a:t>
            </a:r>
            <a:r>
              <a:rPr lang="en-US" altLang="ko-KR" sz="4200" dirty="0"/>
              <a:t>, </a:t>
            </a:r>
            <a:r>
              <a:rPr lang="ko-KR" altLang="en-US" sz="4200" dirty="0"/>
              <a:t>그 대신에 가난한 사람들에게 주라는 것이다</a:t>
            </a:r>
            <a:r>
              <a:rPr lang="en-US" altLang="ko-KR" sz="4200" dirty="0"/>
              <a:t>. </a:t>
            </a:r>
            <a:r>
              <a:rPr lang="ko-KR" altLang="en-US" sz="4200" dirty="0"/>
              <a:t>그들에게 주는 것이 곧 하나님에게 졸려 드리는 것이라고 확신한다</a:t>
            </a:r>
            <a:r>
              <a:rPr lang="en-US" altLang="ko-KR" sz="4200" dirty="0"/>
              <a:t>. </a:t>
            </a:r>
            <a:r>
              <a:rPr lang="ko-KR" altLang="en-US" sz="4200" dirty="0"/>
              <a:t>남에게 주기를 아까워 하지 말라고 당부한다</a:t>
            </a:r>
            <a:r>
              <a:rPr lang="en-US" altLang="ko-KR" sz="4200" dirty="0"/>
              <a:t>. </a:t>
            </a:r>
            <a:r>
              <a:rPr lang="ko-KR" altLang="en-US" sz="4200" dirty="0"/>
              <a:t>진정으로 그리스도인의 신중성은 돈의 사용이라고 </a:t>
            </a:r>
            <a:r>
              <a:rPr lang="ko-KR" altLang="en-US" sz="4200" dirty="0" err="1" smtClean="0"/>
              <a:t>웨슬리는</a:t>
            </a:r>
            <a:r>
              <a:rPr lang="ko-KR" altLang="en-US" sz="4200" dirty="0" smtClean="0"/>
              <a:t> 이야기 한다</a:t>
            </a:r>
            <a:r>
              <a:rPr lang="en-US" altLang="ko-KR" sz="4200" dirty="0" smtClean="0"/>
              <a:t>.</a:t>
            </a:r>
            <a:endParaRPr lang="en-US" altLang="ko-KR" sz="42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347957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23528" y="692696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err="1"/>
              <a:t>웨슬리의</a:t>
            </a:r>
            <a:r>
              <a:rPr lang="ko-KR" altLang="en-US" dirty="0"/>
              <a:t> 설교 “부의 위험</a:t>
            </a:r>
            <a:r>
              <a:rPr lang="ko-KR" altLang="en-US" dirty="0" smtClean="0"/>
              <a:t>”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dirty="0"/>
              <a:t>부의 정의 </a:t>
            </a:r>
            <a:r>
              <a:rPr lang="en-US" altLang="ko-KR" dirty="0"/>
              <a:t>: </a:t>
            </a:r>
            <a:r>
              <a:rPr lang="ko-KR" altLang="en-US" dirty="0"/>
              <a:t>우리가 생활하는데 필요한 것</a:t>
            </a:r>
            <a:r>
              <a:rPr lang="en-US" altLang="ko-KR" dirty="0"/>
              <a:t>, </a:t>
            </a:r>
            <a:r>
              <a:rPr lang="ko-KR" altLang="en-US" dirty="0"/>
              <a:t>즉 충분한 식품과 입을 옷 그리고 </a:t>
            </a:r>
            <a:r>
              <a:rPr lang="ko-KR" altLang="en-US" dirty="0" err="1"/>
              <a:t>누울장소</a:t>
            </a:r>
            <a:r>
              <a:rPr lang="en-US" altLang="ko-KR" dirty="0"/>
              <a:t>, </a:t>
            </a:r>
            <a:r>
              <a:rPr lang="ko-KR" altLang="en-US" dirty="0"/>
              <a:t>그것 이외의 것을 </a:t>
            </a:r>
            <a:r>
              <a:rPr lang="ko-KR" altLang="en-US" dirty="0" err="1"/>
              <a:t>가진자는</a:t>
            </a:r>
            <a:r>
              <a:rPr lang="ko-KR" altLang="en-US" dirty="0"/>
              <a:t> 부자로 </a:t>
            </a:r>
            <a:r>
              <a:rPr lang="ko-KR" altLang="en-US" dirty="0" smtClean="0"/>
              <a:t>간주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/>
              <a:t>자신의 의식주에 필요한 것 보다 더 많은 것을 소유한 사람은 </a:t>
            </a:r>
            <a:r>
              <a:rPr lang="ko-KR" altLang="en-US" dirty="0" smtClean="0"/>
              <a:t>부자로 </a:t>
            </a:r>
            <a:r>
              <a:rPr lang="ko-KR" altLang="en-US" dirty="0"/>
              <a:t>간주되며</a:t>
            </a:r>
            <a:r>
              <a:rPr lang="en-US" altLang="ko-KR" dirty="0"/>
              <a:t>, </a:t>
            </a:r>
            <a:r>
              <a:rPr lang="ko-KR" altLang="en-US" dirty="0"/>
              <a:t>그런 사람들은 많은 </a:t>
            </a:r>
            <a:r>
              <a:rPr lang="ko-KR" altLang="en-US" dirty="0" err="1"/>
              <a:t>올무와</a:t>
            </a:r>
            <a:r>
              <a:rPr lang="ko-KR" altLang="en-US" dirty="0"/>
              <a:t> 시험에 빠진다고 </a:t>
            </a:r>
            <a:r>
              <a:rPr lang="ko-KR" altLang="en-US" dirty="0" smtClean="0"/>
              <a:t>경고</a:t>
            </a:r>
            <a:endParaRPr lang="en-US" altLang="ko-KR" dirty="0"/>
          </a:p>
          <a:p>
            <a:endParaRPr lang="en-US" altLang="ko-KR" dirty="0"/>
          </a:p>
          <a:p>
            <a:r>
              <a:rPr lang="en-US" altLang="ko-KR" dirty="0"/>
              <a:t>“</a:t>
            </a:r>
            <a:r>
              <a:rPr lang="ko-KR" altLang="en-US" dirty="0"/>
              <a:t>주님의 이름으로 묻는데 부자가 되려고 갈망하는 당신은 누구입니까</a:t>
            </a:r>
            <a:r>
              <a:rPr lang="en-US" altLang="ko-KR" dirty="0"/>
              <a:t>? </a:t>
            </a:r>
            <a:r>
              <a:rPr lang="ko-KR" altLang="en-US" dirty="0"/>
              <a:t>하나님 앞에서 자신의 가슴에 물어보시지요</a:t>
            </a:r>
            <a:r>
              <a:rPr lang="en-US" altLang="ko-KR" dirty="0"/>
              <a:t>, </a:t>
            </a:r>
            <a:r>
              <a:rPr lang="ko-KR" altLang="en-US" dirty="0"/>
              <a:t>당신들 중에 누가 먹을 음식보다 그리고 입을 옷보다 더 많은 것을 갖고자 정말로 갈망합니까</a:t>
            </a:r>
            <a:r>
              <a:rPr lang="en-US" altLang="ko-KR" dirty="0"/>
              <a:t>? </a:t>
            </a:r>
            <a:r>
              <a:rPr lang="ko-KR" altLang="en-US" dirty="0"/>
              <a:t>멈추고 생각하시오</a:t>
            </a:r>
            <a:r>
              <a:rPr lang="en-US" altLang="ko-KR" dirty="0"/>
              <a:t>….</a:t>
            </a:r>
            <a:r>
              <a:rPr lang="ko-KR" altLang="en-US" dirty="0"/>
              <a:t>당신 앞에 악이 현존하고 있습니다</a:t>
            </a:r>
            <a:r>
              <a:rPr lang="en-US" altLang="ko-KR" dirty="0"/>
              <a:t>.</a:t>
            </a:r>
            <a:r>
              <a:rPr lang="ko-KR" altLang="en-US" dirty="0"/>
              <a:t>당신은 검의 칼날로 달려가렵니까</a:t>
            </a:r>
            <a:r>
              <a:rPr lang="en-US" altLang="ko-KR" dirty="0"/>
              <a:t>? </a:t>
            </a:r>
            <a:r>
              <a:rPr lang="ko-KR" altLang="en-US" dirty="0"/>
              <a:t>하나님의 은혜로 회개하고 사십시오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                                                                                                               – </a:t>
            </a:r>
            <a:r>
              <a:rPr lang="ko-KR" altLang="en-US" dirty="0" err="1"/>
              <a:t>요한웨슬레</a:t>
            </a:r>
            <a:r>
              <a:rPr lang="ko-KR" altLang="en-US" dirty="0"/>
              <a:t> 돈의 </a:t>
            </a:r>
            <a:r>
              <a:rPr lang="ko-KR" altLang="en-US" dirty="0" smtClean="0"/>
              <a:t>위험</a:t>
            </a:r>
            <a:endParaRPr lang="en-US" altLang="ko-KR" dirty="0" smtClean="0"/>
          </a:p>
          <a:p>
            <a:endParaRPr lang="ko-KR" altLang="en-US" dirty="0"/>
          </a:p>
          <a:p>
            <a:r>
              <a:rPr lang="ko-KR" altLang="en-US" dirty="0" err="1" smtClean="0"/>
              <a:t>웨슬리의</a:t>
            </a:r>
            <a:r>
              <a:rPr lang="ko-KR" altLang="en-US" dirty="0" smtClean="0"/>
              <a:t> 선한 청지기의 사명</a:t>
            </a:r>
            <a:r>
              <a:rPr lang="en-US" altLang="ko-KR" dirty="0" smtClean="0"/>
              <a:t>: </a:t>
            </a:r>
          </a:p>
          <a:p>
            <a:r>
              <a:rPr lang="ko-KR" altLang="en-US" dirty="0" smtClean="0"/>
              <a:t>돈을 </a:t>
            </a:r>
            <a:r>
              <a:rPr lang="ko-KR" altLang="en-US" dirty="0"/>
              <a:t>사랑 </a:t>
            </a:r>
            <a:r>
              <a:rPr lang="ko-KR" altLang="en-US" dirty="0" smtClean="0"/>
              <a:t>하는 자 </a:t>
            </a:r>
            <a:r>
              <a:rPr lang="ko-KR" altLang="en-US" dirty="0"/>
              <a:t>더 가지고자 하는 열망과</a:t>
            </a:r>
            <a:r>
              <a:rPr lang="en-US" altLang="ko-KR" dirty="0"/>
              <a:t>, </a:t>
            </a:r>
            <a:r>
              <a:rPr lang="ko-KR" altLang="en-US" dirty="0"/>
              <a:t>돈은 그들이 하나님에 </a:t>
            </a:r>
            <a:r>
              <a:rPr lang="ko-KR" altLang="en-US" dirty="0" smtClean="0"/>
              <a:t> 대한 </a:t>
            </a:r>
            <a:r>
              <a:rPr lang="ko-KR" altLang="en-US" dirty="0"/>
              <a:t>믿음을 갖는데 방해가 되고</a:t>
            </a:r>
            <a:r>
              <a:rPr lang="en-US" altLang="ko-KR" dirty="0"/>
              <a:t>, </a:t>
            </a:r>
            <a:r>
              <a:rPr lang="ko-KR" altLang="en-US" dirty="0"/>
              <a:t>그들의 행복 추구와 안목의 갈망과 육체의 갈망 그리고 명예의 갈망에 관심을 가지게 된다</a:t>
            </a:r>
            <a:r>
              <a:rPr lang="en-US" altLang="ko-KR" dirty="0"/>
              <a:t>. </a:t>
            </a:r>
          </a:p>
          <a:p>
            <a:r>
              <a:rPr lang="ko-KR" altLang="en-US" dirty="0"/>
              <a:t>하나님의 척도는 우리가 열심히 벌고</a:t>
            </a:r>
            <a:r>
              <a:rPr lang="en-US" altLang="ko-KR" dirty="0"/>
              <a:t>, </a:t>
            </a:r>
            <a:r>
              <a:rPr lang="ko-KR" altLang="en-US" dirty="0"/>
              <a:t>절약하고 열심히 저축한 재물을 욕심을 내어 땅에 묻어두지 말고</a:t>
            </a:r>
            <a:r>
              <a:rPr lang="en-US" altLang="ko-KR" dirty="0"/>
              <a:t>, </a:t>
            </a:r>
            <a:r>
              <a:rPr lang="ko-KR" altLang="en-US" dirty="0"/>
              <a:t>주인이 원하는 대로 사용해야 </a:t>
            </a:r>
            <a:r>
              <a:rPr lang="ko-KR" altLang="en-US" dirty="0" err="1" smtClean="0"/>
              <a:t>타당하다고보는데</a:t>
            </a:r>
            <a:r>
              <a:rPr lang="en-US" altLang="ko-KR" dirty="0"/>
              <a:t>, </a:t>
            </a:r>
            <a:r>
              <a:rPr lang="ko-KR" altLang="en-US" dirty="0"/>
              <a:t>주인이 원하는 것은 당신이 되돌려 받는 대신에 그 재물을 가난한 사람들에게 베푸는 것이라고 한다</a:t>
            </a:r>
            <a:r>
              <a:rPr lang="en-US" altLang="ko-KR" dirty="0"/>
              <a:t>. </a:t>
            </a:r>
            <a:r>
              <a:rPr lang="ko-KR" altLang="en-US" dirty="0"/>
              <a:t>이것이 충성되고 선한 청지기의 사명이라는 것이다</a:t>
            </a:r>
            <a:r>
              <a:rPr lang="en-US" altLang="ko-KR" dirty="0"/>
              <a:t>.</a:t>
            </a:r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5693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467544" y="548680"/>
            <a:ext cx="8424936" cy="555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400" dirty="0" smtClean="0"/>
              <a:t>가난한 </a:t>
            </a:r>
            <a:r>
              <a:rPr lang="ko-KR" altLang="en-US" sz="1400" dirty="0"/>
              <a:t>자들에 대한 사명</a:t>
            </a:r>
          </a:p>
          <a:p>
            <a:pPr>
              <a:lnSpc>
                <a:spcPct val="150000"/>
              </a:lnSpc>
            </a:pPr>
            <a:r>
              <a:rPr lang="ko-KR" altLang="en-US" sz="1400" dirty="0" err="1"/>
              <a:t>웨슬리의</a:t>
            </a:r>
            <a:r>
              <a:rPr lang="ko-KR" altLang="en-US" sz="1400" dirty="0"/>
              <a:t> 신학적 윤리의 초점과 평생목회의 </a:t>
            </a:r>
            <a:r>
              <a:rPr lang="ko-KR" altLang="en-US" sz="1400" dirty="0" smtClean="0"/>
              <a:t>초점</a:t>
            </a:r>
            <a:r>
              <a:rPr lang="en-US" altLang="ko-KR" sz="1400" dirty="0" smtClean="0"/>
              <a:t>:</a:t>
            </a:r>
            <a:r>
              <a:rPr lang="ko-KR" altLang="en-US" sz="1400" dirty="0" smtClean="0"/>
              <a:t> 사회적으로 소외 당하는 </a:t>
            </a:r>
            <a:r>
              <a:rPr lang="ko-KR" altLang="en-US" sz="1400" dirty="0"/>
              <a:t>가난한 사람들에 대한 </a:t>
            </a:r>
            <a:r>
              <a:rPr lang="ko-KR" altLang="en-US" sz="1400" dirty="0" smtClean="0"/>
              <a:t>사명이었고</a:t>
            </a:r>
            <a:r>
              <a:rPr lang="en-US" altLang="ko-KR" sz="1400" dirty="0" smtClean="0"/>
              <a:t> </a:t>
            </a:r>
            <a:r>
              <a:rPr lang="ko-KR" altLang="en-US" sz="1400" dirty="0"/>
              <a:t>그들을 돕는 일은 하나님이 우리 인가에게 맡겨준 사명이라고 그는 믿었다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 err="1" smtClean="0"/>
              <a:t>웨슬리는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왜 그렇게 가난한 사람들에게 그토록 지대한 관심을 가졌는가</a:t>
            </a:r>
            <a:r>
              <a:rPr lang="en-US" altLang="ko-KR" sz="1400" dirty="0"/>
              <a:t>?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 err="1" smtClean="0"/>
              <a:t>웨슬리가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빈곤층을 대상으로 일하게 된 동기는 무엇인가</a:t>
            </a:r>
            <a:r>
              <a:rPr lang="en-US" altLang="ko-KR" sz="1400" dirty="0"/>
              <a:t>?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 err="1" smtClean="0"/>
              <a:t>웨슬리의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신념은 가난한 자들을 돌보는 것이 곧 이웃을 사랑하는 것이고</a:t>
            </a:r>
            <a:r>
              <a:rPr lang="en-US" altLang="ko-KR" sz="1400" dirty="0"/>
              <a:t>, </a:t>
            </a:r>
            <a:r>
              <a:rPr lang="ko-KR" altLang="en-US" sz="1400" dirty="0"/>
              <a:t>가난한 이웃을 돌보는 것이 곧 하나님을 </a:t>
            </a:r>
            <a:r>
              <a:rPr lang="ko-KR" altLang="en-US" sz="1400" dirty="0" err="1"/>
              <a:t>사랑하는길이라고</a:t>
            </a:r>
            <a:r>
              <a:rPr lang="ko-KR" altLang="en-US" sz="1400" dirty="0"/>
              <a:t> 믿었다</a:t>
            </a:r>
            <a:r>
              <a:rPr lang="en-US" altLang="ko-KR" sz="1400" dirty="0"/>
              <a:t>. </a:t>
            </a:r>
            <a:r>
              <a:rPr lang="ko-KR" altLang="en-US" sz="1400" dirty="0" err="1"/>
              <a:t>웨슬리는</a:t>
            </a:r>
            <a:r>
              <a:rPr lang="ko-KR" altLang="en-US" sz="1400" dirty="0"/>
              <a:t> 예수의 삶을 보고 아는 것에 그친 것이 아니라 바로 실천적 삶과 연결시키려 하였다</a:t>
            </a:r>
            <a:r>
              <a:rPr lang="en-US" altLang="ko-KR" sz="1400" dirty="0"/>
              <a:t>. </a:t>
            </a:r>
            <a:r>
              <a:rPr lang="ko-KR" altLang="en-US" sz="1400" dirty="0"/>
              <a:t>예수 복음의 </a:t>
            </a:r>
            <a:r>
              <a:rPr lang="ko-KR" altLang="en-US" sz="1400" dirty="0" smtClean="0"/>
              <a:t>핵심은 </a:t>
            </a:r>
            <a:r>
              <a:rPr lang="ko-KR" altLang="en-US" sz="1400" dirty="0"/>
              <a:t>가난한 자와 억눌린 자들의 해방을 통한 구원이기 때문이다</a:t>
            </a:r>
            <a:r>
              <a:rPr lang="en-US" altLang="ko-KR" sz="1400" dirty="0"/>
              <a:t>.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 err="1" smtClean="0"/>
              <a:t>웨슬리의</a:t>
            </a:r>
            <a:r>
              <a:rPr lang="ko-KR" altLang="en-US" sz="1400" dirty="0" smtClean="0"/>
              <a:t> 사랑의 </a:t>
            </a:r>
            <a:r>
              <a:rPr lang="ko-KR" altLang="en-US" sz="1400" dirty="0"/>
              <a:t>윤리의 실천 </a:t>
            </a:r>
            <a:r>
              <a:rPr lang="en-US" altLang="ko-KR" sz="1400" dirty="0" smtClean="0"/>
              <a:t>: </a:t>
            </a:r>
            <a:r>
              <a:rPr lang="ko-KR" altLang="en-US" sz="1400" dirty="0" smtClean="0"/>
              <a:t>하나님 </a:t>
            </a:r>
            <a:r>
              <a:rPr lang="ko-KR" altLang="en-US" sz="1400" dirty="0"/>
              <a:t>사랑과 이웃사랑의 실현이다</a:t>
            </a:r>
            <a:r>
              <a:rPr lang="en-US" altLang="ko-KR" sz="1400" dirty="0"/>
              <a:t>. </a:t>
            </a:r>
            <a:r>
              <a:rPr lang="ko-KR" altLang="en-US" sz="1400" dirty="0"/>
              <a:t>이것이 곧 주님의 부름과 계명에 순종하는 길임을 인식하였다</a:t>
            </a:r>
            <a:r>
              <a:rPr lang="en-US" altLang="ko-KR" sz="1400" dirty="0"/>
              <a:t>. 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sz="1400" dirty="0" err="1" smtClean="0"/>
              <a:t>웨슬리의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그리스도인의 완전은 예수그리스도를 믿음으로 받아들여 예수그리스도의 삶을 자신의 삶처럼 살아가는 것이다</a:t>
            </a:r>
            <a:r>
              <a:rPr lang="en-US" altLang="ko-KR" sz="1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6505486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본 </a:t>
            </a:r>
            <a:r>
              <a:rPr lang="ko-KR" altLang="en-US" dirty="0" err="1"/>
              <a:t>훼퍼의</a:t>
            </a:r>
            <a:r>
              <a:rPr lang="ko-KR" altLang="en-US" dirty="0"/>
              <a:t> 윤리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/>
              <a:t>본 </a:t>
            </a:r>
            <a:r>
              <a:rPr lang="ko-KR" altLang="en-US" dirty="0" err="1"/>
              <a:t>훼퍼</a:t>
            </a:r>
            <a:r>
              <a:rPr lang="ko-KR" altLang="en-US" dirty="0"/>
              <a:t> 윤리의 특징</a:t>
            </a:r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en-US" altLang="ko-KR" dirty="0"/>
              <a:t>1)	</a:t>
            </a:r>
            <a:r>
              <a:rPr lang="ko-KR" altLang="en-US" dirty="0"/>
              <a:t>그리스도의 현실로서의 </a:t>
            </a:r>
            <a:r>
              <a:rPr lang="ko-KR" altLang="en-US" dirty="0" smtClean="0"/>
              <a:t>윤리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본 </a:t>
            </a:r>
            <a:r>
              <a:rPr lang="ko-KR" altLang="en-US" dirty="0" err="1" smtClean="0"/>
              <a:t>회퍼가</a:t>
            </a:r>
            <a:r>
              <a:rPr lang="ko-KR" altLang="en-US" dirty="0" smtClean="0"/>
              <a:t> </a:t>
            </a:r>
            <a:r>
              <a:rPr lang="ko-KR" altLang="en-US" dirty="0"/>
              <a:t>본 기독교 윤리의 출발점 </a:t>
            </a:r>
            <a:r>
              <a:rPr lang="en-US" altLang="ko-KR" dirty="0" smtClean="0"/>
              <a:t>: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/>
              <a:t>“</a:t>
            </a:r>
            <a:r>
              <a:rPr lang="ko-KR" altLang="en-US" dirty="0" smtClean="0"/>
              <a:t>기독교 윤리의 </a:t>
            </a:r>
            <a:r>
              <a:rPr lang="ko-KR" altLang="en-US" dirty="0"/>
              <a:t>출발점은 자신의 현실이나 이 세상의 현실도 아니고</a:t>
            </a:r>
            <a:r>
              <a:rPr lang="en-US" altLang="ko-KR" dirty="0"/>
              <a:t>, </a:t>
            </a:r>
            <a:r>
              <a:rPr lang="ko-KR" altLang="en-US" dirty="0"/>
              <a:t>규범이나 가치의 현실도 아니고</a:t>
            </a:r>
            <a:r>
              <a:rPr lang="en-US" altLang="ko-KR" dirty="0"/>
              <a:t>, </a:t>
            </a:r>
            <a:r>
              <a:rPr lang="ko-KR" altLang="en-US" dirty="0"/>
              <a:t>예수 그리스도안에 나타난 하나님의 현실이다</a:t>
            </a:r>
            <a:r>
              <a:rPr lang="en-US" altLang="ko-KR" dirty="0"/>
              <a:t>. … </a:t>
            </a:r>
            <a:r>
              <a:rPr lang="ko-KR" altLang="en-US" dirty="0"/>
              <a:t>기독교 윤리의 문제는 </a:t>
            </a:r>
            <a:r>
              <a:rPr lang="ko-KR" altLang="en-US" dirty="0" smtClean="0"/>
              <a:t>그리스도 </a:t>
            </a:r>
            <a:r>
              <a:rPr lang="ko-KR" altLang="en-US" dirty="0"/>
              <a:t>안에 나타난 하나님의 계시의 현실이 그 피조물 가운데서 실현되어 가는 것이다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2970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196752"/>
            <a:ext cx="7772400" cy="5158808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/>
              <a:t>2)	</a:t>
            </a:r>
            <a:r>
              <a:rPr lang="ko-KR" altLang="en-US" dirty="0"/>
              <a:t>형성의 윤리</a:t>
            </a:r>
          </a:p>
          <a:p>
            <a:pPr>
              <a:lnSpc>
                <a:spcPct val="170000"/>
              </a:lnSpc>
            </a:pPr>
            <a:r>
              <a:rPr lang="ko-KR" altLang="en-US" dirty="0" err="1"/>
              <a:t>본회퍼는</a:t>
            </a:r>
            <a:r>
              <a:rPr lang="ko-KR" altLang="en-US" dirty="0"/>
              <a:t> 형성의 윤리를 제시한다</a:t>
            </a:r>
            <a:r>
              <a:rPr lang="en-US" altLang="ko-KR" dirty="0"/>
              <a:t>. </a:t>
            </a:r>
            <a:r>
              <a:rPr lang="ko-KR" altLang="en-US" dirty="0"/>
              <a:t>그것은 마치 예수 그리스도께서 이 세상에 </a:t>
            </a:r>
            <a:r>
              <a:rPr lang="ko-KR" altLang="en-US" dirty="0" err="1" smtClean="0"/>
              <a:t>성육신하셔서</a:t>
            </a:r>
            <a:r>
              <a:rPr lang="ko-KR" altLang="en-US" dirty="0" smtClean="0"/>
              <a:t> </a:t>
            </a:r>
            <a:r>
              <a:rPr lang="ko-KR" altLang="en-US" dirty="0"/>
              <a:t>인간의 틀을 입으시고</a:t>
            </a:r>
            <a:r>
              <a:rPr lang="en-US" altLang="ko-KR" dirty="0"/>
              <a:t>, </a:t>
            </a:r>
            <a:r>
              <a:rPr lang="ko-KR" altLang="en-US" dirty="0"/>
              <a:t>삶에서 인간의 참 모델이 되어 우리에게 보여 </a:t>
            </a:r>
            <a:r>
              <a:rPr lang="ko-KR" altLang="en-US" dirty="0" smtClean="0"/>
              <a:t>주신 것과 </a:t>
            </a:r>
            <a:r>
              <a:rPr lang="ko-KR" altLang="en-US" dirty="0"/>
              <a:t>같이</a:t>
            </a:r>
            <a:r>
              <a:rPr lang="en-US" altLang="ko-KR" dirty="0"/>
              <a:t>, </a:t>
            </a:r>
            <a:r>
              <a:rPr lang="ko-KR" altLang="en-US" dirty="0"/>
              <a:t>우리 인간의 삶의 모습이 예수의 틀을 닮아가는 삶이 필요하다는 </a:t>
            </a:r>
            <a:r>
              <a:rPr lang="ko-KR" altLang="en-US" dirty="0" smtClean="0"/>
              <a:t>것</a:t>
            </a:r>
            <a:r>
              <a:rPr lang="en-US" altLang="ko-KR" dirty="0" smtClean="0"/>
              <a:t>. </a:t>
            </a:r>
          </a:p>
          <a:p>
            <a:pPr>
              <a:lnSpc>
                <a:spcPct val="170000"/>
              </a:lnSpc>
            </a:pP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/>
              <a:t>세가지 연속성의 형성 </a:t>
            </a:r>
            <a:r>
              <a:rPr lang="en-US" altLang="ko-KR" dirty="0"/>
              <a:t>: 1. </a:t>
            </a:r>
            <a:r>
              <a:rPr lang="ko-KR" altLang="en-US" dirty="0"/>
              <a:t>그리스도의 </a:t>
            </a:r>
            <a:r>
              <a:rPr lang="ko-KR" altLang="en-US" dirty="0" smtClean="0"/>
              <a:t>성 육신 으로서의 </a:t>
            </a:r>
            <a:r>
              <a:rPr lang="ko-KR" altLang="en-US" dirty="0"/>
              <a:t>형성</a:t>
            </a:r>
            <a:r>
              <a:rPr lang="en-US" altLang="ko-KR" dirty="0"/>
              <a:t>, 2. </a:t>
            </a:r>
            <a:r>
              <a:rPr lang="ko-KR" altLang="en-US" dirty="0"/>
              <a:t>십자가에 달리신 그리스도의 형성</a:t>
            </a:r>
            <a:r>
              <a:rPr lang="en-US" altLang="ko-KR" dirty="0"/>
              <a:t>, 3. </a:t>
            </a:r>
            <a:r>
              <a:rPr lang="ko-KR" altLang="en-US" dirty="0"/>
              <a:t>부활하신 그리스도의 형성이다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“</a:t>
            </a:r>
            <a:r>
              <a:rPr lang="ko-KR" altLang="en-US" dirty="0"/>
              <a:t>인간으로 </a:t>
            </a:r>
            <a:r>
              <a:rPr lang="ko-KR" altLang="en-US" dirty="0" smtClean="0"/>
              <a:t>성 육신 </a:t>
            </a:r>
            <a:r>
              <a:rPr lang="ko-KR" altLang="en-US" dirty="0"/>
              <a:t>하셨다”는 것은 그리스도께서 참 인간이 되신 것 처럼</a:t>
            </a:r>
            <a:r>
              <a:rPr lang="en-US" altLang="ko-KR" dirty="0"/>
              <a:t>, </a:t>
            </a:r>
            <a:r>
              <a:rPr lang="ko-KR" altLang="en-US" dirty="0"/>
              <a:t>우리도 그분처럼 </a:t>
            </a:r>
            <a:r>
              <a:rPr lang="ko-KR" altLang="en-US" dirty="0" smtClean="0"/>
              <a:t>참 </a:t>
            </a:r>
            <a:r>
              <a:rPr lang="ko-KR" altLang="en-US" dirty="0"/>
              <a:t>인간이 되어야 한다는 말이다</a:t>
            </a:r>
            <a:r>
              <a:rPr lang="en-US" altLang="ko-KR" dirty="0"/>
              <a:t>. </a:t>
            </a:r>
            <a:r>
              <a:rPr lang="ko-KR" altLang="en-US" dirty="0"/>
              <a:t>그러므로 인간이 결코 명예의 대상도 아니고 천대의 대상도 될 수 없다는 것이다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“</a:t>
            </a:r>
            <a:r>
              <a:rPr lang="ko-KR" altLang="en-US" dirty="0"/>
              <a:t>십자가에 달리는 그리스도의 형성” 하나님 앞에서 그리고 </a:t>
            </a:r>
            <a:r>
              <a:rPr lang="ko-KR" altLang="en-US" dirty="0" smtClean="0"/>
              <a:t>십자가 앞에서 </a:t>
            </a:r>
            <a:r>
              <a:rPr lang="ko-KR" altLang="en-US" dirty="0"/>
              <a:t>날마다 죽는 삶을 의미한다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“</a:t>
            </a:r>
            <a:r>
              <a:rPr lang="ko-KR" altLang="en-US" dirty="0"/>
              <a:t>부활하신 그리스도의 형성” 하나님 앞에서 새롭게 태어나고 새로운 삶을 영위해 나가야 하는 인간의 모습을 지칭하는 것이다</a:t>
            </a:r>
            <a:r>
              <a:rPr lang="en-US" altLang="ko-KR" dirty="0"/>
              <a:t>. </a:t>
            </a:r>
            <a:r>
              <a:rPr lang="ko-KR" altLang="en-US" dirty="0"/>
              <a:t>그러한 삶이란 곧 그리스도를 위한 삶이 되어야 한다</a:t>
            </a:r>
            <a:r>
              <a:rPr lang="en-US" altLang="ko-KR" dirty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79562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620688"/>
            <a:ext cx="8424936" cy="573487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smtClean="0"/>
              <a:t>명령의 윤리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 </a:t>
            </a:r>
            <a:r>
              <a:rPr lang="ko-KR" altLang="en-US" dirty="0"/>
              <a:t>하나님의 명령이 위임이라는 형태로 나타난다고 </a:t>
            </a:r>
            <a:r>
              <a:rPr lang="ko-KR" altLang="en-US" dirty="0" smtClean="0"/>
              <a:t>설명 </a:t>
            </a:r>
            <a:r>
              <a:rPr lang="en-US" altLang="ko-KR" dirty="0" smtClean="0"/>
              <a:t>: 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그리스도인들은 </a:t>
            </a:r>
            <a:r>
              <a:rPr lang="ko-KR" altLang="en-US" dirty="0"/>
              <a:t>이 세상에서 살아갈 때 하나님의 위임들을 수행하는 삶을 살아야 된다고 한다</a:t>
            </a:r>
            <a:r>
              <a:rPr lang="en-US" altLang="ko-KR" dirty="0"/>
              <a:t>. </a:t>
            </a:r>
            <a:r>
              <a:rPr lang="ko-KR" altLang="en-US" dirty="0"/>
              <a:t>그는 하나님의 </a:t>
            </a:r>
            <a:r>
              <a:rPr lang="ko-KR" altLang="en-US" dirty="0" smtClean="0"/>
              <a:t>네 가지 </a:t>
            </a:r>
            <a:r>
              <a:rPr lang="ko-KR" altLang="en-US" dirty="0"/>
              <a:t>위임 노동</a:t>
            </a:r>
            <a:r>
              <a:rPr lang="en-US" altLang="ko-KR" dirty="0"/>
              <a:t>, </a:t>
            </a:r>
            <a:r>
              <a:rPr lang="ko-KR" altLang="en-US" dirty="0"/>
              <a:t>결혼</a:t>
            </a:r>
            <a:r>
              <a:rPr lang="en-US" altLang="ko-KR" dirty="0"/>
              <a:t>, </a:t>
            </a:r>
            <a:r>
              <a:rPr lang="ko-KR" altLang="en-US" dirty="0"/>
              <a:t>정부</a:t>
            </a:r>
            <a:r>
              <a:rPr lang="en-US" altLang="ko-KR" dirty="0"/>
              <a:t>, </a:t>
            </a:r>
            <a:r>
              <a:rPr lang="ko-KR" altLang="en-US" dirty="0"/>
              <a:t>교회라고 </a:t>
            </a:r>
            <a:r>
              <a:rPr lang="ko-KR" altLang="en-US" dirty="0" smtClean="0"/>
              <a:t>제시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이 </a:t>
            </a:r>
            <a:r>
              <a:rPr lang="ko-KR" altLang="en-US" dirty="0" smtClean="0"/>
              <a:t>네 가지는 </a:t>
            </a:r>
            <a:r>
              <a:rPr lang="ko-KR" altLang="en-US" dirty="0"/>
              <a:t>세상으로부터가 아닌 위로부터 주어진 즉 </a:t>
            </a:r>
            <a:r>
              <a:rPr lang="ko-KR" altLang="en-US" dirty="0" smtClean="0"/>
              <a:t>하나님으로부터의 위임과 </a:t>
            </a:r>
            <a:r>
              <a:rPr lang="ko-KR" altLang="en-US" dirty="0"/>
              <a:t>위탁을 받았다는 </a:t>
            </a:r>
            <a:r>
              <a:rPr lang="ko-KR" altLang="en-US" dirty="0" smtClean="0"/>
              <a:t>것으로 주장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인간 </a:t>
            </a:r>
            <a:r>
              <a:rPr lang="en-US" altLang="ko-KR" dirty="0" smtClean="0"/>
              <a:t>: </a:t>
            </a:r>
            <a:r>
              <a:rPr lang="ko-KR" altLang="en-US" dirty="0" smtClean="0"/>
              <a:t> </a:t>
            </a:r>
            <a:r>
              <a:rPr lang="ko-KR" altLang="en-US" dirty="0"/>
              <a:t>하나님의 위탁에 응답해야 하는 책임적인 </a:t>
            </a:r>
            <a:r>
              <a:rPr lang="ko-KR" altLang="en-US" dirty="0" smtClean="0"/>
              <a:t>존재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대리인으로 이해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인간은 책임적 존재 </a:t>
            </a:r>
            <a:r>
              <a:rPr lang="en-US" altLang="ko-KR" dirty="0" smtClean="0"/>
              <a:t>: </a:t>
            </a:r>
            <a:r>
              <a:rPr lang="ko-KR" altLang="en-US" dirty="0" smtClean="0"/>
              <a:t> </a:t>
            </a:r>
            <a:r>
              <a:rPr lang="ko-KR" altLang="en-US" dirty="0"/>
              <a:t>그리스도께서 타자를 위해 살고 죽으신 것처럼</a:t>
            </a:r>
            <a:r>
              <a:rPr lang="en-US" altLang="ko-KR" dirty="0"/>
              <a:t>, </a:t>
            </a:r>
            <a:r>
              <a:rPr lang="ko-KR" altLang="en-US" dirty="0"/>
              <a:t>그리스도인들이 이 세상에서 “타자를 </a:t>
            </a:r>
            <a:r>
              <a:rPr lang="ko-KR" altLang="en-US" dirty="0" smtClean="0"/>
              <a:t>위한 존재</a:t>
            </a:r>
            <a:r>
              <a:rPr lang="ko-KR" altLang="en-US" dirty="0"/>
              <a:t>”가 되어야 한다는 </a:t>
            </a:r>
            <a:r>
              <a:rPr lang="ko-KR" altLang="en-US" dirty="0" smtClean="0"/>
              <a:t>말</a:t>
            </a:r>
            <a:r>
              <a:rPr lang="en-US" altLang="ko-KR" dirty="0" smtClean="0"/>
              <a:t> 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타자를 위한 삶이란</a:t>
            </a:r>
            <a:r>
              <a:rPr lang="en-US" altLang="ko-KR" dirty="0"/>
              <a:t>: </a:t>
            </a:r>
            <a:r>
              <a:rPr lang="ko-KR" altLang="en-US" dirty="0"/>
              <a:t>나의 삶이 그리스도의 삶의 모습과 부합되는가</a:t>
            </a:r>
            <a:r>
              <a:rPr lang="en-US" altLang="ko-KR" dirty="0"/>
              <a:t>? </a:t>
            </a:r>
            <a:r>
              <a:rPr lang="ko-KR" altLang="en-US" dirty="0"/>
              <a:t>나의 행위가 이 세상의 </a:t>
            </a:r>
            <a:r>
              <a:rPr lang="ko-KR" altLang="en-US" dirty="0" err="1"/>
              <a:t>현실속에서</a:t>
            </a:r>
            <a:r>
              <a:rPr lang="ko-KR" altLang="en-US" dirty="0"/>
              <a:t> 주어진 하나님의 명령에 부합되는가</a:t>
            </a:r>
            <a:r>
              <a:rPr lang="en-US" altLang="ko-KR" dirty="0"/>
              <a:t>? </a:t>
            </a:r>
            <a:r>
              <a:rPr lang="ko-KR" altLang="en-US" dirty="0"/>
              <a:t>의 질문을 물으며 행동 결단하는 </a:t>
            </a:r>
            <a:r>
              <a:rPr lang="ko-KR" altLang="en-US" dirty="0" smtClean="0"/>
              <a:t>삶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값싼 은혜와 값비싼 은혜 </a:t>
            </a:r>
            <a:r>
              <a:rPr lang="en-US" altLang="ko-KR" dirty="0"/>
              <a:t>: </a:t>
            </a:r>
            <a:r>
              <a:rPr lang="ko-KR" altLang="en-US" dirty="0"/>
              <a:t>희생과 순종과 십자가의 길을 가면서 얻어지는 은혜</a:t>
            </a:r>
            <a:r>
              <a:rPr lang="en-US" altLang="ko-KR" dirty="0"/>
              <a:t>. </a:t>
            </a:r>
            <a:r>
              <a:rPr lang="ko-KR" altLang="en-US" dirty="0"/>
              <a:t>값비싼 은혜는 하나님의 명령에 순종하는 그리스도인들이 얻어야 할 은혜라고 말한다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5887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11560" y="764704"/>
            <a:ext cx="8280920" cy="5590856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70000"/>
              </a:lnSpc>
            </a:pPr>
            <a:r>
              <a:rPr lang="ko-KR" altLang="en-US" dirty="0" err="1"/>
              <a:t>본회퍼가</a:t>
            </a:r>
            <a:r>
              <a:rPr lang="ko-KR" altLang="en-US" dirty="0"/>
              <a:t> 이해하는 사랑의 </a:t>
            </a:r>
            <a:r>
              <a:rPr lang="ko-KR" altLang="en-US" dirty="0" smtClean="0"/>
              <a:t>개념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endParaRPr lang="ko-KR" altLang="en-US" dirty="0"/>
          </a:p>
          <a:p>
            <a:pPr>
              <a:lnSpc>
                <a:spcPct val="170000"/>
              </a:lnSpc>
            </a:pPr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예수 </a:t>
            </a:r>
            <a:r>
              <a:rPr lang="ko-KR" altLang="en-US" dirty="0"/>
              <a:t>그리스도안에서 </a:t>
            </a:r>
            <a:r>
              <a:rPr lang="ko-KR" altLang="en-US" dirty="0" err="1" smtClean="0"/>
              <a:t>성육신</a:t>
            </a:r>
            <a:r>
              <a:rPr lang="ko-KR" altLang="en-US" dirty="0" smtClean="0"/>
              <a:t> 된 </a:t>
            </a:r>
            <a:r>
              <a:rPr lang="ko-KR" altLang="en-US" dirty="0"/>
              <a:t>하나님의 사랑은 모든 그리스도인의 사랑에 대한 기초를 이룬다</a:t>
            </a:r>
            <a:r>
              <a:rPr lang="en-US" altLang="ko-KR" dirty="0"/>
              <a:t>. </a:t>
            </a:r>
            <a:r>
              <a:rPr lang="ko-KR" altLang="en-US" dirty="0"/>
              <a:t>그리고 인간의 사랑은 십자가 속에 나타난 하나님의 사랑으로부터 출발되어야 한다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하나님의 </a:t>
            </a:r>
            <a:r>
              <a:rPr lang="ko-KR" altLang="en-US" dirty="0"/>
              <a:t>사랑은 아가페적인 사랑인데</a:t>
            </a:r>
            <a:r>
              <a:rPr lang="en-US" altLang="ko-KR" dirty="0"/>
              <a:t>, </a:t>
            </a:r>
            <a:r>
              <a:rPr lang="ko-KR" altLang="en-US" dirty="0"/>
              <a:t>그 사랑은 타인을 위해 희생적인 삶 속에서 실현될 수 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3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아가페적인 </a:t>
            </a:r>
            <a:r>
              <a:rPr lang="ko-KR" altLang="en-US" dirty="0"/>
              <a:t>사랑은 그리스도의 십자가 속에서 가장 잘 표현된 사랑이고</a:t>
            </a:r>
            <a:r>
              <a:rPr lang="en-US" altLang="ko-KR" dirty="0"/>
              <a:t>, </a:t>
            </a:r>
            <a:r>
              <a:rPr lang="ko-KR" altLang="en-US" dirty="0"/>
              <a:t>그 사랑은 또한 그의 삶과 가르침</a:t>
            </a:r>
            <a:r>
              <a:rPr lang="en-US" altLang="ko-KR" dirty="0"/>
              <a:t>, </a:t>
            </a:r>
            <a:r>
              <a:rPr lang="ko-KR" altLang="en-US" dirty="0"/>
              <a:t>특히 산상수훈 가운데 “원수를 사랑하라”는 교훈에 잘 나타나 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4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하나님을 </a:t>
            </a:r>
            <a:r>
              <a:rPr lang="ko-KR" altLang="en-US" dirty="0"/>
              <a:t>사랑함은 예배와 봉사 속에서 실천해야 할 필수적인 것이고</a:t>
            </a:r>
            <a:r>
              <a:rPr lang="en-US" altLang="ko-KR" dirty="0"/>
              <a:t>, </a:t>
            </a:r>
            <a:r>
              <a:rPr lang="ko-KR" altLang="en-US" dirty="0"/>
              <a:t>이웃을 사랑함은 하나님의 진실된 사랑의 표징이다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5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이웃을 </a:t>
            </a:r>
            <a:r>
              <a:rPr lang="ko-KR" altLang="en-US" dirty="0"/>
              <a:t>사랑함에는 제한이 있을 수 없다</a:t>
            </a:r>
            <a:r>
              <a:rPr lang="en-US" altLang="ko-KR" dirty="0"/>
              <a:t>. </a:t>
            </a:r>
            <a:r>
              <a:rPr lang="ko-KR" altLang="en-US" dirty="0"/>
              <a:t>이웃에는 제한이 없다</a:t>
            </a:r>
            <a:r>
              <a:rPr lang="en-US" altLang="ko-KR" dirty="0"/>
              <a:t>. </a:t>
            </a:r>
          </a:p>
          <a:p>
            <a:pPr>
              <a:lnSpc>
                <a:spcPct val="170000"/>
              </a:lnSpc>
            </a:pPr>
            <a:r>
              <a:rPr lang="en-US" altLang="ko-KR" dirty="0"/>
              <a:t>6</a:t>
            </a:r>
            <a:r>
              <a:rPr lang="en-US" altLang="ko-KR" dirty="0" smtClean="0"/>
              <a:t>. </a:t>
            </a:r>
            <a:r>
              <a:rPr lang="ko-KR" altLang="en-US" dirty="0" smtClean="0"/>
              <a:t>그리스도인의 </a:t>
            </a:r>
            <a:r>
              <a:rPr lang="ko-KR" altLang="en-US" dirty="0"/>
              <a:t>사랑은 제한이 없으며</a:t>
            </a:r>
            <a:r>
              <a:rPr lang="en-US" altLang="ko-KR" dirty="0"/>
              <a:t>, </a:t>
            </a:r>
            <a:r>
              <a:rPr lang="ko-KR" altLang="en-US" dirty="0"/>
              <a:t>기독교의 사랑은 </a:t>
            </a:r>
            <a:r>
              <a:rPr lang="ko-KR" altLang="en-US" dirty="0" smtClean="0"/>
              <a:t>사회 안에서 </a:t>
            </a:r>
            <a:r>
              <a:rPr lang="ko-KR" altLang="en-US" dirty="0"/>
              <a:t>실천해야 할 책임적인 행위이다</a:t>
            </a:r>
            <a:r>
              <a:rPr lang="en-US" altLang="ko-KR" dirty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05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</a:t>
            </a:r>
            <a:r>
              <a:rPr lang="ko-KR" altLang="en-US" dirty="0" smtClean="0"/>
              <a:t>윤리의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5141168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1. </a:t>
            </a:r>
            <a:r>
              <a:rPr lang="ko-KR" altLang="en-US" dirty="0" smtClean="0"/>
              <a:t>기독교 윤리는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하나님의 </a:t>
            </a:r>
            <a:r>
              <a:rPr lang="ko-KR" altLang="en-US" dirty="0" smtClean="0"/>
              <a:t>의지에 </a:t>
            </a:r>
            <a:r>
              <a:rPr lang="ko-KR" altLang="en-US" dirty="0" smtClean="0"/>
              <a:t>토대를 </a:t>
            </a:r>
            <a:r>
              <a:rPr lang="ko-KR" altLang="en-US" dirty="0" smtClean="0"/>
              <a:t>둔다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윤리적 </a:t>
            </a:r>
            <a:r>
              <a:rPr lang="ko-KR" altLang="en-US" dirty="0" smtClean="0"/>
              <a:t>의지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의무와 명령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근거  </a:t>
            </a:r>
            <a:r>
              <a:rPr lang="en-US" altLang="ko-KR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”</a:t>
            </a:r>
            <a:r>
              <a:rPr lang="ko-KR" altLang="en-US" dirty="0" smtClean="0"/>
              <a:t>내가 거룩하니 너희도 </a:t>
            </a:r>
            <a:r>
              <a:rPr lang="ko-KR" altLang="en-US" dirty="0" err="1" smtClean="0"/>
              <a:t>거룩하라</a:t>
            </a:r>
            <a:r>
              <a:rPr lang="en-US" altLang="ko-KR" dirty="0" smtClean="0"/>
              <a:t>” </a:t>
            </a:r>
            <a:r>
              <a:rPr lang="ko-KR" altLang="en-US" dirty="0" err="1" smtClean="0"/>
              <a:t>레</a:t>
            </a:r>
            <a:r>
              <a:rPr lang="ko-KR" altLang="en-US" dirty="0" smtClean="0"/>
              <a:t> </a:t>
            </a:r>
            <a:r>
              <a:rPr lang="en-US" altLang="ko-KR" dirty="0" smtClean="0"/>
              <a:t>11:45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“</a:t>
            </a:r>
            <a:r>
              <a:rPr lang="ko-KR" altLang="en-US" dirty="0" smtClean="0"/>
              <a:t>하늘에 계신 너희 아버지의 온전하심과 같이 너희도 </a:t>
            </a:r>
            <a:r>
              <a:rPr lang="ko-KR" altLang="en-US" dirty="0" err="1" smtClean="0"/>
              <a:t>온전하라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마 </a:t>
            </a:r>
            <a:r>
              <a:rPr lang="en-US" altLang="ko-KR" dirty="0" smtClean="0"/>
              <a:t>5:48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87825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</a:t>
            </a:r>
            <a:r>
              <a:rPr lang="ko-KR" altLang="en-US" dirty="0" smtClean="0"/>
              <a:t>윤리의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70916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기독교 윤리는 절대적이다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 smtClean="0"/>
              <a:t>절대적인 </a:t>
            </a:r>
            <a:r>
              <a:rPr lang="ko-KR" altLang="en-US" dirty="0"/>
              <a:t>도덕 의무는 언제 어디서나 모든 사람에게 구속력을 </a:t>
            </a:r>
            <a:r>
              <a:rPr lang="ko-KR" altLang="en-US" dirty="0" smtClean="0"/>
              <a:t>지닌다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en-US" altLang="ko-KR" dirty="0"/>
              <a:t>3. </a:t>
            </a:r>
            <a:r>
              <a:rPr lang="ko-KR" altLang="en-US" dirty="0"/>
              <a:t>기독교 윤리는 하나님의 계시에 토대를 두고 있다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2150206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기독교 </a:t>
            </a:r>
            <a:r>
              <a:rPr lang="ko-KR" altLang="en-US" dirty="0" smtClean="0"/>
              <a:t>윤리의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783560"/>
            <a:ext cx="8424936" cy="4572000"/>
          </a:xfrm>
        </p:spPr>
        <p:txBody>
          <a:bodyPr>
            <a:normAutofit fontScale="55000" lnSpcReduction="20000"/>
          </a:bodyPr>
          <a:lstStyle/>
          <a:p>
            <a:endParaRPr lang="en-US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4. </a:t>
            </a:r>
            <a:r>
              <a:rPr lang="ko-KR" altLang="en-US" dirty="0" smtClean="0"/>
              <a:t>기독교 윤리는 규정적이다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dirty="0"/>
              <a:t>도덕적인 정의는 도덕적인 하나님에 의해 규정되므로 그것은 규정적이다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기독교 </a:t>
            </a:r>
            <a:r>
              <a:rPr lang="ko-KR" altLang="en-US" dirty="0"/>
              <a:t>윤리는 </a:t>
            </a:r>
            <a:r>
              <a:rPr lang="en-US" altLang="ko-KR" dirty="0"/>
              <a:t>What is </a:t>
            </a:r>
            <a:r>
              <a:rPr lang="ko-KR" altLang="en-US" dirty="0"/>
              <a:t>가 아니라 당위 </a:t>
            </a:r>
            <a:r>
              <a:rPr lang="en-US" altLang="ko-KR" dirty="0"/>
              <a:t>what ought to be</a:t>
            </a:r>
            <a:r>
              <a:rPr lang="ko-KR" altLang="en-US" dirty="0"/>
              <a:t>와 관련이 있다</a:t>
            </a:r>
            <a:r>
              <a:rPr lang="en-US" altLang="ko-KR" dirty="0"/>
              <a:t>. </a:t>
            </a:r>
            <a:r>
              <a:rPr lang="ko-KR" altLang="en-US" dirty="0"/>
              <a:t>기독교인들은 기독교인들의 기준 속에서가 아니라 기독교인들을 위한 기준</a:t>
            </a:r>
            <a:r>
              <a:rPr lang="en-US" altLang="ko-KR" dirty="0"/>
              <a:t>(</a:t>
            </a:r>
            <a:r>
              <a:rPr lang="ko-KR" altLang="en-US" dirty="0"/>
              <a:t>성경</a:t>
            </a:r>
            <a:r>
              <a:rPr lang="en-US" altLang="ko-KR" dirty="0"/>
              <a:t>)</a:t>
            </a:r>
            <a:r>
              <a:rPr lang="ko-KR" altLang="en-US" dirty="0"/>
              <a:t>속에서 자기들의 윤리적 의무를 </a:t>
            </a:r>
            <a:r>
              <a:rPr lang="ko-KR" altLang="en-US" dirty="0" smtClean="0"/>
              <a:t>발견해야 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기독교 윤리는 존재가 아닌 당위와 관련이 있다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기독교인들은 기독교인들의 기준 속에서가 아니라 기독교인을 위한 기준</a:t>
            </a:r>
            <a:r>
              <a:rPr lang="en-US" altLang="ko-KR" dirty="0" smtClean="0"/>
              <a:t>(</a:t>
            </a:r>
            <a:r>
              <a:rPr lang="ko-KR" altLang="en-US" dirty="0" smtClean="0"/>
              <a:t>성경</a:t>
            </a:r>
            <a:r>
              <a:rPr lang="en-US" altLang="ko-KR" dirty="0" smtClean="0"/>
              <a:t>)</a:t>
            </a:r>
            <a:r>
              <a:rPr lang="ko-KR" altLang="en-US" dirty="0" smtClean="0"/>
              <a:t>속에서 자기들의 윤리적 의무를 발견한다</a:t>
            </a:r>
            <a:r>
              <a:rPr lang="en-US" altLang="ko-K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dirty="0" smtClean="0"/>
              <a:t>5. </a:t>
            </a:r>
            <a:r>
              <a:rPr lang="ko-KR" altLang="en-US" dirty="0" smtClean="0"/>
              <a:t>기독교 윤리는 </a:t>
            </a:r>
            <a:r>
              <a:rPr lang="ko-KR" altLang="en-US" dirty="0" err="1" smtClean="0"/>
              <a:t>의무론적</a:t>
            </a:r>
            <a:r>
              <a:rPr lang="ko-KR" altLang="en-US" dirty="0" smtClean="0"/>
              <a:t> 윤리이다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6. </a:t>
            </a:r>
            <a:r>
              <a:rPr lang="ko-KR" altLang="en-US" dirty="0"/>
              <a:t>기독교 윤리는 결과를 무시하지는 않는다</a:t>
            </a:r>
            <a:r>
              <a:rPr lang="en-US" altLang="ko-KR" dirty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4389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결론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기독교 </a:t>
            </a:r>
            <a:r>
              <a:rPr lang="ko-KR" altLang="en-US" dirty="0" smtClean="0"/>
              <a:t>윤리</a:t>
            </a:r>
            <a:endParaRPr lang="ko-KR" altLang="en-US" dirty="0"/>
          </a:p>
        </p:txBody>
      </p:sp>
      <p:sp>
        <p:nvSpPr>
          <p:cNvPr id="6" name="텍스트 개체 틀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텍스트 개체 틀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ko-KR" altLang="en-US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683619651"/>
              </p:ext>
            </p:extLst>
          </p:nvPr>
        </p:nvGraphicFramePr>
        <p:xfrm>
          <a:off x="457200" y="2362200"/>
          <a:ext cx="4040188" cy="3763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내용 개체 틀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예수 그리스도를 통한 나와 하나님과의 관계가 사랑과 믿음으로 맺어진 관계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수평적으로는 나와 너 그리고 이웃과의 형제 우애적인 관계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우주와 자연과의 관계</a:t>
            </a:r>
            <a:endParaRPr lang="en-US" altLang="ko-KR" dirty="0" smtClean="0"/>
          </a:p>
          <a:p>
            <a:pPr marL="13716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14488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신학 윤리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1. </a:t>
            </a:r>
            <a:r>
              <a:rPr lang="ko-KR" altLang="en-US" dirty="0" err="1" smtClean="0"/>
              <a:t>어거스틴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2. </a:t>
            </a:r>
            <a:r>
              <a:rPr lang="ko-KR" altLang="en-US" dirty="0" err="1" smtClean="0"/>
              <a:t>마틴</a:t>
            </a:r>
            <a:r>
              <a:rPr lang="ko-KR" altLang="en-US" dirty="0" smtClean="0"/>
              <a:t> 루터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3. </a:t>
            </a:r>
            <a:r>
              <a:rPr lang="ko-KR" altLang="en-US" dirty="0" err="1" smtClean="0"/>
              <a:t>웨슬리의</a:t>
            </a:r>
            <a:r>
              <a:rPr lang="ko-KR" altLang="en-US" dirty="0" smtClean="0"/>
              <a:t> 신학과 경제윤리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4. </a:t>
            </a:r>
            <a:r>
              <a:rPr lang="ko-KR" altLang="en-US" dirty="0" smtClean="0"/>
              <a:t>본 </a:t>
            </a:r>
            <a:r>
              <a:rPr lang="ko-KR" altLang="en-US" dirty="0" err="1" smtClean="0"/>
              <a:t>훼퍼의</a:t>
            </a:r>
            <a:r>
              <a:rPr lang="ko-KR" altLang="en-US" dirty="0" smtClean="0"/>
              <a:t> 윤리사상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852643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어거스틴의</a:t>
            </a:r>
            <a:r>
              <a:rPr lang="ko-KR" altLang="en-US" dirty="0" smtClean="0"/>
              <a:t> 윤리 사상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772816"/>
            <a:ext cx="8352928" cy="45720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1. </a:t>
            </a:r>
            <a:r>
              <a:rPr lang="ko-KR" altLang="en-US" dirty="0" smtClean="0"/>
              <a:t>자유의지 와 </a:t>
            </a:r>
            <a:r>
              <a:rPr lang="ko-KR" altLang="en-US" dirty="0" err="1" smtClean="0"/>
              <a:t>예정론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하나님께서 모든 사람에게 자유의지의 은혜를 제공하는데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누구든지 기도하며 하나님을 신뢰 하는 자는 그리스도안에서 자유를 얻을 수 있다고 제언</a:t>
            </a:r>
            <a:r>
              <a:rPr lang="en-US" altLang="ko-KR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자유의지와 함께 예정의 신비성을 주장 </a:t>
            </a:r>
            <a:r>
              <a:rPr lang="en-US" altLang="ko-KR" dirty="0" smtClean="0"/>
              <a:t>: </a:t>
            </a:r>
          </a:p>
          <a:p>
            <a:pPr>
              <a:lnSpc>
                <a:spcPct val="150000"/>
              </a:lnSpc>
            </a:pPr>
            <a:r>
              <a:rPr lang="ko-KR" altLang="en-US" dirty="0" smtClean="0"/>
              <a:t>모든 인간이 결정하고 행하는 것에 대한 하나님의 절대적 선택의 예지를 주장</a:t>
            </a:r>
            <a:r>
              <a:rPr lang="en-US" altLang="ko-KR" dirty="0" smtClean="0"/>
              <a:t>. </a:t>
            </a:r>
            <a:r>
              <a:rPr lang="ko-KR" altLang="en-US" dirty="0" smtClean="0"/>
              <a:t>즉 영원하신 하나님은 인간이 자유를 행사하되 하나님이 원하시는 것을 행할 것을 알고 계실 뿐이라는 것이다</a:t>
            </a:r>
            <a:r>
              <a:rPr lang="en-US" altLang="ko-KR" dirty="0" smtClean="0"/>
              <a:t>. 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32719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err="1" smtClean="0"/>
              <a:t>어거스틴의</a:t>
            </a:r>
            <a:r>
              <a:rPr lang="ko-KR" altLang="en-US" dirty="0" smtClean="0"/>
              <a:t> 윤리사상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783560"/>
            <a:ext cx="8352928" cy="45720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70000"/>
              </a:lnSpc>
            </a:pPr>
            <a:r>
              <a:rPr lang="en-US" altLang="ko-KR" dirty="0" smtClean="0"/>
              <a:t>2. </a:t>
            </a:r>
            <a:r>
              <a:rPr lang="ko-KR" altLang="en-US" dirty="0" smtClean="0"/>
              <a:t>선악의 </a:t>
            </a:r>
            <a:r>
              <a:rPr lang="ko-KR" altLang="en-US" dirty="0"/>
              <a:t>문제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하나님 </a:t>
            </a:r>
            <a:r>
              <a:rPr lang="en-US" altLang="ko-KR" dirty="0"/>
              <a:t>– “</a:t>
            </a:r>
            <a:r>
              <a:rPr lang="ko-KR" altLang="en-US" dirty="0"/>
              <a:t>총체적인 선”</a:t>
            </a:r>
            <a:r>
              <a:rPr lang="en-US" altLang="ko-KR" dirty="0"/>
              <a:t>, “</a:t>
            </a:r>
            <a:r>
              <a:rPr lang="ko-KR" altLang="en-US" dirty="0"/>
              <a:t>최고의 선”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하나님은 오직 선한 것만 창조하신다</a:t>
            </a:r>
            <a:r>
              <a:rPr lang="en-US" altLang="ko-KR" dirty="0"/>
              <a:t>. </a:t>
            </a:r>
            <a:r>
              <a:rPr lang="ko-KR" altLang="en-US" dirty="0"/>
              <a:t>악은 하나님이 창조하시지 </a:t>
            </a:r>
            <a:r>
              <a:rPr lang="ko-KR" altLang="en-US" dirty="0" smtClean="0"/>
              <a:t>않으셨고 주장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ko-KR" altLang="en-US" dirty="0"/>
              <a:t>악은 독립된 어느 독립된 곳에서 생성된 것이라고 </a:t>
            </a:r>
            <a:r>
              <a:rPr lang="ko-KR" altLang="en-US" dirty="0" smtClean="0"/>
              <a:t>설명하면서 악은 </a:t>
            </a:r>
            <a:r>
              <a:rPr lang="ko-KR" altLang="en-US" dirty="0"/>
              <a:t>하나님 밖에서 온 것으로서 “선에서 상실된 것”이라고 </a:t>
            </a:r>
            <a:r>
              <a:rPr lang="ko-KR" altLang="en-US" dirty="0" smtClean="0"/>
              <a:t>말함</a:t>
            </a:r>
            <a:r>
              <a:rPr lang="en-US" altLang="ko-KR" dirty="0" smtClean="0"/>
              <a:t>.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 </a:t>
            </a:r>
            <a:r>
              <a:rPr lang="ko-KR" altLang="en-US" dirty="0" smtClean="0"/>
              <a:t>악이란 선의 부재이다</a:t>
            </a:r>
            <a:r>
              <a:rPr lang="en-US" altLang="ko-KR" dirty="0" smtClean="0"/>
              <a:t>. : </a:t>
            </a:r>
            <a:r>
              <a:rPr lang="ko-KR" altLang="en-US" dirty="0" smtClean="0"/>
              <a:t> </a:t>
            </a:r>
            <a:r>
              <a:rPr lang="ko-KR" altLang="en-US" dirty="0"/>
              <a:t>생명이 없는 것이 죽음인 것 처럼</a:t>
            </a:r>
            <a:r>
              <a:rPr lang="en-US" altLang="ko-KR" dirty="0"/>
              <a:t>, </a:t>
            </a:r>
            <a:r>
              <a:rPr lang="ko-KR" altLang="en-US" dirty="0"/>
              <a:t>빛이 </a:t>
            </a:r>
            <a:r>
              <a:rPr lang="ko-KR" altLang="en-US" dirty="0" smtClean="0"/>
              <a:t>결렬될 때 </a:t>
            </a:r>
            <a:r>
              <a:rPr lang="ko-KR" altLang="en-US" dirty="0"/>
              <a:t>어둠이 되는 것 </a:t>
            </a:r>
            <a:r>
              <a:rPr lang="ko-KR" altLang="en-US" dirty="0" smtClean="0"/>
              <a:t>과 같은 의미로 해석</a:t>
            </a:r>
            <a:r>
              <a:rPr lang="en-US" altLang="ko-KR" dirty="0" smtClean="0"/>
              <a:t>.</a:t>
            </a:r>
            <a:r>
              <a:rPr lang="ko-KR" altLang="en-US" dirty="0" smtClean="0"/>
              <a:t>악의 </a:t>
            </a:r>
            <a:r>
              <a:rPr lang="ko-KR" altLang="en-US" dirty="0"/>
              <a:t>의지는 하나님께로부터 나온 것이 아니요</a:t>
            </a:r>
            <a:r>
              <a:rPr lang="en-US" altLang="ko-KR" dirty="0"/>
              <a:t>, </a:t>
            </a:r>
            <a:r>
              <a:rPr lang="ko-KR" altLang="en-US" dirty="0"/>
              <a:t>단지 길을 잃어버린 상태이다</a:t>
            </a:r>
            <a:r>
              <a:rPr lang="en-US" altLang="ko-KR" dirty="0"/>
              <a:t>. </a:t>
            </a:r>
            <a:r>
              <a:rPr lang="ko-KR" altLang="en-US" dirty="0" err="1"/>
              <a:t>어거스틴에</a:t>
            </a:r>
            <a:r>
              <a:rPr lang="ko-KR" altLang="en-US" dirty="0"/>
              <a:t> 따르면 인간이 </a:t>
            </a:r>
            <a:r>
              <a:rPr lang="ko-KR" altLang="en-US" dirty="0" smtClean="0"/>
              <a:t>악에 의해서 </a:t>
            </a:r>
            <a:r>
              <a:rPr lang="ko-KR" altLang="en-US" dirty="0"/>
              <a:t>끌리는 것은 악이 선으로 잘못 인지되기 때문이다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>
              <a:lnSpc>
                <a:spcPct val="170000"/>
              </a:lnSpc>
            </a:pPr>
            <a:r>
              <a:rPr lang="ko-KR" altLang="en-US" dirty="0" smtClean="0"/>
              <a:t>죄란 </a:t>
            </a:r>
            <a:r>
              <a:rPr lang="ko-KR" altLang="en-US" dirty="0"/>
              <a:t>인간의 과오이다</a:t>
            </a:r>
            <a:r>
              <a:rPr lang="en-US" altLang="ko-KR" dirty="0"/>
              <a:t>. </a:t>
            </a:r>
            <a:r>
              <a:rPr lang="ko-KR" altLang="en-US" dirty="0"/>
              <a:t>단순한 과오가 아니고 그것은 의지의 잘못된 방향</a:t>
            </a:r>
            <a:r>
              <a:rPr lang="en-US" altLang="ko-KR" dirty="0"/>
              <a:t>, </a:t>
            </a:r>
            <a:r>
              <a:rPr lang="ko-KR" altLang="en-US" dirty="0"/>
              <a:t>길을 잃어버린 상태</a:t>
            </a:r>
          </a:p>
          <a:p>
            <a:pPr>
              <a:lnSpc>
                <a:spcPct val="170000"/>
              </a:lnSpc>
            </a:pPr>
            <a:r>
              <a:rPr lang="en-US" altLang="ko-KR" dirty="0" smtClean="0"/>
              <a:t>3. </a:t>
            </a:r>
            <a:r>
              <a:rPr lang="ko-KR" altLang="en-US" dirty="0" smtClean="0"/>
              <a:t>인간의 </a:t>
            </a:r>
            <a:r>
              <a:rPr lang="ko-KR" altLang="en-US" dirty="0"/>
              <a:t>교만 </a:t>
            </a:r>
            <a:r>
              <a:rPr lang="en-US" altLang="ko-KR" dirty="0"/>
              <a:t>– </a:t>
            </a:r>
            <a:r>
              <a:rPr lang="ko-KR" altLang="en-US" dirty="0"/>
              <a:t>모든 죄의 </a:t>
            </a:r>
            <a:r>
              <a:rPr lang="ko-KR" altLang="en-US" dirty="0" smtClean="0"/>
              <a:t>근원</a:t>
            </a:r>
            <a:r>
              <a:rPr lang="en-US" altLang="ko-KR" dirty="0"/>
              <a:t>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하나님으로 부터 멀어짐이 바로 교만이라고 주장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pPr>
              <a:lnSpc>
                <a:spcPct val="170000"/>
              </a:lnSpc>
            </a:pPr>
            <a:r>
              <a:rPr lang="en-US" altLang="ko-KR" dirty="0" smtClean="0"/>
              <a:t>4. </a:t>
            </a:r>
            <a:r>
              <a:rPr lang="ko-KR" altLang="en-US" dirty="0" err="1" smtClean="0"/>
              <a:t>어거스틴의</a:t>
            </a:r>
            <a:r>
              <a:rPr lang="ko-KR" altLang="en-US" dirty="0" smtClean="0"/>
              <a:t> </a:t>
            </a:r>
            <a:r>
              <a:rPr lang="ko-KR" altLang="en-US" dirty="0"/>
              <a:t>기독교 윤리의 기반 </a:t>
            </a:r>
            <a:r>
              <a:rPr lang="en-US" altLang="ko-KR" dirty="0"/>
              <a:t>: </a:t>
            </a:r>
            <a:r>
              <a:rPr lang="ko-KR" altLang="en-US" dirty="0" smtClean="0"/>
              <a:t>의지 밖의 </a:t>
            </a:r>
            <a:r>
              <a:rPr lang="ko-KR" altLang="en-US" dirty="0"/>
              <a:t>어느 선악의 대상에 두지 않고 도덕의지 내부에 둠</a:t>
            </a:r>
            <a:r>
              <a:rPr lang="en-US" altLang="ko-KR" dirty="0"/>
              <a:t>.</a:t>
            </a:r>
          </a:p>
          <a:p>
            <a:pPr>
              <a:lnSpc>
                <a:spcPct val="170000"/>
              </a:lnSpc>
            </a:pPr>
            <a:r>
              <a:rPr lang="ko-KR" altLang="en-US" dirty="0"/>
              <a:t>무엇을 혹은 누구를 예배하며</a:t>
            </a:r>
            <a:r>
              <a:rPr lang="en-US" altLang="ko-KR" dirty="0"/>
              <a:t>, </a:t>
            </a:r>
            <a:r>
              <a:rPr lang="ko-KR" altLang="en-US" dirty="0"/>
              <a:t>사랑하느냐에 따라서 그 의지가 선 또는 악이 될 수 있다</a:t>
            </a:r>
            <a:r>
              <a:rPr lang="en-US" altLang="ko-KR" dirty="0"/>
              <a:t>. </a:t>
            </a:r>
            <a:r>
              <a:rPr lang="ko-KR" altLang="en-US" dirty="0"/>
              <a:t>하나님을 사랑하고 예배하는 것은</a:t>
            </a:r>
            <a:r>
              <a:rPr lang="en-US" altLang="ko-KR" dirty="0"/>
              <a:t>, </a:t>
            </a:r>
            <a:r>
              <a:rPr lang="ko-KR" altLang="en-US" dirty="0"/>
              <a:t>즉 하나님에 대한 사랑에서 생긴 의지는 선이 되는 것이다</a:t>
            </a:r>
            <a:r>
              <a:rPr lang="en-US" altLang="ko-KR" dirty="0"/>
              <a:t>.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529220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277</TotalTime>
  <Words>2276</Words>
  <Application>Microsoft Office PowerPoint</Application>
  <PresentationFormat>화면 슬라이드 쇼(4:3)</PresentationFormat>
  <Paragraphs>239</Paragraphs>
  <Slides>28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28</vt:i4>
      </vt:variant>
    </vt:vector>
  </HeadingPairs>
  <TitlesOfParts>
    <vt:vector size="29" baseType="lpstr">
      <vt:lpstr>메트로</vt:lpstr>
      <vt:lpstr>기독교 윤리</vt:lpstr>
      <vt:lpstr>기독교 윤리</vt:lpstr>
      <vt:lpstr>기독교 윤리의 특징</vt:lpstr>
      <vt:lpstr>기독교 윤리의 특징</vt:lpstr>
      <vt:lpstr>기독교 윤리의 특징</vt:lpstr>
      <vt:lpstr>결론 : 기독교 윤리</vt:lpstr>
      <vt:lpstr>신학 윤리</vt:lpstr>
      <vt:lpstr>어거스틴의 윤리 사상</vt:lpstr>
      <vt:lpstr>어거스틴의 윤리사상</vt:lpstr>
      <vt:lpstr>어거스틴의 윤리 사상</vt:lpstr>
      <vt:lpstr>어거스틴의 윤리</vt:lpstr>
      <vt:lpstr>루터의 신학윤리</vt:lpstr>
      <vt:lpstr>루터의 신학 윤리</vt:lpstr>
      <vt:lpstr>루터의 신학 윤리</vt:lpstr>
      <vt:lpstr>루터의 신학 윤리</vt:lpstr>
      <vt:lpstr>웨슬리의 신학과 경제윤리</vt:lpstr>
      <vt:lpstr>웨슬리의 신학과 경제윤리</vt:lpstr>
      <vt:lpstr>웨슬리의 신학과 경제윤리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본 훼퍼의 윤리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신학 윤리</dc:title>
  <dc:creator>Dongholee</dc:creator>
  <cp:lastModifiedBy>Dongholee</cp:lastModifiedBy>
  <cp:revision>15</cp:revision>
  <dcterms:created xsi:type="dcterms:W3CDTF">2014-03-17T05:57:40Z</dcterms:created>
  <dcterms:modified xsi:type="dcterms:W3CDTF">2014-03-24T10:29:39Z</dcterms:modified>
</cp:coreProperties>
</file>