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62" r:id="rId6"/>
    <p:sldId id="258" r:id="rId7"/>
    <p:sldId id="267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66FF"/>
    <a:srgbClr val="99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492" autoAdjust="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C7706B1-DB4B-42F8-89D4-AFB7B96E6693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8623FD0-A7B8-4C0A-B139-BF8EFF615B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229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EAB82-E74D-40AC-8228-548D5EEEBBB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3A19C7-8770-476F-BF5F-BB93C85B73A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8969C-DA8A-4AF1-9003-A3CC379DB11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92969B-1C1F-47F7-8541-094BBD52CA20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22D7D-81F1-4813-9AB8-D7D75DF85B3F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732FE-AF9A-4209-B7E2-F93D4B5559E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C3DC-3291-407C-AA6A-F4BED0EC901A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9B146-B056-4215-AF20-6DD130FCFB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4E76B-DC46-488B-A6F0-1C3ADCC86FBF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D4C9-5E0A-4932-9E08-983CF46E3F4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EB464F4-5072-4D04-B28E-608F3D7ABAFB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43EA180-2720-40A6-833F-FBA5B7D8C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B023BBD-98F1-4AEB-B8E4-E364D61494DA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EEE9A6C-73B9-42E9-9F07-4AD9529AF8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FC985FA-15D2-42C8-AF68-894CCF5CD2A5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B878BB1-9717-421B-8E43-598B7803E6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F305DA2-C7AF-42F7-8A5B-942C7C8F541B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EB2B090-2D30-4C1B-9150-4270C480DC2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02BF339-AF5D-4681-979C-BB5AD842605F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35A5C15-7E8C-4663-8E4B-DB9C7587B6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1E15CBD-68C4-497F-9023-778CC9E034B1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FE296FD-1775-4D2C-94DB-0E2AEF53316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35D5A8A-F2F6-4B95-B2F7-A024ACC0B2DE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4A7971A-15B1-48B6-9D89-2C0507FD1F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7ACA3D5-8BEE-4D83-B490-37A3C8B5CBB3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85F7126-9DD5-4720-9918-A3CB49DF8D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EC5C1-C031-4378-9353-6BB52EE5B6EE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70FF7-CA21-4BD9-9261-A01C651B65A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FA00FD5-F077-4506-BF84-F92EFDC77DE9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029312E-14BD-4868-B1EB-85663904662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EB20830-144D-4DAE-9C78-51257250A273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CB1DD82-A661-4419-9BE0-DE5C9FF838C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0211E329-A9F2-4EB6-96ED-E79F8F17E428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879017E-8C37-445E-BF6B-579E034879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57E5D-AA8D-4AB0-957F-F51BE47F478F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E633-6115-4E43-89ED-9852B63F7D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25DC-DF33-41DC-BD35-EEEB48C651A5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F568A-28A1-4B28-8940-30BB62A5973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9D803-57D1-44DD-B7A3-48475BF30293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D704B-DE97-41EB-AB33-8080CA88AF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FBB5-7C79-4526-A05D-D95AA9333EB2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D3101-CE01-43B6-A5CD-5BCCC75C0B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4D5E8-00EF-4749-9ADF-CC33097C9122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A8A0-BF97-4BBB-9AB7-5266C4C621B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D9D1-8E0A-44A2-8A6F-3F94BC104AFB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12DD-DCC2-4555-AE14-0F92938845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12F4-2A60-4D8F-8216-1B4EBE77D4D2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5FE1-88C7-4979-91E1-9D97D5F7BC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B23A-888C-416A-B770-589569B8C040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229D-F395-4F70-A480-9CD668891F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7D728-0419-47AF-BB94-3D8D1EA16412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FEE1-08CA-48F2-8C35-FE745B54A19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88BF9-AAC6-4D91-B19C-C89DB1CC76EA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56502-4A75-4EEA-8442-745ECE6E34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5CFC-024B-449D-81C3-83271DCFB123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F40B-314D-48E1-9D04-9ADB261E2B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2055-4311-4113-B45E-F87E4A321401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172F5-62FE-4451-B37C-935D756E81C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58DA2-AEFA-4C85-948F-01831CFF014A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77A1-76F1-4A95-86A6-9CF790DB199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36AA-86AD-4F11-8F53-B1E76C57471F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34EFB-43FD-4AE2-B48F-111BE5ABEA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5D77-6DE4-494D-98B7-51FAA54A716C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3A64B-9DB6-46AE-8300-90BFB0FA5C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BA46-1547-425D-A12D-B542E8725CF2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B71E-7776-4D9B-80D0-5BE746A28B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E24BD-8EE7-43CC-8283-A97649A58A66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24317-C6FB-4433-9625-95FEA33CEFE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C030-1EB4-40F3-A63F-E92C64EDA2B2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7B4-FF82-4CCC-81AD-DD08C815C0C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779299-F6D1-4FEB-803A-4EC711C3442D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A4C3B1F-83D0-439D-AA10-029F86EBF9B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56D3909-1A4D-4CFE-83A6-431CBAE0C0DE}" type="datetimeFigureOut">
              <a:rPr lang="ko-KR" altLang="en-US"/>
              <a:pPr>
                <a:defRPr/>
              </a:pPr>
              <a:t>2013-04-17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4AE183F-6858-454A-AEC5-80966822D1B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643063" y="3143250"/>
            <a:ext cx="5822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dirty="0">
                <a:solidFill>
                  <a:schemeClr val="bg1"/>
                </a:solidFill>
                <a:latin typeface="HY강B" pitchFamily="18" charset="-127"/>
                <a:ea typeface="(환)도토리체(가는)" pitchFamily="18" charset="-127"/>
              </a:rPr>
              <a:t> </a:t>
            </a:r>
            <a:r>
              <a:rPr kumimoji="0" lang="ko-KR" altLang="en-US" sz="4800" dirty="0">
                <a:solidFill>
                  <a:schemeClr val="bg1"/>
                </a:solidFill>
                <a:latin typeface="공짜세대" pitchFamily="18" charset="-127"/>
                <a:ea typeface="(환)도토리체(가는)" pitchFamily="18" charset="-127"/>
              </a:rPr>
              <a:t>기독교 교육과 입시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285750" y="214313"/>
            <a:ext cx="4773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240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&lt;</a:t>
            </a:r>
            <a:r>
              <a:rPr kumimoji="0" lang="ko-KR" altLang="en-US" sz="240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청소년 </a:t>
            </a:r>
            <a:r>
              <a:rPr kumimoji="0" lang="en-US" altLang="ko-KR" sz="240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. </a:t>
            </a:r>
            <a:r>
              <a:rPr kumimoji="0" lang="ko-KR" altLang="en-US" sz="240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청년 교육 목회 세미나</a:t>
            </a:r>
            <a:r>
              <a:rPr kumimoji="0" lang="en-US" altLang="ko-KR" sz="2400">
                <a:solidFill>
                  <a:schemeClr val="bg1"/>
                </a:solidFill>
                <a:latin typeface="HY강B" pitchFamily="18" charset="-127"/>
                <a:ea typeface="HY강B" pitchFamily="18" charset="-127"/>
              </a:rPr>
              <a:t>&gt;</a:t>
            </a:r>
            <a:endParaRPr kumimoji="0" lang="ko-KR" altLang="en-US" sz="2400">
              <a:solidFill>
                <a:schemeClr val="bg1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57188" y="285750"/>
            <a:ext cx="4643437" cy="342900"/>
          </a:xfrm>
          <a:prstGeom prst="rect">
            <a:avLst/>
          </a:prstGeom>
          <a:solidFill>
            <a:schemeClr val="accent5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860032" y="5286375"/>
            <a:ext cx="400774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dirty="0">
                <a:solidFill>
                  <a:schemeClr val="bg1"/>
                </a:solidFill>
                <a:latin typeface="+mn-ea"/>
                <a:ea typeface="+mn-ea"/>
              </a:rPr>
              <a:t>김정권  김준희  김진규</a:t>
            </a:r>
            <a:endParaRPr kumimoji="0" lang="en-US" altLang="ko-KR" sz="2800" dirty="0">
              <a:solidFill>
                <a:schemeClr val="bg1"/>
              </a:solidFill>
              <a:latin typeface="+mn-ea"/>
              <a:ea typeface="+mn-ea"/>
            </a:endParaRPr>
          </a:p>
          <a:p>
            <a:pPr algn="ctr"/>
            <a:r>
              <a:rPr kumimoji="0" lang="ko-KR" altLang="en-US" sz="2800" dirty="0">
                <a:solidFill>
                  <a:schemeClr val="bg1"/>
                </a:solidFill>
                <a:latin typeface="+mn-ea"/>
                <a:ea typeface="+mn-ea"/>
              </a:rPr>
              <a:t>김춘수  </a:t>
            </a:r>
            <a:r>
              <a:rPr kumimoji="0" lang="ko-KR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김현희 </a:t>
            </a:r>
            <a:r>
              <a:rPr kumimoji="0" lang="en-US" altLang="ko-KR" sz="2800" dirty="0" smtClean="0">
                <a:solidFill>
                  <a:schemeClr val="bg1"/>
                </a:solidFill>
                <a:latin typeface="+mn-ea"/>
                <a:ea typeface="+mn-ea"/>
              </a:rPr>
              <a:t>[7</a:t>
            </a:r>
            <a:r>
              <a:rPr kumimoji="0" lang="ko-KR" altLang="en-US" sz="2800" dirty="0" smtClean="0">
                <a:solidFill>
                  <a:schemeClr val="bg1"/>
                </a:solidFill>
                <a:latin typeface="+mn-ea"/>
                <a:ea typeface="+mn-ea"/>
              </a:rPr>
              <a:t>조</a:t>
            </a:r>
            <a:r>
              <a:rPr kumimoji="0" lang="en-US" altLang="ko-KR" sz="2800" smtClean="0">
                <a:solidFill>
                  <a:schemeClr val="bg1"/>
                </a:solidFill>
                <a:latin typeface="+mn-ea"/>
                <a:ea typeface="+mn-ea"/>
              </a:rPr>
              <a:t>]</a:t>
            </a:r>
            <a:endParaRPr kumimoji="0" lang="en-US" altLang="ko-KR" sz="28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2" name="그룹 8"/>
          <p:cNvGrpSpPr/>
          <p:nvPr/>
        </p:nvGrpSpPr>
        <p:grpSpPr>
          <a:xfrm>
            <a:off x="2857488" y="1785926"/>
            <a:ext cx="3143272" cy="1214446"/>
            <a:chOff x="3357563" y="2071688"/>
            <a:chExt cx="2470150" cy="876300"/>
          </a:xfrm>
          <a:solidFill>
            <a:schemeClr val="bg1">
              <a:alpha val="50000"/>
            </a:schemeClr>
          </a:solidFill>
        </p:grpSpPr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4413251" y="2541588"/>
              <a:ext cx="392113" cy="161925"/>
            </a:xfrm>
            <a:custGeom>
              <a:avLst/>
              <a:gdLst/>
              <a:ahLst/>
              <a:cxnLst>
                <a:cxn ang="0">
                  <a:pos x="486" y="16"/>
                </a:cxn>
                <a:cxn ang="0">
                  <a:pos x="476" y="5"/>
                </a:cxn>
                <a:cxn ang="0">
                  <a:pos x="459" y="0"/>
                </a:cxn>
                <a:cxn ang="0">
                  <a:pos x="441" y="1"/>
                </a:cxn>
                <a:cxn ang="0">
                  <a:pos x="430" y="9"/>
                </a:cxn>
                <a:cxn ang="0">
                  <a:pos x="419" y="20"/>
                </a:cxn>
                <a:cxn ang="0">
                  <a:pos x="403" y="43"/>
                </a:cxn>
                <a:cxn ang="0">
                  <a:pos x="387" y="61"/>
                </a:cxn>
                <a:cxn ang="0">
                  <a:pos x="368" y="80"/>
                </a:cxn>
                <a:cxn ang="0">
                  <a:pos x="347" y="92"/>
                </a:cxn>
                <a:cxn ang="0">
                  <a:pos x="322" y="106"/>
                </a:cxn>
                <a:cxn ang="0">
                  <a:pos x="300" y="116"/>
                </a:cxn>
                <a:cxn ang="0">
                  <a:pos x="276" y="119"/>
                </a:cxn>
                <a:cxn ang="0">
                  <a:pos x="250" y="122"/>
                </a:cxn>
                <a:cxn ang="0">
                  <a:pos x="196" y="117"/>
                </a:cxn>
                <a:cxn ang="0">
                  <a:pos x="148" y="98"/>
                </a:cxn>
                <a:cxn ang="0">
                  <a:pos x="105" y="69"/>
                </a:cxn>
                <a:cxn ang="0">
                  <a:pos x="72" y="26"/>
                </a:cxn>
                <a:cxn ang="0">
                  <a:pos x="61" y="17"/>
                </a:cxn>
                <a:cxn ang="0">
                  <a:pos x="47" y="10"/>
                </a:cxn>
                <a:cxn ang="0">
                  <a:pos x="31" y="10"/>
                </a:cxn>
                <a:cxn ang="0">
                  <a:pos x="18" y="16"/>
                </a:cxn>
                <a:cxn ang="0">
                  <a:pos x="6" y="27"/>
                </a:cxn>
                <a:cxn ang="0">
                  <a:pos x="1" y="40"/>
                </a:cxn>
                <a:cxn ang="0">
                  <a:pos x="0" y="58"/>
                </a:cxn>
                <a:cxn ang="0">
                  <a:pos x="4" y="71"/>
                </a:cxn>
                <a:cxn ang="0">
                  <a:pos x="26" y="101"/>
                </a:cxn>
                <a:cxn ang="0">
                  <a:pos x="51" y="127"/>
                </a:cxn>
                <a:cxn ang="0">
                  <a:pos x="77" y="149"/>
                </a:cxn>
                <a:cxn ang="0">
                  <a:pos x="111" y="169"/>
                </a:cxn>
                <a:cxn ang="0">
                  <a:pos x="144" y="184"/>
                </a:cxn>
                <a:cxn ang="0">
                  <a:pos x="178" y="194"/>
                </a:cxn>
                <a:cxn ang="0">
                  <a:pos x="213" y="201"/>
                </a:cxn>
                <a:cxn ang="0">
                  <a:pos x="249" y="203"/>
                </a:cxn>
                <a:cxn ang="0">
                  <a:pos x="286" y="201"/>
                </a:cxn>
                <a:cxn ang="0">
                  <a:pos x="322" y="194"/>
                </a:cxn>
                <a:cxn ang="0">
                  <a:pos x="357" y="182"/>
                </a:cxn>
                <a:cxn ang="0">
                  <a:pos x="388" y="167"/>
                </a:cxn>
                <a:cxn ang="0">
                  <a:pos x="419" y="144"/>
                </a:cxn>
                <a:cxn ang="0">
                  <a:pos x="445" y="118"/>
                </a:cxn>
                <a:cxn ang="0">
                  <a:pos x="467" y="92"/>
                </a:cxn>
                <a:cxn ang="0">
                  <a:pos x="489" y="62"/>
                </a:cxn>
                <a:cxn ang="0">
                  <a:pos x="494" y="43"/>
                </a:cxn>
                <a:cxn ang="0">
                  <a:pos x="492" y="27"/>
                </a:cxn>
                <a:cxn ang="0">
                  <a:pos x="486" y="16"/>
                </a:cxn>
              </a:cxnLst>
              <a:rect l="0" t="0" r="r" b="b"/>
              <a:pathLst>
                <a:path w="494" h="203">
                  <a:moveTo>
                    <a:pt x="486" y="16"/>
                  </a:moveTo>
                  <a:lnTo>
                    <a:pt x="476" y="5"/>
                  </a:lnTo>
                  <a:lnTo>
                    <a:pt x="459" y="0"/>
                  </a:lnTo>
                  <a:lnTo>
                    <a:pt x="441" y="1"/>
                  </a:lnTo>
                  <a:lnTo>
                    <a:pt x="430" y="9"/>
                  </a:lnTo>
                  <a:lnTo>
                    <a:pt x="419" y="20"/>
                  </a:lnTo>
                  <a:lnTo>
                    <a:pt x="403" y="43"/>
                  </a:lnTo>
                  <a:lnTo>
                    <a:pt x="387" y="61"/>
                  </a:lnTo>
                  <a:lnTo>
                    <a:pt x="368" y="80"/>
                  </a:lnTo>
                  <a:lnTo>
                    <a:pt x="347" y="92"/>
                  </a:lnTo>
                  <a:lnTo>
                    <a:pt x="322" y="106"/>
                  </a:lnTo>
                  <a:lnTo>
                    <a:pt x="300" y="116"/>
                  </a:lnTo>
                  <a:lnTo>
                    <a:pt x="276" y="119"/>
                  </a:lnTo>
                  <a:lnTo>
                    <a:pt x="250" y="122"/>
                  </a:lnTo>
                  <a:lnTo>
                    <a:pt x="196" y="117"/>
                  </a:lnTo>
                  <a:lnTo>
                    <a:pt x="148" y="98"/>
                  </a:lnTo>
                  <a:lnTo>
                    <a:pt x="105" y="69"/>
                  </a:lnTo>
                  <a:lnTo>
                    <a:pt x="72" y="26"/>
                  </a:lnTo>
                  <a:lnTo>
                    <a:pt x="61" y="17"/>
                  </a:lnTo>
                  <a:lnTo>
                    <a:pt x="47" y="10"/>
                  </a:lnTo>
                  <a:lnTo>
                    <a:pt x="31" y="10"/>
                  </a:lnTo>
                  <a:lnTo>
                    <a:pt x="18" y="16"/>
                  </a:lnTo>
                  <a:lnTo>
                    <a:pt x="6" y="27"/>
                  </a:lnTo>
                  <a:lnTo>
                    <a:pt x="1" y="40"/>
                  </a:lnTo>
                  <a:lnTo>
                    <a:pt x="0" y="58"/>
                  </a:lnTo>
                  <a:lnTo>
                    <a:pt x="4" y="71"/>
                  </a:lnTo>
                  <a:lnTo>
                    <a:pt x="26" y="101"/>
                  </a:lnTo>
                  <a:lnTo>
                    <a:pt x="51" y="127"/>
                  </a:lnTo>
                  <a:lnTo>
                    <a:pt x="77" y="149"/>
                  </a:lnTo>
                  <a:lnTo>
                    <a:pt x="111" y="169"/>
                  </a:lnTo>
                  <a:lnTo>
                    <a:pt x="144" y="184"/>
                  </a:lnTo>
                  <a:lnTo>
                    <a:pt x="178" y="194"/>
                  </a:lnTo>
                  <a:lnTo>
                    <a:pt x="213" y="201"/>
                  </a:lnTo>
                  <a:lnTo>
                    <a:pt x="249" y="203"/>
                  </a:lnTo>
                  <a:lnTo>
                    <a:pt x="286" y="201"/>
                  </a:lnTo>
                  <a:lnTo>
                    <a:pt x="322" y="194"/>
                  </a:lnTo>
                  <a:lnTo>
                    <a:pt x="357" y="182"/>
                  </a:lnTo>
                  <a:lnTo>
                    <a:pt x="388" y="167"/>
                  </a:lnTo>
                  <a:lnTo>
                    <a:pt x="419" y="144"/>
                  </a:lnTo>
                  <a:lnTo>
                    <a:pt x="445" y="118"/>
                  </a:lnTo>
                  <a:lnTo>
                    <a:pt x="467" y="92"/>
                  </a:lnTo>
                  <a:lnTo>
                    <a:pt x="489" y="62"/>
                  </a:lnTo>
                  <a:lnTo>
                    <a:pt x="494" y="43"/>
                  </a:lnTo>
                  <a:lnTo>
                    <a:pt x="492" y="27"/>
                  </a:lnTo>
                  <a:lnTo>
                    <a:pt x="486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4713288" y="2360613"/>
              <a:ext cx="96838" cy="100013"/>
            </a:xfrm>
            <a:custGeom>
              <a:avLst/>
              <a:gdLst/>
              <a:ahLst/>
              <a:cxnLst>
                <a:cxn ang="0">
                  <a:pos x="103" y="22"/>
                </a:cxn>
                <a:cxn ang="0">
                  <a:pos x="83" y="6"/>
                </a:cxn>
                <a:cxn ang="0">
                  <a:pos x="60" y="0"/>
                </a:cxn>
                <a:cxn ang="0">
                  <a:pos x="36" y="5"/>
                </a:cxn>
                <a:cxn ang="0">
                  <a:pos x="18" y="20"/>
                </a:cxn>
                <a:cxn ang="0">
                  <a:pos x="6" y="39"/>
                </a:cxn>
                <a:cxn ang="0">
                  <a:pos x="0" y="64"/>
                </a:cxn>
                <a:cxn ang="0">
                  <a:pos x="6" y="89"/>
                </a:cxn>
                <a:cxn ang="0">
                  <a:pos x="20" y="107"/>
                </a:cxn>
                <a:cxn ang="0">
                  <a:pos x="39" y="121"/>
                </a:cxn>
                <a:cxn ang="0">
                  <a:pos x="62" y="125"/>
                </a:cxn>
                <a:cxn ang="0">
                  <a:pos x="89" y="119"/>
                </a:cxn>
                <a:cxn ang="0">
                  <a:pos x="108" y="105"/>
                </a:cxn>
                <a:cxn ang="0">
                  <a:pos x="120" y="82"/>
                </a:cxn>
                <a:cxn ang="0">
                  <a:pos x="122" y="63"/>
                </a:cxn>
                <a:cxn ang="0">
                  <a:pos x="116" y="39"/>
                </a:cxn>
                <a:cxn ang="0">
                  <a:pos x="103" y="22"/>
                </a:cxn>
              </a:cxnLst>
              <a:rect l="0" t="0" r="r" b="b"/>
              <a:pathLst>
                <a:path w="122" h="125">
                  <a:moveTo>
                    <a:pt x="103" y="22"/>
                  </a:moveTo>
                  <a:lnTo>
                    <a:pt x="83" y="6"/>
                  </a:lnTo>
                  <a:lnTo>
                    <a:pt x="60" y="0"/>
                  </a:lnTo>
                  <a:lnTo>
                    <a:pt x="36" y="5"/>
                  </a:lnTo>
                  <a:lnTo>
                    <a:pt x="18" y="20"/>
                  </a:lnTo>
                  <a:lnTo>
                    <a:pt x="6" y="39"/>
                  </a:lnTo>
                  <a:lnTo>
                    <a:pt x="0" y="64"/>
                  </a:lnTo>
                  <a:lnTo>
                    <a:pt x="6" y="89"/>
                  </a:lnTo>
                  <a:lnTo>
                    <a:pt x="20" y="107"/>
                  </a:lnTo>
                  <a:lnTo>
                    <a:pt x="39" y="121"/>
                  </a:lnTo>
                  <a:lnTo>
                    <a:pt x="62" y="125"/>
                  </a:lnTo>
                  <a:lnTo>
                    <a:pt x="89" y="119"/>
                  </a:lnTo>
                  <a:lnTo>
                    <a:pt x="108" y="105"/>
                  </a:lnTo>
                  <a:lnTo>
                    <a:pt x="120" y="82"/>
                  </a:lnTo>
                  <a:lnTo>
                    <a:pt x="122" y="63"/>
                  </a:lnTo>
                  <a:lnTo>
                    <a:pt x="116" y="39"/>
                  </a:lnTo>
                  <a:lnTo>
                    <a:pt x="103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4402138" y="2370138"/>
              <a:ext cx="98425" cy="98425"/>
            </a:xfrm>
            <a:custGeom>
              <a:avLst/>
              <a:gdLst/>
              <a:ahLst/>
              <a:cxnLst>
                <a:cxn ang="0">
                  <a:pos x="40" y="121"/>
                </a:cxn>
                <a:cxn ang="0">
                  <a:pos x="65" y="124"/>
                </a:cxn>
                <a:cxn ang="0">
                  <a:pos x="86" y="113"/>
                </a:cxn>
                <a:cxn ang="0">
                  <a:pos x="105" y="101"/>
                </a:cxn>
                <a:cxn ang="0">
                  <a:pos x="118" y="82"/>
                </a:cxn>
                <a:cxn ang="0">
                  <a:pos x="124" y="60"/>
                </a:cxn>
                <a:cxn ang="0">
                  <a:pos x="116" y="41"/>
                </a:cxn>
                <a:cxn ang="0">
                  <a:pos x="102" y="22"/>
                </a:cxn>
                <a:cxn ang="0">
                  <a:pos x="82" y="7"/>
                </a:cxn>
                <a:cxn ang="0">
                  <a:pos x="60" y="0"/>
                </a:cxn>
                <a:cxn ang="0">
                  <a:pos x="37" y="5"/>
                </a:cxn>
                <a:cxn ang="0">
                  <a:pos x="19" y="19"/>
                </a:cxn>
                <a:cxn ang="0">
                  <a:pos x="4" y="38"/>
                </a:cxn>
                <a:cxn ang="0">
                  <a:pos x="0" y="65"/>
                </a:cxn>
                <a:cxn ang="0">
                  <a:pos x="5" y="88"/>
                </a:cxn>
                <a:cxn ang="0">
                  <a:pos x="21" y="108"/>
                </a:cxn>
                <a:cxn ang="0">
                  <a:pos x="40" y="121"/>
                </a:cxn>
              </a:cxnLst>
              <a:rect l="0" t="0" r="r" b="b"/>
              <a:pathLst>
                <a:path w="124" h="124">
                  <a:moveTo>
                    <a:pt x="40" y="121"/>
                  </a:moveTo>
                  <a:lnTo>
                    <a:pt x="65" y="124"/>
                  </a:lnTo>
                  <a:lnTo>
                    <a:pt x="86" y="113"/>
                  </a:lnTo>
                  <a:lnTo>
                    <a:pt x="105" y="101"/>
                  </a:lnTo>
                  <a:lnTo>
                    <a:pt x="118" y="82"/>
                  </a:lnTo>
                  <a:lnTo>
                    <a:pt x="124" y="60"/>
                  </a:lnTo>
                  <a:lnTo>
                    <a:pt x="116" y="41"/>
                  </a:lnTo>
                  <a:lnTo>
                    <a:pt x="102" y="22"/>
                  </a:lnTo>
                  <a:lnTo>
                    <a:pt x="82" y="7"/>
                  </a:lnTo>
                  <a:lnTo>
                    <a:pt x="60" y="0"/>
                  </a:lnTo>
                  <a:lnTo>
                    <a:pt x="37" y="5"/>
                  </a:lnTo>
                  <a:lnTo>
                    <a:pt x="19" y="19"/>
                  </a:lnTo>
                  <a:lnTo>
                    <a:pt x="4" y="38"/>
                  </a:lnTo>
                  <a:lnTo>
                    <a:pt x="0" y="65"/>
                  </a:lnTo>
                  <a:lnTo>
                    <a:pt x="5" y="88"/>
                  </a:lnTo>
                  <a:lnTo>
                    <a:pt x="21" y="108"/>
                  </a:lnTo>
                  <a:lnTo>
                    <a:pt x="40" y="1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3357563" y="2071688"/>
              <a:ext cx="2470150" cy="876300"/>
            </a:xfrm>
            <a:custGeom>
              <a:avLst/>
              <a:gdLst/>
              <a:ahLst/>
              <a:cxnLst>
                <a:cxn ang="0">
                  <a:pos x="2999" y="222"/>
                </a:cxn>
                <a:cxn ang="0">
                  <a:pos x="2746" y="43"/>
                </a:cxn>
                <a:cxn ang="0">
                  <a:pos x="2581" y="15"/>
                </a:cxn>
                <a:cxn ang="0">
                  <a:pos x="2369" y="63"/>
                </a:cxn>
                <a:cxn ang="0">
                  <a:pos x="2142" y="246"/>
                </a:cxn>
                <a:cxn ang="0">
                  <a:pos x="1941" y="147"/>
                </a:cxn>
                <a:cxn ang="0">
                  <a:pos x="1673" y="10"/>
                </a:cxn>
                <a:cxn ang="0">
                  <a:pos x="1419" y="28"/>
                </a:cxn>
                <a:cxn ang="0">
                  <a:pos x="1123" y="253"/>
                </a:cxn>
                <a:cxn ang="0">
                  <a:pos x="1011" y="334"/>
                </a:cxn>
                <a:cxn ang="0">
                  <a:pos x="615" y="40"/>
                </a:cxn>
                <a:cxn ang="0">
                  <a:pos x="435" y="44"/>
                </a:cxn>
                <a:cxn ang="0">
                  <a:pos x="169" y="177"/>
                </a:cxn>
                <a:cxn ang="0">
                  <a:pos x="0" y="611"/>
                </a:cxn>
                <a:cxn ang="0">
                  <a:pos x="93" y="878"/>
                </a:cxn>
                <a:cxn ang="0">
                  <a:pos x="531" y="1104"/>
                </a:cxn>
                <a:cxn ang="0">
                  <a:pos x="645" y="1095"/>
                </a:cxn>
                <a:cxn ang="0">
                  <a:pos x="946" y="905"/>
                </a:cxn>
                <a:cxn ang="0">
                  <a:pos x="1090" y="752"/>
                </a:cxn>
                <a:cxn ang="0">
                  <a:pos x="1387" y="1034"/>
                </a:cxn>
                <a:cxn ang="0">
                  <a:pos x="1625" y="1066"/>
                </a:cxn>
                <a:cxn ang="0">
                  <a:pos x="1921" y="942"/>
                </a:cxn>
                <a:cxn ang="0">
                  <a:pos x="2140" y="847"/>
                </a:cxn>
                <a:cxn ang="0">
                  <a:pos x="2535" y="1086"/>
                </a:cxn>
                <a:cxn ang="0">
                  <a:pos x="2669" y="1080"/>
                </a:cxn>
                <a:cxn ang="0">
                  <a:pos x="2909" y="972"/>
                </a:cxn>
                <a:cxn ang="0">
                  <a:pos x="3003" y="877"/>
                </a:cxn>
                <a:cxn ang="0">
                  <a:pos x="3107" y="615"/>
                </a:cxn>
                <a:cxn ang="0">
                  <a:pos x="929" y="785"/>
                </a:cxn>
                <a:cxn ang="0">
                  <a:pos x="628" y="1017"/>
                </a:cxn>
                <a:cxn ang="0">
                  <a:pos x="531" y="1026"/>
                </a:cxn>
                <a:cxn ang="0">
                  <a:pos x="161" y="832"/>
                </a:cxn>
                <a:cxn ang="0">
                  <a:pos x="135" y="355"/>
                </a:cxn>
                <a:cxn ang="0">
                  <a:pos x="306" y="335"/>
                </a:cxn>
                <a:cxn ang="0">
                  <a:pos x="413" y="275"/>
                </a:cxn>
                <a:cxn ang="0">
                  <a:pos x="473" y="211"/>
                </a:cxn>
                <a:cxn ang="0">
                  <a:pos x="534" y="244"/>
                </a:cxn>
                <a:cxn ang="0">
                  <a:pos x="644" y="265"/>
                </a:cxn>
                <a:cxn ang="0">
                  <a:pos x="753" y="254"/>
                </a:cxn>
                <a:cxn ang="0">
                  <a:pos x="814" y="219"/>
                </a:cxn>
                <a:cxn ang="0">
                  <a:pos x="980" y="618"/>
                </a:cxn>
                <a:cxn ang="0">
                  <a:pos x="1834" y="912"/>
                </a:cxn>
                <a:cxn ang="0">
                  <a:pos x="1577" y="988"/>
                </a:cxn>
                <a:cxn ang="0">
                  <a:pos x="1373" y="942"/>
                </a:cxn>
                <a:cxn ang="0">
                  <a:pos x="1137" y="635"/>
                </a:cxn>
                <a:cxn ang="0">
                  <a:pos x="1284" y="192"/>
                </a:cxn>
                <a:cxn ang="0">
                  <a:pos x="1321" y="166"/>
                </a:cxn>
                <a:cxn ang="0">
                  <a:pos x="1606" y="197"/>
                </a:cxn>
                <a:cxn ang="0">
                  <a:pos x="1609" y="86"/>
                </a:cxn>
                <a:cxn ang="0">
                  <a:pos x="1740" y="113"/>
                </a:cxn>
                <a:cxn ang="0">
                  <a:pos x="1989" y="355"/>
                </a:cxn>
                <a:cxn ang="0">
                  <a:pos x="3011" y="694"/>
                </a:cxn>
                <a:cxn ang="0">
                  <a:pos x="2857" y="912"/>
                </a:cxn>
                <a:cxn ang="0">
                  <a:pos x="2655" y="999"/>
                </a:cxn>
                <a:cxn ang="0">
                  <a:pos x="2538" y="1005"/>
                </a:cxn>
                <a:cxn ang="0">
                  <a:pos x="2179" y="759"/>
                </a:cxn>
                <a:cxn ang="0">
                  <a:pos x="2165" y="368"/>
                </a:cxn>
                <a:cxn ang="0">
                  <a:pos x="2332" y="172"/>
                </a:cxn>
                <a:cxn ang="0">
                  <a:pos x="2687" y="332"/>
                </a:cxn>
                <a:cxn ang="0">
                  <a:pos x="3033" y="546"/>
                </a:cxn>
              </a:cxnLst>
              <a:rect l="0" t="0" r="r" b="b"/>
              <a:pathLst>
                <a:path w="3112" h="1104">
                  <a:moveTo>
                    <a:pt x="3104" y="459"/>
                  </a:moveTo>
                  <a:lnTo>
                    <a:pt x="3095" y="409"/>
                  </a:lnTo>
                  <a:lnTo>
                    <a:pt x="3077" y="359"/>
                  </a:lnTo>
                  <a:lnTo>
                    <a:pt x="3057" y="311"/>
                  </a:lnTo>
                  <a:lnTo>
                    <a:pt x="3030" y="267"/>
                  </a:lnTo>
                  <a:lnTo>
                    <a:pt x="2999" y="222"/>
                  </a:lnTo>
                  <a:lnTo>
                    <a:pt x="2966" y="181"/>
                  </a:lnTo>
                  <a:lnTo>
                    <a:pt x="2929" y="144"/>
                  </a:lnTo>
                  <a:lnTo>
                    <a:pt x="2884" y="109"/>
                  </a:lnTo>
                  <a:lnTo>
                    <a:pt x="2844" y="83"/>
                  </a:lnTo>
                  <a:lnTo>
                    <a:pt x="2796" y="60"/>
                  </a:lnTo>
                  <a:lnTo>
                    <a:pt x="2746" y="43"/>
                  </a:lnTo>
                  <a:lnTo>
                    <a:pt x="2697" y="28"/>
                  </a:lnTo>
                  <a:lnTo>
                    <a:pt x="2644" y="17"/>
                  </a:lnTo>
                  <a:lnTo>
                    <a:pt x="2627" y="17"/>
                  </a:lnTo>
                  <a:lnTo>
                    <a:pt x="2613" y="15"/>
                  </a:lnTo>
                  <a:lnTo>
                    <a:pt x="2596" y="15"/>
                  </a:lnTo>
                  <a:lnTo>
                    <a:pt x="2581" y="15"/>
                  </a:lnTo>
                  <a:lnTo>
                    <a:pt x="2581" y="16"/>
                  </a:lnTo>
                  <a:lnTo>
                    <a:pt x="2538" y="21"/>
                  </a:lnTo>
                  <a:lnTo>
                    <a:pt x="2494" y="23"/>
                  </a:lnTo>
                  <a:lnTo>
                    <a:pt x="2450" y="33"/>
                  </a:lnTo>
                  <a:lnTo>
                    <a:pt x="2408" y="46"/>
                  </a:lnTo>
                  <a:lnTo>
                    <a:pt x="2369" y="63"/>
                  </a:lnTo>
                  <a:lnTo>
                    <a:pt x="2329" y="79"/>
                  </a:lnTo>
                  <a:lnTo>
                    <a:pt x="2290" y="102"/>
                  </a:lnTo>
                  <a:lnTo>
                    <a:pt x="2253" y="131"/>
                  </a:lnTo>
                  <a:lnTo>
                    <a:pt x="2214" y="166"/>
                  </a:lnTo>
                  <a:lnTo>
                    <a:pt x="2177" y="201"/>
                  </a:lnTo>
                  <a:lnTo>
                    <a:pt x="2142" y="246"/>
                  </a:lnTo>
                  <a:lnTo>
                    <a:pt x="2115" y="287"/>
                  </a:lnTo>
                  <a:lnTo>
                    <a:pt x="2092" y="334"/>
                  </a:lnTo>
                  <a:lnTo>
                    <a:pt x="2078" y="373"/>
                  </a:lnTo>
                  <a:lnTo>
                    <a:pt x="2063" y="321"/>
                  </a:lnTo>
                  <a:lnTo>
                    <a:pt x="2012" y="230"/>
                  </a:lnTo>
                  <a:lnTo>
                    <a:pt x="1941" y="147"/>
                  </a:lnTo>
                  <a:lnTo>
                    <a:pt x="1899" y="113"/>
                  </a:lnTo>
                  <a:lnTo>
                    <a:pt x="1857" y="83"/>
                  </a:lnTo>
                  <a:lnTo>
                    <a:pt x="1812" y="60"/>
                  </a:lnTo>
                  <a:lnTo>
                    <a:pt x="1769" y="39"/>
                  </a:lnTo>
                  <a:lnTo>
                    <a:pt x="1721" y="21"/>
                  </a:lnTo>
                  <a:lnTo>
                    <a:pt x="1673" y="10"/>
                  </a:lnTo>
                  <a:lnTo>
                    <a:pt x="1623" y="5"/>
                  </a:lnTo>
                  <a:lnTo>
                    <a:pt x="1577" y="0"/>
                  </a:lnTo>
                  <a:lnTo>
                    <a:pt x="1577" y="2"/>
                  </a:lnTo>
                  <a:lnTo>
                    <a:pt x="1524" y="6"/>
                  </a:lnTo>
                  <a:lnTo>
                    <a:pt x="1473" y="14"/>
                  </a:lnTo>
                  <a:lnTo>
                    <a:pt x="1419" y="28"/>
                  </a:lnTo>
                  <a:lnTo>
                    <a:pt x="1369" y="44"/>
                  </a:lnTo>
                  <a:lnTo>
                    <a:pt x="1321" y="67"/>
                  </a:lnTo>
                  <a:lnTo>
                    <a:pt x="1275" y="92"/>
                  </a:lnTo>
                  <a:lnTo>
                    <a:pt x="1231" y="125"/>
                  </a:lnTo>
                  <a:lnTo>
                    <a:pt x="1191" y="167"/>
                  </a:lnTo>
                  <a:lnTo>
                    <a:pt x="1123" y="253"/>
                  </a:lnTo>
                  <a:lnTo>
                    <a:pt x="1078" y="349"/>
                  </a:lnTo>
                  <a:lnTo>
                    <a:pt x="1053" y="446"/>
                  </a:lnTo>
                  <a:lnTo>
                    <a:pt x="1052" y="451"/>
                  </a:lnTo>
                  <a:lnTo>
                    <a:pt x="1050" y="446"/>
                  </a:lnTo>
                  <a:lnTo>
                    <a:pt x="1041" y="418"/>
                  </a:lnTo>
                  <a:lnTo>
                    <a:pt x="1011" y="334"/>
                  </a:lnTo>
                  <a:lnTo>
                    <a:pt x="966" y="258"/>
                  </a:lnTo>
                  <a:lnTo>
                    <a:pt x="909" y="195"/>
                  </a:lnTo>
                  <a:lnTo>
                    <a:pt x="848" y="138"/>
                  </a:lnTo>
                  <a:lnTo>
                    <a:pt x="774" y="97"/>
                  </a:lnTo>
                  <a:lnTo>
                    <a:pt x="696" y="61"/>
                  </a:lnTo>
                  <a:lnTo>
                    <a:pt x="615" y="40"/>
                  </a:lnTo>
                  <a:lnTo>
                    <a:pt x="531" y="33"/>
                  </a:lnTo>
                  <a:lnTo>
                    <a:pt x="514" y="33"/>
                  </a:lnTo>
                  <a:lnTo>
                    <a:pt x="494" y="33"/>
                  </a:lnTo>
                  <a:lnTo>
                    <a:pt x="477" y="38"/>
                  </a:lnTo>
                  <a:lnTo>
                    <a:pt x="455" y="40"/>
                  </a:lnTo>
                  <a:lnTo>
                    <a:pt x="435" y="44"/>
                  </a:lnTo>
                  <a:lnTo>
                    <a:pt x="416" y="48"/>
                  </a:lnTo>
                  <a:lnTo>
                    <a:pt x="399" y="52"/>
                  </a:lnTo>
                  <a:lnTo>
                    <a:pt x="378" y="56"/>
                  </a:lnTo>
                  <a:lnTo>
                    <a:pt x="299" y="89"/>
                  </a:lnTo>
                  <a:lnTo>
                    <a:pt x="229" y="130"/>
                  </a:lnTo>
                  <a:lnTo>
                    <a:pt x="169" y="177"/>
                  </a:lnTo>
                  <a:lnTo>
                    <a:pt x="114" y="235"/>
                  </a:lnTo>
                  <a:lnTo>
                    <a:pt x="70" y="304"/>
                  </a:lnTo>
                  <a:lnTo>
                    <a:pt x="37" y="374"/>
                  </a:lnTo>
                  <a:lnTo>
                    <a:pt x="13" y="448"/>
                  </a:lnTo>
                  <a:lnTo>
                    <a:pt x="0" y="526"/>
                  </a:lnTo>
                  <a:lnTo>
                    <a:pt x="0" y="611"/>
                  </a:lnTo>
                  <a:lnTo>
                    <a:pt x="2" y="638"/>
                  </a:lnTo>
                  <a:lnTo>
                    <a:pt x="6" y="665"/>
                  </a:lnTo>
                  <a:lnTo>
                    <a:pt x="13" y="695"/>
                  </a:lnTo>
                  <a:lnTo>
                    <a:pt x="20" y="723"/>
                  </a:lnTo>
                  <a:lnTo>
                    <a:pt x="51" y="805"/>
                  </a:lnTo>
                  <a:lnTo>
                    <a:pt x="93" y="878"/>
                  </a:lnTo>
                  <a:lnTo>
                    <a:pt x="152" y="943"/>
                  </a:lnTo>
                  <a:lnTo>
                    <a:pt x="215" y="999"/>
                  </a:lnTo>
                  <a:lnTo>
                    <a:pt x="286" y="1043"/>
                  </a:lnTo>
                  <a:lnTo>
                    <a:pt x="364" y="1075"/>
                  </a:lnTo>
                  <a:lnTo>
                    <a:pt x="446" y="1097"/>
                  </a:lnTo>
                  <a:lnTo>
                    <a:pt x="531" y="1104"/>
                  </a:lnTo>
                  <a:lnTo>
                    <a:pt x="551" y="1104"/>
                  </a:lnTo>
                  <a:lnTo>
                    <a:pt x="568" y="1104"/>
                  </a:lnTo>
                  <a:lnTo>
                    <a:pt x="587" y="1102"/>
                  </a:lnTo>
                  <a:lnTo>
                    <a:pt x="608" y="1097"/>
                  </a:lnTo>
                  <a:lnTo>
                    <a:pt x="624" y="1097"/>
                  </a:lnTo>
                  <a:lnTo>
                    <a:pt x="645" y="1095"/>
                  </a:lnTo>
                  <a:lnTo>
                    <a:pt x="661" y="1087"/>
                  </a:lnTo>
                  <a:lnTo>
                    <a:pt x="683" y="1084"/>
                  </a:lnTo>
                  <a:lnTo>
                    <a:pt x="760" y="1052"/>
                  </a:lnTo>
                  <a:lnTo>
                    <a:pt x="830" y="1011"/>
                  </a:lnTo>
                  <a:lnTo>
                    <a:pt x="893" y="960"/>
                  </a:lnTo>
                  <a:lnTo>
                    <a:pt x="946" y="905"/>
                  </a:lnTo>
                  <a:lnTo>
                    <a:pt x="990" y="838"/>
                  </a:lnTo>
                  <a:lnTo>
                    <a:pt x="1025" y="768"/>
                  </a:lnTo>
                  <a:lnTo>
                    <a:pt x="1048" y="688"/>
                  </a:lnTo>
                  <a:lnTo>
                    <a:pt x="1056" y="640"/>
                  </a:lnTo>
                  <a:lnTo>
                    <a:pt x="1058" y="653"/>
                  </a:lnTo>
                  <a:lnTo>
                    <a:pt x="1090" y="752"/>
                  </a:lnTo>
                  <a:lnTo>
                    <a:pt x="1140" y="843"/>
                  </a:lnTo>
                  <a:lnTo>
                    <a:pt x="1210" y="926"/>
                  </a:lnTo>
                  <a:lnTo>
                    <a:pt x="1251" y="960"/>
                  </a:lnTo>
                  <a:lnTo>
                    <a:pt x="1296" y="991"/>
                  </a:lnTo>
                  <a:lnTo>
                    <a:pt x="1338" y="1014"/>
                  </a:lnTo>
                  <a:lnTo>
                    <a:pt x="1387" y="1034"/>
                  </a:lnTo>
                  <a:lnTo>
                    <a:pt x="1433" y="1051"/>
                  </a:lnTo>
                  <a:lnTo>
                    <a:pt x="1480" y="1061"/>
                  </a:lnTo>
                  <a:lnTo>
                    <a:pt x="1528" y="1069"/>
                  </a:lnTo>
                  <a:lnTo>
                    <a:pt x="1577" y="1072"/>
                  </a:lnTo>
                  <a:lnTo>
                    <a:pt x="1577" y="1069"/>
                  </a:lnTo>
                  <a:lnTo>
                    <a:pt x="1625" y="1066"/>
                  </a:lnTo>
                  <a:lnTo>
                    <a:pt x="1680" y="1060"/>
                  </a:lnTo>
                  <a:lnTo>
                    <a:pt x="1731" y="1046"/>
                  </a:lnTo>
                  <a:lnTo>
                    <a:pt x="1783" y="1026"/>
                  </a:lnTo>
                  <a:lnTo>
                    <a:pt x="1829" y="1006"/>
                  </a:lnTo>
                  <a:lnTo>
                    <a:pt x="1876" y="976"/>
                  </a:lnTo>
                  <a:lnTo>
                    <a:pt x="1921" y="942"/>
                  </a:lnTo>
                  <a:lnTo>
                    <a:pt x="1961" y="905"/>
                  </a:lnTo>
                  <a:lnTo>
                    <a:pt x="2028" y="820"/>
                  </a:lnTo>
                  <a:lnTo>
                    <a:pt x="2073" y="723"/>
                  </a:lnTo>
                  <a:lnTo>
                    <a:pt x="2075" y="714"/>
                  </a:lnTo>
                  <a:lnTo>
                    <a:pt x="2095" y="769"/>
                  </a:lnTo>
                  <a:lnTo>
                    <a:pt x="2140" y="847"/>
                  </a:lnTo>
                  <a:lnTo>
                    <a:pt x="2193" y="919"/>
                  </a:lnTo>
                  <a:lnTo>
                    <a:pt x="2261" y="980"/>
                  </a:lnTo>
                  <a:lnTo>
                    <a:pt x="2338" y="1028"/>
                  </a:lnTo>
                  <a:lnTo>
                    <a:pt x="2422" y="1066"/>
                  </a:lnTo>
                  <a:lnTo>
                    <a:pt x="2518" y="1086"/>
                  </a:lnTo>
                  <a:lnTo>
                    <a:pt x="2535" y="1086"/>
                  </a:lnTo>
                  <a:lnTo>
                    <a:pt x="2552" y="1086"/>
                  </a:lnTo>
                  <a:lnTo>
                    <a:pt x="2566" y="1089"/>
                  </a:lnTo>
                  <a:lnTo>
                    <a:pt x="2581" y="1089"/>
                  </a:lnTo>
                  <a:lnTo>
                    <a:pt x="2581" y="1087"/>
                  </a:lnTo>
                  <a:lnTo>
                    <a:pt x="2624" y="1083"/>
                  </a:lnTo>
                  <a:lnTo>
                    <a:pt x="2669" y="1080"/>
                  </a:lnTo>
                  <a:lnTo>
                    <a:pt x="2712" y="1069"/>
                  </a:lnTo>
                  <a:lnTo>
                    <a:pt x="2754" y="1057"/>
                  </a:lnTo>
                  <a:lnTo>
                    <a:pt x="2793" y="1040"/>
                  </a:lnTo>
                  <a:lnTo>
                    <a:pt x="2833" y="1022"/>
                  </a:lnTo>
                  <a:lnTo>
                    <a:pt x="2871" y="999"/>
                  </a:lnTo>
                  <a:lnTo>
                    <a:pt x="2909" y="972"/>
                  </a:lnTo>
                  <a:lnTo>
                    <a:pt x="2925" y="960"/>
                  </a:lnTo>
                  <a:lnTo>
                    <a:pt x="2943" y="942"/>
                  </a:lnTo>
                  <a:lnTo>
                    <a:pt x="2960" y="929"/>
                  </a:lnTo>
                  <a:lnTo>
                    <a:pt x="2976" y="912"/>
                  </a:lnTo>
                  <a:lnTo>
                    <a:pt x="2989" y="893"/>
                  </a:lnTo>
                  <a:lnTo>
                    <a:pt x="3003" y="877"/>
                  </a:lnTo>
                  <a:lnTo>
                    <a:pt x="3016" y="860"/>
                  </a:lnTo>
                  <a:lnTo>
                    <a:pt x="3030" y="839"/>
                  </a:lnTo>
                  <a:lnTo>
                    <a:pt x="3057" y="790"/>
                  </a:lnTo>
                  <a:lnTo>
                    <a:pt x="3081" y="730"/>
                  </a:lnTo>
                  <a:lnTo>
                    <a:pt x="3098" y="677"/>
                  </a:lnTo>
                  <a:lnTo>
                    <a:pt x="3107" y="615"/>
                  </a:lnTo>
                  <a:lnTo>
                    <a:pt x="3112" y="559"/>
                  </a:lnTo>
                  <a:lnTo>
                    <a:pt x="3112" y="509"/>
                  </a:lnTo>
                  <a:lnTo>
                    <a:pt x="3104" y="459"/>
                  </a:lnTo>
                  <a:close/>
                  <a:moveTo>
                    <a:pt x="980" y="618"/>
                  </a:moveTo>
                  <a:lnTo>
                    <a:pt x="963" y="706"/>
                  </a:lnTo>
                  <a:lnTo>
                    <a:pt x="929" y="785"/>
                  </a:lnTo>
                  <a:lnTo>
                    <a:pt x="879" y="860"/>
                  </a:lnTo>
                  <a:lnTo>
                    <a:pt x="819" y="920"/>
                  </a:lnTo>
                  <a:lnTo>
                    <a:pt x="746" y="972"/>
                  </a:lnTo>
                  <a:lnTo>
                    <a:pt x="661" y="1006"/>
                  </a:lnTo>
                  <a:lnTo>
                    <a:pt x="645" y="1010"/>
                  </a:lnTo>
                  <a:lnTo>
                    <a:pt x="628" y="1017"/>
                  </a:lnTo>
                  <a:lnTo>
                    <a:pt x="610" y="1020"/>
                  </a:lnTo>
                  <a:lnTo>
                    <a:pt x="599" y="1020"/>
                  </a:lnTo>
                  <a:lnTo>
                    <a:pt x="582" y="1022"/>
                  </a:lnTo>
                  <a:lnTo>
                    <a:pt x="564" y="1026"/>
                  </a:lnTo>
                  <a:lnTo>
                    <a:pt x="547" y="1026"/>
                  </a:lnTo>
                  <a:lnTo>
                    <a:pt x="531" y="1026"/>
                  </a:lnTo>
                  <a:lnTo>
                    <a:pt x="460" y="1020"/>
                  </a:lnTo>
                  <a:lnTo>
                    <a:pt x="387" y="1003"/>
                  </a:lnTo>
                  <a:lnTo>
                    <a:pt x="320" y="975"/>
                  </a:lnTo>
                  <a:lnTo>
                    <a:pt x="263" y="937"/>
                  </a:lnTo>
                  <a:lnTo>
                    <a:pt x="210" y="891"/>
                  </a:lnTo>
                  <a:lnTo>
                    <a:pt x="161" y="832"/>
                  </a:lnTo>
                  <a:lnTo>
                    <a:pt x="124" y="770"/>
                  </a:lnTo>
                  <a:lnTo>
                    <a:pt x="97" y="700"/>
                  </a:lnTo>
                  <a:lnTo>
                    <a:pt x="79" y="611"/>
                  </a:lnTo>
                  <a:lnTo>
                    <a:pt x="79" y="517"/>
                  </a:lnTo>
                  <a:lnTo>
                    <a:pt x="101" y="435"/>
                  </a:lnTo>
                  <a:lnTo>
                    <a:pt x="135" y="355"/>
                  </a:lnTo>
                  <a:lnTo>
                    <a:pt x="137" y="350"/>
                  </a:lnTo>
                  <a:lnTo>
                    <a:pt x="203" y="357"/>
                  </a:lnTo>
                  <a:lnTo>
                    <a:pt x="231" y="353"/>
                  </a:lnTo>
                  <a:lnTo>
                    <a:pt x="258" y="349"/>
                  </a:lnTo>
                  <a:lnTo>
                    <a:pt x="283" y="343"/>
                  </a:lnTo>
                  <a:lnTo>
                    <a:pt x="306" y="335"/>
                  </a:lnTo>
                  <a:lnTo>
                    <a:pt x="328" y="327"/>
                  </a:lnTo>
                  <a:lnTo>
                    <a:pt x="348" y="318"/>
                  </a:lnTo>
                  <a:lnTo>
                    <a:pt x="366" y="309"/>
                  </a:lnTo>
                  <a:lnTo>
                    <a:pt x="384" y="297"/>
                  </a:lnTo>
                  <a:lnTo>
                    <a:pt x="400" y="287"/>
                  </a:lnTo>
                  <a:lnTo>
                    <a:pt x="413" y="275"/>
                  </a:lnTo>
                  <a:lnTo>
                    <a:pt x="427" y="265"/>
                  </a:lnTo>
                  <a:lnTo>
                    <a:pt x="439" y="253"/>
                  </a:lnTo>
                  <a:lnTo>
                    <a:pt x="449" y="242"/>
                  </a:lnTo>
                  <a:lnTo>
                    <a:pt x="458" y="231"/>
                  </a:lnTo>
                  <a:lnTo>
                    <a:pt x="466" y="221"/>
                  </a:lnTo>
                  <a:lnTo>
                    <a:pt x="473" y="211"/>
                  </a:lnTo>
                  <a:lnTo>
                    <a:pt x="487" y="218"/>
                  </a:lnTo>
                  <a:lnTo>
                    <a:pt x="499" y="224"/>
                  </a:lnTo>
                  <a:lnTo>
                    <a:pt x="510" y="231"/>
                  </a:lnTo>
                  <a:lnTo>
                    <a:pt x="521" y="236"/>
                  </a:lnTo>
                  <a:lnTo>
                    <a:pt x="527" y="241"/>
                  </a:lnTo>
                  <a:lnTo>
                    <a:pt x="534" y="244"/>
                  </a:lnTo>
                  <a:lnTo>
                    <a:pt x="538" y="245"/>
                  </a:lnTo>
                  <a:lnTo>
                    <a:pt x="539" y="246"/>
                  </a:lnTo>
                  <a:lnTo>
                    <a:pt x="568" y="253"/>
                  </a:lnTo>
                  <a:lnTo>
                    <a:pt x="595" y="259"/>
                  </a:lnTo>
                  <a:lnTo>
                    <a:pt x="621" y="262"/>
                  </a:lnTo>
                  <a:lnTo>
                    <a:pt x="644" y="265"/>
                  </a:lnTo>
                  <a:lnTo>
                    <a:pt x="667" y="266"/>
                  </a:lnTo>
                  <a:lnTo>
                    <a:pt x="686" y="266"/>
                  </a:lnTo>
                  <a:lnTo>
                    <a:pt x="706" y="265"/>
                  </a:lnTo>
                  <a:lnTo>
                    <a:pt x="723" y="262"/>
                  </a:lnTo>
                  <a:lnTo>
                    <a:pt x="738" y="259"/>
                  </a:lnTo>
                  <a:lnTo>
                    <a:pt x="753" y="254"/>
                  </a:lnTo>
                  <a:lnTo>
                    <a:pt x="766" y="250"/>
                  </a:lnTo>
                  <a:lnTo>
                    <a:pt x="779" y="244"/>
                  </a:lnTo>
                  <a:lnTo>
                    <a:pt x="789" y="238"/>
                  </a:lnTo>
                  <a:lnTo>
                    <a:pt x="798" y="233"/>
                  </a:lnTo>
                  <a:lnTo>
                    <a:pt x="807" y="226"/>
                  </a:lnTo>
                  <a:lnTo>
                    <a:pt x="814" y="219"/>
                  </a:lnTo>
                  <a:lnTo>
                    <a:pt x="852" y="252"/>
                  </a:lnTo>
                  <a:lnTo>
                    <a:pt x="898" y="307"/>
                  </a:lnTo>
                  <a:lnTo>
                    <a:pt x="935" y="372"/>
                  </a:lnTo>
                  <a:lnTo>
                    <a:pt x="963" y="437"/>
                  </a:lnTo>
                  <a:lnTo>
                    <a:pt x="980" y="528"/>
                  </a:lnTo>
                  <a:lnTo>
                    <a:pt x="980" y="618"/>
                  </a:lnTo>
                  <a:close/>
                  <a:moveTo>
                    <a:pt x="2022" y="612"/>
                  </a:moveTo>
                  <a:lnTo>
                    <a:pt x="1998" y="695"/>
                  </a:lnTo>
                  <a:lnTo>
                    <a:pt x="1961" y="775"/>
                  </a:lnTo>
                  <a:lnTo>
                    <a:pt x="1904" y="851"/>
                  </a:lnTo>
                  <a:lnTo>
                    <a:pt x="1870" y="884"/>
                  </a:lnTo>
                  <a:lnTo>
                    <a:pt x="1834" y="912"/>
                  </a:lnTo>
                  <a:lnTo>
                    <a:pt x="1792" y="935"/>
                  </a:lnTo>
                  <a:lnTo>
                    <a:pt x="1752" y="954"/>
                  </a:lnTo>
                  <a:lnTo>
                    <a:pt x="1707" y="969"/>
                  </a:lnTo>
                  <a:lnTo>
                    <a:pt x="1664" y="980"/>
                  </a:lnTo>
                  <a:lnTo>
                    <a:pt x="1619" y="987"/>
                  </a:lnTo>
                  <a:lnTo>
                    <a:pt x="1577" y="988"/>
                  </a:lnTo>
                  <a:lnTo>
                    <a:pt x="1577" y="991"/>
                  </a:lnTo>
                  <a:lnTo>
                    <a:pt x="1534" y="987"/>
                  </a:lnTo>
                  <a:lnTo>
                    <a:pt x="1494" y="983"/>
                  </a:lnTo>
                  <a:lnTo>
                    <a:pt x="1452" y="974"/>
                  </a:lnTo>
                  <a:lnTo>
                    <a:pt x="1413" y="960"/>
                  </a:lnTo>
                  <a:lnTo>
                    <a:pt x="1373" y="942"/>
                  </a:lnTo>
                  <a:lnTo>
                    <a:pt x="1335" y="920"/>
                  </a:lnTo>
                  <a:lnTo>
                    <a:pt x="1301" y="896"/>
                  </a:lnTo>
                  <a:lnTo>
                    <a:pt x="1268" y="867"/>
                  </a:lnTo>
                  <a:lnTo>
                    <a:pt x="1208" y="795"/>
                  </a:lnTo>
                  <a:lnTo>
                    <a:pt x="1163" y="718"/>
                  </a:lnTo>
                  <a:lnTo>
                    <a:pt x="1137" y="635"/>
                  </a:lnTo>
                  <a:lnTo>
                    <a:pt x="1126" y="548"/>
                  </a:lnTo>
                  <a:lnTo>
                    <a:pt x="1129" y="462"/>
                  </a:lnTo>
                  <a:lnTo>
                    <a:pt x="1154" y="379"/>
                  </a:lnTo>
                  <a:lnTo>
                    <a:pt x="1191" y="298"/>
                  </a:lnTo>
                  <a:lnTo>
                    <a:pt x="1247" y="224"/>
                  </a:lnTo>
                  <a:lnTo>
                    <a:pt x="1284" y="192"/>
                  </a:lnTo>
                  <a:lnTo>
                    <a:pt x="1289" y="188"/>
                  </a:lnTo>
                  <a:lnTo>
                    <a:pt x="1259" y="222"/>
                  </a:lnTo>
                  <a:lnTo>
                    <a:pt x="1322" y="254"/>
                  </a:lnTo>
                  <a:lnTo>
                    <a:pt x="1428" y="222"/>
                  </a:lnTo>
                  <a:lnTo>
                    <a:pt x="1299" y="181"/>
                  </a:lnTo>
                  <a:lnTo>
                    <a:pt x="1321" y="166"/>
                  </a:lnTo>
                  <a:lnTo>
                    <a:pt x="1364" y="137"/>
                  </a:lnTo>
                  <a:lnTo>
                    <a:pt x="1402" y="117"/>
                  </a:lnTo>
                  <a:lnTo>
                    <a:pt x="1439" y="105"/>
                  </a:lnTo>
                  <a:lnTo>
                    <a:pt x="1409" y="176"/>
                  </a:lnTo>
                  <a:lnTo>
                    <a:pt x="1531" y="223"/>
                  </a:lnTo>
                  <a:lnTo>
                    <a:pt x="1606" y="197"/>
                  </a:lnTo>
                  <a:lnTo>
                    <a:pt x="1478" y="94"/>
                  </a:lnTo>
                  <a:lnTo>
                    <a:pt x="1487" y="92"/>
                  </a:lnTo>
                  <a:lnTo>
                    <a:pt x="1534" y="86"/>
                  </a:lnTo>
                  <a:lnTo>
                    <a:pt x="1577" y="84"/>
                  </a:lnTo>
                  <a:lnTo>
                    <a:pt x="1577" y="83"/>
                  </a:lnTo>
                  <a:lnTo>
                    <a:pt x="1609" y="86"/>
                  </a:lnTo>
                  <a:lnTo>
                    <a:pt x="1588" y="137"/>
                  </a:lnTo>
                  <a:lnTo>
                    <a:pt x="1743" y="259"/>
                  </a:lnTo>
                  <a:lnTo>
                    <a:pt x="1844" y="200"/>
                  </a:lnTo>
                  <a:lnTo>
                    <a:pt x="1665" y="91"/>
                  </a:lnTo>
                  <a:lnTo>
                    <a:pt x="1701" y="98"/>
                  </a:lnTo>
                  <a:lnTo>
                    <a:pt x="1740" y="113"/>
                  </a:lnTo>
                  <a:lnTo>
                    <a:pt x="1778" y="130"/>
                  </a:lnTo>
                  <a:lnTo>
                    <a:pt x="1816" y="152"/>
                  </a:lnTo>
                  <a:lnTo>
                    <a:pt x="1850" y="177"/>
                  </a:lnTo>
                  <a:lnTo>
                    <a:pt x="1882" y="206"/>
                  </a:lnTo>
                  <a:lnTo>
                    <a:pt x="1944" y="276"/>
                  </a:lnTo>
                  <a:lnTo>
                    <a:pt x="1989" y="355"/>
                  </a:lnTo>
                  <a:lnTo>
                    <a:pt x="2014" y="436"/>
                  </a:lnTo>
                  <a:lnTo>
                    <a:pt x="2026" y="521"/>
                  </a:lnTo>
                  <a:lnTo>
                    <a:pt x="2022" y="612"/>
                  </a:lnTo>
                  <a:close/>
                  <a:moveTo>
                    <a:pt x="3030" y="603"/>
                  </a:moveTo>
                  <a:lnTo>
                    <a:pt x="3022" y="648"/>
                  </a:lnTo>
                  <a:lnTo>
                    <a:pt x="3011" y="694"/>
                  </a:lnTo>
                  <a:lnTo>
                    <a:pt x="2997" y="733"/>
                  </a:lnTo>
                  <a:lnTo>
                    <a:pt x="2976" y="772"/>
                  </a:lnTo>
                  <a:lnTo>
                    <a:pt x="2952" y="813"/>
                  </a:lnTo>
                  <a:lnTo>
                    <a:pt x="2925" y="845"/>
                  </a:lnTo>
                  <a:lnTo>
                    <a:pt x="2892" y="882"/>
                  </a:lnTo>
                  <a:lnTo>
                    <a:pt x="2857" y="912"/>
                  </a:lnTo>
                  <a:lnTo>
                    <a:pt x="2828" y="931"/>
                  </a:lnTo>
                  <a:lnTo>
                    <a:pt x="2793" y="952"/>
                  </a:lnTo>
                  <a:lnTo>
                    <a:pt x="2760" y="969"/>
                  </a:lnTo>
                  <a:lnTo>
                    <a:pt x="2726" y="983"/>
                  </a:lnTo>
                  <a:lnTo>
                    <a:pt x="2692" y="993"/>
                  </a:lnTo>
                  <a:lnTo>
                    <a:pt x="2655" y="999"/>
                  </a:lnTo>
                  <a:lnTo>
                    <a:pt x="2618" y="1006"/>
                  </a:lnTo>
                  <a:lnTo>
                    <a:pt x="2581" y="1006"/>
                  </a:lnTo>
                  <a:lnTo>
                    <a:pt x="2581" y="1006"/>
                  </a:lnTo>
                  <a:lnTo>
                    <a:pt x="2568" y="1006"/>
                  </a:lnTo>
                  <a:lnTo>
                    <a:pt x="2555" y="1005"/>
                  </a:lnTo>
                  <a:lnTo>
                    <a:pt x="2538" y="1005"/>
                  </a:lnTo>
                  <a:lnTo>
                    <a:pt x="2525" y="1005"/>
                  </a:lnTo>
                  <a:lnTo>
                    <a:pt x="2436" y="983"/>
                  </a:lnTo>
                  <a:lnTo>
                    <a:pt x="2355" y="946"/>
                  </a:lnTo>
                  <a:lnTo>
                    <a:pt x="2284" y="896"/>
                  </a:lnTo>
                  <a:lnTo>
                    <a:pt x="2224" y="831"/>
                  </a:lnTo>
                  <a:lnTo>
                    <a:pt x="2179" y="759"/>
                  </a:lnTo>
                  <a:lnTo>
                    <a:pt x="2146" y="677"/>
                  </a:lnTo>
                  <a:lnTo>
                    <a:pt x="2128" y="589"/>
                  </a:lnTo>
                  <a:lnTo>
                    <a:pt x="2132" y="497"/>
                  </a:lnTo>
                  <a:lnTo>
                    <a:pt x="2140" y="454"/>
                  </a:lnTo>
                  <a:lnTo>
                    <a:pt x="2151" y="409"/>
                  </a:lnTo>
                  <a:lnTo>
                    <a:pt x="2165" y="368"/>
                  </a:lnTo>
                  <a:lnTo>
                    <a:pt x="2186" y="328"/>
                  </a:lnTo>
                  <a:lnTo>
                    <a:pt x="2210" y="291"/>
                  </a:lnTo>
                  <a:lnTo>
                    <a:pt x="2237" y="258"/>
                  </a:lnTo>
                  <a:lnTo>
                    <a:pt x="2267" y="227"/>
                  </a:lnTo>
                  <a:lnTo>
                    <a:pt x="2301" y="196"/>
                  </a:lnTo>
                  <a:lnTo>
                    <a:pt x="2332" y="172"/>
                  </a:lnTo>
                  <a:lnTo>
                    <a:pt x="2366" y="152"/>
                  </a:lnTo>
                  <a:lnTo>
                    <a:pt x="2374" y="147"/>
                  </a:lnTo>
                  <a:lnTo>
                    <a:pt x="2570" y="246"/>
                  </a:lnTo>
                  <a:lnTo>
                    <a:pt x="2659" y="151"/>
                  </a:lnTo>
                  <a:lnTo>
                    <a:pt x="2623" y="279"/>
                  </a:lnTo>
                  <a:lnTo>
                    <a:pt x="2687" y="332"/>
                  </a:lnTo>
                  <a:lnTo>
                    <a:pt x="2799" y="252"/>
                  </a:lnTo>
                  <a:lnTo>
                    <a:pt x="2740" y="364"/>
                  </a:lnTo>
                  <a:lnTo>
                    <a:pt x="2815" y="417"/>
                  </a:lnTo>
                  <a:lnTo>
                    <a:pt x="2905" y="343"/>
                  </a:lnTo>
                  <a:lnTo>
                    <a:pt x="2868" y="455"/>
                  </a:lnTo>
                  <a:lnTo>
                    <a:pt x="3033" y="546"/>
                  </a:lnTo>
                  <a:lnTo>
                    <a:pt x="3034" y="559"/>
                  </a:lnTo>
                  <a:lnTo>
                    <a:pt x="3030" y="6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5197476" y="2474913"/>
              <a:ext cx="355600" cy="244475"/>
            </a:xfrm>
            <a:custGeom>
              <a:avLst/>
              <a:gdLst/>
              <a:ahLst/>
              <a:cxnLst>
                <a:cxn ang="0">
                  <a:pos x="441" y="207"/>
                </a:cxn>
                <a:cxn ang="0">
                  <a:pos x="431" y="198"/>
                </a:cxn>
                <a:cxn ang="0">
                  <a:pos x="418" y="193"/>
                </a:cxn>
                <a:cxn ang="0">
                  <a:pos x="405" y="191"/>
                </a:cxn>
                <a:cxn ang="0">
                  <a:pos x="393" y="196"/>
                </a:cxn>
                <a:cxn ang="0">
                  <a:pos x="368" y="209"/>
                </a:cxn>
                <a:cxn ang="0">
                  <a:pos x="342" y="217"/>
                </a:cxn>
                <a:cxn ang="0">
                  <a:pos x="319" y="223"/>
                </a:cxn>
                <a:cxn ang="0">
                  <a:pos x="295" y="224"/>
                </a:cxn>
                <a:cxn ang="0">
                  <a:pos x="268" y="228"/>
                </a:cxn>
                <a:cxn ang="0">
                  <a:pos x="242" y="221"/>
                </a:cxn>
                <a:cxn ang="0">
                  <a:pos x="218" y="215"/>
                </a:cxn>
                <a:cxn ang="0">
                  <a:pos x="195" y="204"/>
                </a:cxn>
                <a:cxn ang="0">
                  <a:pos x="170" y="192"/>
                </a:cxn>
                <a:cxn ang="0">
                  <a:pos x="148" y="171"/>
                </a:cxn>
                <a:cxn ang="0">
                  <a:pos x="128" y="155"/>
                </a:cxn>
                <a:cxn ang="0">
                  <a:pos x="114" y="136"/>
                </a:cxn>
                <a:cxn ang="0">
                  <a:pos x="101" y="114"/>
                </a:cxn>
                <a:cxn ang="0">
                  <a:pos x="91" y="88"/>
                </a:cxn>
                <a:cxn ang="0">
                  <a:pos x="83" y="64"/>
                </a:cxn>
                <a:cxn ang="0">
                  <a:pos x="80" y="39"/>
                </a:cxn>
                <a:cxn ang="0">
                  <a:pos x="76" y="23"/>
                </a:cxn>
                <a:cxn ang="0">
                  <a:pos x="66" y="10"/>
                </a:cxn>
                <a:cxn ang="0">
                  <a:pos x="53" y="3"/>
                </a:cxn>
                <a:cxn ang="0">
                  <a:pos x="37" y="0"/>
                </a:cxn>
                <a:cxn ang="0">
                  <a:pos x="22" y="3"/>
                </a:cxn>
                <a:cxn ang="0">
                  <a:pos x="11" y="14"/>
                </a:cxn>
                <a:cxn ang="0">
                  <a:pos x="3" y="26"/>
                </a:cxn>
                <a:cxn ang="0">
                  <a:pos x="0" y="44"/>
                </a:cxn>
                <a:cxn ang="0">
                  <a:pos x="5" y="79"/>
                </a:cxn>
                <a:cxn ang="0">
                  <a:pos x="14" y="114"/>
                </a:cxn>
                <a:cxn ang="0">
                  <a:pos x="30" y="148"/>
                </a:cxn>
                <a:cxn ang="0">
                  <a:pos x="48" y="181"/>
                </a:cxn>
                <a:cxn ang="0">
                  <a:pos x="69" y="210"/>
                </a:cxn>
                <a:cxn ang="0">
                  <a:pos x="94" y="234"/>
                </a:cxn>
                <a:cxn ang="0">
                  <a:pos x="121" y="258"/>
                </a:cxn>
                <a:cxn ang="0">
                  <a:pos x="153" y="276"/>
                </a:cxn>
                <a:cxn ang="0">
                  <a:pos x="187" y="292"/>
                </a:cxn>
                <a:cxn ang="0">
                  <a:pos x="224" y="300"/>
                </a:cxn>
                <a:cxn ang="0">
                  <a:pos x="257" y="306"/>
                </a:cxn>
                <a:cxn ang="0">
                  <a:pos x="296" y="306"/>
                </a:cxn>
                <a:cxn ang="0">
                  <a:pos x="330" y="303"/>
                </a:cxn>
                <a:cxn ang="0">
                  <a:pos x="365" y="293"/>
                </a:cxn>
                <a:cxn ang="0">
                  <a:pos x="402" y="277"/>
                </a:cxn>
                <a:cxn ang="0">
                  <a:pos x="433" y="260"/>
                </a:cxn>
                <a:cxn ang="0">
                  <a:pos x="444" y="251"/>
                </a:cxn>
                <a:cxn ang="0">
                  <a:pos x="448" y="238"/>
                </a:cxn>
                <a:cxn ang="0">
                  <a:pos x="448" y="220"/>
                </a:cxn>
                <a:cxn ang="0">
                  <a:pos x="441" y="207"/>
                </a:cxn>
              </a:cxnLst>
              <a:rect l="0" t="0" r="r" b="b"/>
              <a:pathLst>
                <a:path w="448" h="306">
                  <a:moveTo>
                    <a:pt x="441" y="207"/>
                  </a:moveTo>
                  <a:lnTo>
                    <a:pt x="431" y="198"/>
                  </a:lnTo>
                  <a:lnTo>
                    <a:pt x="418" y="193"/>
                  </a:lnTo>
                  <a:lnTo>
                    <a:pt x="405" y="191"/>
                  </a:lnTo>
                  <a:lnTo>
                    <a:pt x="393" y="196"/>
                  </a:lnTo>
                  <a:lnTo>
                    <a:pt x="368" y="209"/>
                  </a:lnTo>
                  <a:lnTo>
                    <a:pt x="342" y="217"/>
                  </a:lnTo>
                  <a:lnTo>
                    <a:pt x="319" y="223"/>
                  </a:lnTo>
                  <a:lnTo>
                    <a:pt x="295" y="224"/>
                  </a:lnTo>
                  <a:lnTo>
                    <a:pt x="268" y="228"/>
                  </a:lnTo>
                  <a:lnTo>
                    <a:pt x="242" y="221"/>
                  </a:lnTo>
                  <a:lnTo>
                    <a:pt x="218" y="215"/>
                  </a:lnTo>
                  <a:lnTo>
                    <a:pt x="195" y="204"/>
                  </a:lnTo>
                  <a:lnTo>
                    <a:pt x="170" y="192"/>
                  </a:lnTo>
                  <a:lnTo>
                    <a:pt x="148" y="171"/>
                  </a:lnTo>
                  <a:lnTo>
                    <a:pt x="128" y="155"/>
                  </a:lnTo>
                  <a:lnTo>
                    <a:pt x="114" y="136"/>
                  </a:lnTo>
                  <a:lnTo>
                    <a:pt x="101" y="114"/>
                  </a:lnTo>
                  <a:lnTo>
                    <a:pt x="91" y="88"/>
                  </a:lnTo>
                  <a:lnTo>
                    <a:pt x="83" y="64"/>
                  </a:lnTo>
                  <a:lnTo>
                    <a:pt x="80" y="39"/>
                  </a:lnTo>
                  <a:lnTo>
                    <a:pt x="76" y="23"/>
                  </a:lnTo>
                  <a:lnTo>
                    <a:pt x="66" y="10"/>
                  </a:lnTo>
                  <a:lnTo>
                    <a:pt x="53" y="3"/>
                  </a:lnTo>
                  <a:lnTo>
                    <a:pt x="37" y="0"/>
                  </a:lnTo>
                  <a:lnTo>
                    <a:pt x="22" y="3"/>
                  </a:lnTo>
                  <a:lnTo>
                    <a:pt x="11" y="14"/>
                  </a:lnTo>
                  <a:lnTo>
                    <a:pt x="3" y="26"/>
                  </a:lnTo>
                  <a:lnTo>
                    <a:pt x="0" y="44"/>
                  </a:lnTo>
                  <a:lnTo>
                    <a:pt x="5" y="79"/>
                  </a:lnTo>
                  <a:lnTo>
                    <a:pt x="14" y="114"/>
                  </a:lnTo>
                  <a:lnTo>
                    <a:pt x="30" y="148"/>
                  </a:lnTo>
                  <a:lnTo>
                    <a:pt x="48" y="181"/>
                  </a:lnTo>
                  <a:lnTo>
                    <a:pt x="69" y="210"/>
                  </a:lnTo>
                  <a:lnTo>
                    <a:pt x="94" y="234"/>
                  </a:lnTo>
                  <a:lnTo>
                    <a:pt x="121" y="258"/>
                  </a:lnTo>
                  <a:lnTo>
                    <a:pt x="153" y="276"/>
                  </a:lnTo>
                  <a:lnTo>
                    <a:pt x="187" y="292"/>
                  </a:lnTo>
                  <a:lnTo>
                    <a:pt x="224" y="300"/>
                  </a:lnTo>
                  <a:lnTo>
                    <a:pt x="257" y="306"/>
                  </a:lnTo>
                  <a:lnTo>
                    <a:pt x="296" y="306"/>
                  </a:lnTo>
                  <a:lnTo>
                    <a:pt x="330" y="303"/>
                  </a:lnTo>
                  <a:lnTo>
                    <a:pt x="365" y="293"/>
                  </a:lnTo>
                  <a:lnTo>
                    <a:pt x="402" y="277"/>
                  </a:lnTo>
                  <a:lnTo>
                    <a:pt x="433" y="260"/>
                  </a:lnTo>
                  <a:lnTo>
                    <a:pt x="444" y="251"/>
                  </a:lnTo>
                  <a:lnTo>
                    <a:pt x="448" y="238"/>
                  </a:lnTo>
                  <a:lnTo>
                    <a:pt x="448" y="220"/>
                  </a:lnTo>
                  <a:lnTo>
                    <a:pt x="441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5541963" y="2459038"/>
              <a:ext cx="95250" cy="96838"/>
            </a:xfrm>
            <a:custGeom>
              <a:avLst/>
              <a:gdLst/>
              <a:ahLst/>
              <a:cxnLst>
                <a:cxn ang="0">
                  <a:pos x="109" y="21"/>
                </a:cxn>
                <a:cxn ang="0">
                  <a:pos x="88" y="5"/>
                </a:cxn>
                <a:cxn ang="0">
                  <a:pos x="65" y="0"/>
                </a:cxn>
                <a:cxn ang="0">
                  <a:pos x="43" y="2"/>
                </a:cxn>
                <a:cxn ang="0">
                  <a:pos x="21" y="13"/>
                </a:cxn>
                <a:cxn ang="0">
                  <a:pos x="6" y="33"/>
                </a:cxn>
                <a:cxn ang="0">
                  <a:pos x="0" y="54"/>
                </a:cxn>
                <a:cxn ang="0">
                  <a:pos x="5" y="77"/>
                </a:cxn>
                <a:cxn ang="0">
                  <a:pos x="14" y="99"/>
                </a:cxn>
                <a:cxn ang="0">
                  <a:pos x="36" y="114"/>
                </a:cxn>
                <a:cxn ang="0">
                  <a:pos x="58" y="122"/>
                </a:cxn>
                <a:cxn ang="0">
                  <a:pos x="80" y="119"/>
                </a:cxn>
                <a:cxn ang="0">
                  <a:pos x="103" y="106"/>
                </a:cxn>
                <a:cxn ang="0">
                  <a:pos x="116" y="86"/>
                </a:cxn>
                <a:cxn ang="0">
                  <a:pos x="120" y="63"/>
                </a:cxn>
                <a:cxn ang="0">
                  <a:pos x="119" y="42"/>
                </a:cxn>
                <a:cxn ang="0">
                  <a:pos x="109" y="21"/>
                </a:cxn>
              </a:cxnLst>
              <a:rect l="0" t="0" r="r" b="b"/>
              <a:pathLst>
                <a:path w="120" h="122">
                  <a:moveTo>
                    <a:pt x="109" y="21"/>
                  </a:moveTo>
                  <a:lnTo>
                    <a:pt x="88" y="5"/>
                  </a:lnTo>
                  <a:lnTo>
                    <a:pt x="65" y="0"/>
                  </a:lnTo>
                  <a:lnTo>
                    <a:pt x="43" y="2"/>
                  </a:lnTo>
                  <a:lnTo>
                    <a:pt x="21" y="13"/>
                  </a:lnTo>
                  <a:lnTo>
                    <a:pt x="6" y="33"/>
                  </a:lnTo>
                  <a:lnTo>
                    <a:pt x="0" y="54"/>
                  </a:lnTo>
                  <a:lnTo>
                    <a:pt x="5" y="77"/>
                  </a:lnTo>
                  <a:lnTo>
                    <a:pt x="14" y="99"/>
                  </a:lnTo>
                  <a:lnTo>
                    <a:pt x="36" y="114"/>
                  </a:lnTo>
                  <a:lnTo>
                    <a:pt x="58" y="122"/>
                  </a:lnTo>
                  <a:lnTo>
                    <a:pt x="80" y="119"/>
                  </a:lnTo>
                  <a:lnTo>
                    <a:pt x="103" y="106"/>
                  </a:lnTo>
                  <a:lnTo>
                    <a:pt x="116" y="86"/>
                  </a:lnTo>
                  <a:lnTo>
                    <a:pt x="120" y="63"/>
                  </a:lnTo>
                  <a:lnTo>
                    <a:pt x="119" y="42"/>
                  </a:lnTo>
                  <a:lnTo>
                    <a:pt x="109" y="2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5264151" y="2320926"/>
              <a:ext cx="95250" cy="93663"/>
            </a:xfrm>
            <a:custGeom>
              <a:avLst/>
              <a:gdLst/>
              <a:ahLst/>
              <a:cxnLst>
                <a:cxn ang="0">
                  <a:pos x="13" y="98"/>
                </a:cxn>
                <a:cxn ang="0">
                  <a:pos x="34" y="114"/>
                </a:cxn>
                <a:cxn ang="0">
                  <a:pos x="57" y="118"/>
                </a:cxn>
                <a:cxn ang="0">
                  <a:pos x="78" y="119"/>
                </a:cxn>
                <a:cxn ang="0">
                  <a:pos x="99" y="108"/>
                </a:cxn>
                <a:cxn ang="0">
                  <a:pos x="112" y="88"/>
                </a:cxn>
                <a:cxn ang="0">
                  <a:pos x="121" y="63"/>
                </a:cxn>
                <a:cxn ang="0">
                  <a:pos x="119" y="42"/>
                </a:cxn>
                <a:cxn ang="0">
                  <a:pos x="106" y="19"/>
                </a:cxn>
                <a:cxn ang="0">
                  <a:pos x="86" y="5"/>
                </a:cxn>
                <a:cxn ang="0">
                  <a:pos x="64" y="0"/>
                </a:cxn>
                <a:cxn ang="0">
                  <a:pos x="41" y="2"/>
                </a:cxn>
                <a:cxn ang="0">
                  <a:pos x="20" y="12"/>
                </a:cxn>
                <a:cxn ang="0">
                  <a:pos x="4" y="31"/>
                </a:cxn>
                <a:cxn ang="0">
                  <a:pos x="0" y="54"/>
                </a:cxn>
                <a:cxn ang="0">
                  <a:pos x="3" y="77"/>
                </a:cxn>
                <a:cxn ang="0">
                  <a:pos x="13" y="98"/>
                </a:cxn>
              </a:cxnLst>
              <a:rect l="0" t="0" r="r" b="b"/>
              <a:pathLst>
                <a:path w="121" h="119">
                  <a:moveTo>
                    <a:pt x="13" y="98"/>
                  </a:moveTo>
                  <a:lnTo>
                    <a:pt x="34" y="114"/>
                  </a:lnTo>
                  <a:lnTo>
                    <a:pt x="57" y="118"/>
                  </a:lnTo>
                  <a:lnTo>
                    <a:pt x="78" y="119"/>
                  </a:lnTo>
                  <a:lnTo>
                    <a:pt x="99" y="108"/>
                  </a:lnTo>
                  <a:lnTo>
                    <a:pt x="112" y="88"/>
                  </a:lnTo>
                  <a:lnTo>
                    <a:pt x="121" y="63"/>
                  </a:lnTo>
                  <a:lnTo>
                    <a:pt x="119" y="42"/>
                  </a:lnTo>
                  <a:lnTo>
                    <a:pt x="106" y="19"/>
                  </a:lnTo>
                  <a:lnTo>
                    <a:pt x="86" y="5"/>
                  </a:lnTo>
                  <a:lnTo>
                    <a:pt x="64" y="0"/>
                  </a:lnTo>
                  <a:lnTo>
                    <a:pt x="41" y="2"/>
                  </a:lnTo>
                  <a:lnTo>
                    <a:pt x="20" y="12"/>
                  </a:lnTo>
                  <a:lnTo>
                    <a:pt x="4" y="31"/>
                  </a:lnTo>
                  <a:lnTo>
                    <a:pt x="0" y="54"/>
                  </a:lnTo>
                  <a:lnTo>
                    <a:pt x="3" y="77"/>
                  </a:lnTo>
                  <a:lnTo>
                    <a:pt x="1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611563" y="2527301"/>
              <a:ext cx="377825" cy="207963"/>
            </a:xfrm>
            <a:custGeom>
              <a:avLst/>
              <a:gdLst/>
              <a:ahLst/>
              <a:cxnLst>
                <a:cxn ang="0">
                  <a:pos x="462" y="6"/>
                </a:cxn>
                <a:cxn ang="0">
                  <a:pos x="447" y="0"/>
                </a:cxn>
                <a:cxn ang="0">
                  <a:pos x="431" y="0"/>
                </a:cxn>
                <a:cxn ang="0">
                  <a:pos x="417" y="5"/>
                </a:cxn>
                <a:cxn ang="0">
                  <a:pos x="404" y="14"/>
                </a:cxn>
                <a:cxn ang="0">
                  <a:pos x="396" y="28"/>
                </a:cxn>
                <a:cxn ang="0">
                  <a:pos x="391" y="52"/>
                </a:cxn>
                <a:cxn ang="0">
                  <a:pos x="377" y="74"/>
                </a:cxn>
                <a:cxn ang="0">
                  <a:pos x="363" y="98"/>
                </a:cxn>
                <a:cxn ang="0">
                  <a:pos x="349" y="120"/>
                </a:cxn>
                <a:cxn ang="0">
                  <a:pos x="330" y="135"/>
                </a:cxn>
                <a:cxn ang="0">
                  <a:pos x="309" y="152"/>
                </a:cxn>
                <a:cxn ang="0">
                  <a:pos x="286" y="162"/>
                </a:cxn>
                <a:cxn ang="0">
                  <a:pos x="262" y="172"/>
                </a:cxn>
                <a:cxn ang="0">
                  <a:pos x="235" y="179"/>
                </a:cxn>
                <a:cxn ang="0">
                  <a:pos x="207" y="179"/>
                </a:cxn>
                <a:cxn ang="0">
                  <a:pos x="181" y="179"/>
                </a:cxn>
                <a:cxn ang="0">
                  <a:pos x="157" y="175"/>
                </a:cxn>
                <a:cxn ang="0">
                  <a:pos x="130" y="167"/>
                </a:cxn>
                <a:cxn ang="0">
                  <a:pos x="106" y="155"/>
                </a:cxn>
                <a:cxn ang="0">
                  <a:pos x="87" y="141"/>
                </a:cxn>
                <a:cxn ang="0">
                  <a:pos x="66" y="126"/>
                </a:cxn>
                <a:cxn ang="0">
                  <a:pos x="52" y="120"/>
                </a:cxn>
                <a:cxn ang="0">
                  <a:pos x="38" y="116"/>
                </a:cxn>
                <a:cxn ang="0">
                  <a:pos x="21" y="120"/>
                </a:cxn>
                <a:cxn ang="0">
                  <a:pos x="9" y="129"/>
                </a:cxn>
                <a:cxn ang="0">
                  <a:pos x="2" y="141"/>
                </a:cxn>
                <a:cxn ang="0">
                  <a:pos x="0" y="155"/>
                </a:cxn>
                <a:cxn ang="0">
                  <a:pos x="2" y="172"/>
                </a:cxn>
                <a:cxn ang="0">
                  <a:pos x="12" y="185"/>
                </a:cxn>
                <a:cxn ang="0">
                  <a:pos x="38" y="211"/>
                </a:cxn>
                <a:cxn ang="0">
                  <a:pos x="69" y="231"/>
                </a:cxn>
                <a:cxn ang="0">
                  <a:pos x="103" y="245"/>
                </a:cxn>
                <a:cxn ang="0">
                  <a:pos x="140" y="254"/>
                </a:cxn>
                <a:cxn ang="0">
                  <a:pos x="174" y="262"/>
                </a:cxn>
                <a:cxn ang="0">
                  <a:pos x="211" y="262"/>
                </a:cxn>
                <a:cxn ang="0">
                  <a:pos x="249" y="258"/>
                </a:cxn>
                <a:cxn ang="0">
                  <a:pos x="286" y="250"/>
                </a:cxn>
                <a:cxn ang="0">
                  <a:pos x="320" y="235"/>
                </a:cxn>
                <a:cxn ang="0">
                  <a:pos x="354" y="219"/>
                </a:cxn>
                <a:cxn ang="0">
                  <a:pos x="380" y="200"/>
                </a:cxn>
                <a:cxn ang="0">
                  <a:pos x="408" y="172"/>
                </a:cxn>
                <a:cxn ang="0">
                  <a:pos x="431" y="144"/>
                </a:cxn>
                <a:cxn ang="0">
                  <a:pos x="451" y="116"/>
                </a:cxn>
                <a:cxn ang="0">
                  <a:pos x="464" y="86"/>
                </a:cxn>
                <a:cxn ang="0">
                  <a:pos x="476" y="46"/>
                </a:cxn>
                <a:cxn ang="0">
                  <a:pos x="476" y="29"/>
                </a:cxn>
                <a:cxn ang="0">
                  <a:pos x="472" y="17"/>
                </a:cxn>
                <a:cxn ang="0">
                  <a:pos x="462" y="6"/>
                </a:cxn>
              </a:cxnLst>
              <a:rect l="0" t="0" r="r" b="b"/>
              <a:pathLst>
                <a:path w="476" h="262">
                  <a:moveTo>
                    <a:pt x="462" y="6"/>
                  </a:moveTo>
                  <a:lnTo>
                    <a:pt x="447" y="0"/>
                  </a:lnTo>
                  <a:lnTo>
                    <a:pt x="431" y="0"/>
                  </a:lnTo>
                  <a:lnTo>
                    <a:pt x="417" y="5"/>
                  </a:lnTo>
                  <a:lnTo>
                    <a:pt x="404" y="14"/>
                  </a:lnTo>
                  <a:lnTo>
                    <a:pt x="396" y="28"/>
                  </a:lnTo>
                  <a:lnTo>
                    <a:pt x="391" y="52"/>
                  </a:lnTo>
                  <a:lnTo>
                    <a:pt x="377" y="74"/>
                  </a:lnTo>
                  <a:lnTo>
                    <a:pt x="363" y="98"/>
                  </a:lnTo>
                  <a:lnTo>
                    <a:pt x="349" y="120"/>
                  </a:lnTo>
                  <a:lnTo>
                    <a:pt x="330" y="135"/>
                  </a:lnTo>
                  <a:lnTo>
                    <a:pt x="309" y="152"/>
                  </a:lnTo>
                  <a:lnTo>
                    <a:pt x="286" y="162"/>
                  </a:lnTo>
                  <a:lnTo>
                    <a:pt x="262" y="172"/>
                  </a:lnTo>
                  <a:lnTo>
                    <a:pt x="235" y="179"/>
                  </a:lnTo>
                  <a:lnTo>
                    <a:pt x="207" y="179"/>
                  </a:lnTo>
                  <a:lnTo>
                    <a:pt x="181" y="179"/>
                  </a:lnTo>
                  <a:lnTo>
                    <a:pt x="157" y="175"/>
                  </a:lnTo>
                  <a:lnTo>
                    <a:pt x="130" y="167"/>
                  </a:lnTo>
                  <a:lnTo>
                    <a:pt x="106" y="155"/>
                  </a:lnTo>
                  <a:lnTo>
                    <a:pt x="87" y="141"/>
                  </a:lnTo>
                  <a:lnTo>
                    <a:pt x="66" y="126"/>
                  </a:lnTo>
                  <a:lnTo>
                    <a:pt x="52" y="120"/>
                  </a:lnTo>
                  <a:lnTo>
                    <a:pt x="38" y="116"/>
                  </a:lnTo>
                  <a:lnTo>
                    <a:pt x="21" y="120"/>
                  </a:lnTo>
                  <a:lnTo>
                    <a:pt x="9" y="129"/>
                  </a:lnTo>
                  <a:lnTo>
                    <a:pt x="2" y="141"/>
                  </a:lnTo>
                  <a:lnTo>
                    <a:pt x="0" y="155"/>
                  </a:lnTo>
                  <a:lnTo>
                    <a:pt x="2" y="172"/>
                  </a:lnTo>
                  <a:lnTo>
                    <a:pt x="12" y="185"/>
                  </a:lnTo>
                  <a:lnTo>
                    <a:pt x="38" y="211"/>
                  </a:lnTo>
                  <a:lnTo>
                    <a:pt x="69" y="231"/>
                  </a:lnTo>
                  <a:lnTo>
                    <a:pt x="103" y="245"/>
                  </a:lnTo>
                  <a:lnTo>
                    <a:pt x="140" y="254"/>
                  </a:lnTo>
                  <a:lnTo>
                    <a:pt x="174" y="262"/>
                  </a:lnTo>
                  <a:lnTo>
                    <a:pt x="211" y="262"/>
                  </a:lnTo>
                  <a:lnTo>
                    <a:pt x="249" y="258"/>
                  </a:lnTo>
                  <a:lnTo>
                    <a:pt x="286" y="250"/>
                  </a:lnTo>
                  <a:lnTo>
                    <a:pt x="320" y="235"/>
                  </a:lnTo>
                  <a:lnTo>
                    <a:pt x="354" y="219"/>
                  </a:lnTo>
                  <a:lnTo>
                    <a:pt x="380" y="200"/>
                  </a:lnTo>
                  <a:lnTo>
                    <a:pt x="408" y="172"/>
                  </a:lnTo>
                  <a:lnTo>
                    <a:pt x="431" y="144"/>
                  </a:lnTo>
                  <a:lnTo>
                    <a:pt x="451" y="116"/>
                  </a:lnTo>
                  <a:lnTo>
                    <a:pt x="464" y="86"/>
                  </a:lnTo>
                  <a:lnTo>
                    <a:pt x="476" y="46"/>
                  </a:lnTo>
                  <a:lnTo>
                    <a:pt x="476" y="29"/>
                  </a:lnTo>
                  <a:lnTo>
                    <a:pt x="472" y="17"/>
                  </a:lnTo>
                  <a:lnTo>
                    <a:pt x="462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859213" y="2354263"/>
              <a:ext cx="93663" cy="96838"/>
            </a:xfrm>
            <a:custGeom>
              <a:avLst/>
              <a:gdLst/>
              <a:ahLst/>
              <a:cxnLst>
                <a:cxn ang="0">
                  <a:pos x="12" y="99"/>
                </a:cxn>
                <a:cxn ang="0">
                  <a:pos x="29" y="111"/>
                </a:cxn>
                <a:cxn ang="0">
                  <a:pos x="53" y="123"/>
                </a:cxn>
                <a:cxn ang="0">
                  <a:pos x="76" y="118"/>
                </a:cxn>
                <a:cxn ang="0">
                  <a:pos x="102" y="108"/>
                </a:cxn>
                <a:cxn ang="0">
                  <a:pos x="113" y="87"/>
                </a:cxn>
                <a:cxn ang="0">
                  <a:pos x="120" y="64"/>
                </a:cxn>
                <a:cxn ang="0">
                  <a:pos x="116" y="41"/>
                </a:cxn>
                <a:cxn ang="0">
                  <a:pos x="107" y="23"/>
                </a:cxn>
                <a:cxn ang="0">
                  <a:pos x="88" y="5"/>
                </a:cxn>
                <a:cxn ang="0">
                  <a:pos x="62" y="0"/>
                </a:cxn>
                <a:cxn ang="0">
                  <a:pos x="39" y="3"/>
                </a:cxn>
                <a:cxn ang="0">
                  <a:pos x="20" y="12"/>
                </a:cxn>
                <a:cxn ang="0">
                  <a:pos x="6" y="33"/>
                </a:cxn>
                <a:cxn ang="0">
                  <a:pos x="0" y="55"/>
                </a:cxn>
                <a:cxn ang="0">
                  <a:pos x="2" y="79"/>
                </a:cxn>
                <a:cxn ang="0">
                  <a:pos x="12" y="99"/>
                </a:cxn>
              </a:cxnLst>
              <a:rect l="0" t="0" r="r" b="b"/>
              <a:pathLst>
                <a:path w="120" h="123">
                  <a:moveTo>
                    <a:pt x="12" y="99"/>
                  </a:moveTo>
                  <a:lnTo>
                    <a:pt x="29" y="111"/>
                  </a:lnTo>
                  <a:lnTo>
                    <a:pt x="53" y="123"/>
                  </a:lnTo>
                  <a:lnTo>
                    <a:pt x="76" y="118"/>
                  </a:lnTo>
                  <a:lnTo>
                    <a:pt x="102" y="108"/>
                  </a:lnTo>
                  <a:lnTo>
                    <a:pt x="113" y="87"/>
                  </a:lnTo>
                  <a:lnTo>
                    <a:pt x="120" y="64"/>
                  </a:lnTo>
                  <a:lnTo>
                    <a:pt x="116" y="41"/>
                  </a:lnTo>
                  <a:lnTo>
                    <a:pt x="107" y="23"/>
                  </a:lnTo>
                  <a:lnTo>
                    <a:pt x="88" y="5"/>
                  </a:lnTo>
                  <a:lnTo>
                    <a:pt x="62" y="0"/>
                  </a:lnTo>
                  <a:lnTo>
                    <a:pt x="39" y="3"/>
                  </a:lnTo>
                  <a:lnTo>
                    <a:pt x="20" y="12"/>
                  </a:lnTo>
                  <a:lnTo>
                    <a:pt x="6" y="33"/>
                  </a:lnTo>
                  <a:lnTo>
                    <a:pt x="0" y="55"/>
                  </a:lnTo>
                  <a:lnTo>
                    <a:pt x="2" y="79"/>
                  </a:lnTo>
                  <a:lnTo>
                    <a:pt x="12" y="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554413" y="2444751"/>
              <a:ext cx="98425" cy="98425"/>
            </a:xfrm>
            <a:custGeom>
              <a:avLst/>
              <a:gdLst/>
              <a:ahLst/>
              <a:cxnLst>
                <a:cxn ang="0">
                  <a:pos x="106" y="109"/>
                </a:cxn>
                <a:cxn ang="0">
                  <a:pos x="118" y="87"/>
                </a:cxn>
                <a:cxn ang="0">
                  <a:pos x="124" y="64"/>
                </a:cxn>
                <a:cxn ang="0">
                  <a:pos x="121" y="41"/>
                </a:cxn>
                <a:cxn ang="0">
                  <a:pos x="111" y="18"/>
                </a:cxn>
                <a:cxn ang="0">
                  <a:pos x="95" y="5"/>
                </a:cxn>
                <a:cxn ang="0">
                  <a:pos x="72" y="0"/>
                </a:cxn>
                <a:cxn ang="0">
                  <a:pos x="47" y="1"/>
                </a:cxn>
                <a:cxn ang="0">
                  <a:pos x="24" y="12"/>
                </a:cxn>
                <a:cxn ang="0">
                  <a:pos x="10" y="33"/>
                </a:cxn>
                <a:cxn ang="0">
                  <a:pos x="0" y="51"/>
                </a:cxn>
                <a:cxn ang="0">
                  <a:pos x="4" y="75"/>
                </a:cxn>
                <a:cxn ang="0">
                  <a:pos x="17" y="99"/>
                </a:cxn>
                <a:cxn ang="0">
                  <a:pos x="33" y="114"/>
                </a:cxn>
                <a:cxn ang="0">
                  <a:pos x="58" y="124"/>
                </a:cxn>
                <a:cxn ang="0">
                  <a:pos x="81" y="119"/>
                </a:cxn>
                <a:cxn ang="0">
                  <a:pos x="106" y="109"/>
                </a:cxn>
              </a:cxnLst>
              <a:rect l="0" t="0" r="r" b="b"/>
              <a:pathLst>
                <a:path w="124" h="124">
                  <a:moveTo>
                    <a:pt x="106" y="109"/>
                  </a:moveTo>
                  <a:lnTo>
                    <a:pt x="118" y="87"/>
                  </a:lnTo>
                  <a:lnTo>
                    <a:pt x="124" y="64"/>
                  </a:lnTo>
                  <a:lnTo>
                    <a:pt x="121" y="41"/>
                  </a:lnTo>
                  <a:lnTo>
                    <a:pt x="111" y="18"/>
                  </a:lnTo>
                  <a:lnTo>
                    <a:pt x="95" y="5"/>
                  </a:lnTo>
                  <a:lnTo>
                    <a:pt x="72" y="0"/>
                  </a:lnTo>
                  <a:lnTo>
                    <a:pt x="47" y="1"/>
                  </a:lnTo>
                  <a:lnTo>
                    <a:pt x="24" y="12"/>
                  </a:lnTo>
                  <a:lnTo>
                    <a:pt x="10" y="33"/>
                  </a:lnTo>
                  <a:lnTo>
                    <a:pt x="0" y="51"/>
                  </a:lnTo>
                  <a:lnTo>
                    <a:pt x="4" y="75"/>
                  </a:lnTo>
                  <a:lnTo>
                    <a:pt x="17" y="99"/>
                  </a:lnTo>
                  <a:lnTo>
                    <a:pt x="33" y="114"/>
                  </a:lnTo>
                  <a:lnTo>
                    <a:pt x="58" y="124"/>
                  </a:lnTo>
                  <a:lnTo>
                    <a:pt x="81" y="119"/>
                  </a:lnTo>
                  <a:lnTo>
                    <a:pt x="106" y="10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 t="-8202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13589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2" name="TextBox 15"/>
          <p:cNvSpPr txBox="1">
            <a:spLocks noChangeArrowheads="1"/>
          </p:cNvSpPr>
          <p:nvPr/>
        </p:nvSpPr>
        <p:spPr bwMode="auto">
          <a:xfrm>
            <a:off x="214313" y="285750"/>
            <a:ext cx="496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3200" b="1">
                <a:solidFill>
                  <a:schemeClr val="bg1"/>
                </a:solidFill>
                <a:latin typeface="Cambria Math" pitchFamily="18" charset="0"/>
                <a:ea typeface="맑은 고딕" pitchFamily="50" charset="-127"/>
              </a:rPr>
              <a:t>입시에 대한 기독교적 이해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6525344"/>
            <a:ext cx="9144000" cy="2257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 t="-49866" b="-507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214313" y="1714500"/>
            <a:ext cx="543780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3. </a:t>
            </a:r>
            <a:r>
              <a:rPr lang="ko-KR" altLang="en-US" sz="2400" b="1" dirty="0">
                <a:latin typeface="+mn-ea"/>
                <a:ea typeface="+mn-ea"/>
              </a:rPr>
              <a:t>입시와 탁월성</a:t>
            </a:r>
          </a:p>
          <a:p>
            <a:endParaRPr lang="en-US" altLang="ko-KR" sz="2400" dirty="0">
              <a:latin typeface="+mn-ea"/>
              <a:ea typeface="+mn-ea"/>
            </a:endParaRP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입시에 대한 긍정적 인식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탁월성은 경쟁과 구별된다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+mn-ea"/>
                <a:ea typeface="+mn-ea"/>
              </a:rPr>
              <a:t> 경쟁은 </a:t>
            </a:r>
            <a:r>
              <a:rPr lang="ko-KR" altLang="en-US" sz="2000" dirty="0">
                <a:latin typeface="+mn-ea"/>
                <a:ea typeface="+mn-ea"/>
              </a:rPr>
              <a:t>비교를 통해 나를 판단하나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</a:p>
          <a:p>
            <a:r>
              <a:rPr lang="en-US" altLang="ko-KR" sz="2000" dirty="0">
                <a:latin typeface="+mn-ea"/>
                <a:ea typeface="+mn-ea"/>
              </a:rPr>
              <a:t>  </a:t>
            </a:r>
            <a:r>
              <a:rPr lang="ko-KR" altLang="en-US" sz="2000" dirty="0">
                <a:latin typeface="+mn-ea"/>
                <a:ea typeface="+mn-ea"/>
              </a:rPr>
              <a:t>탁월성은 남들의 인정과 관계없이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en-US" altLang="ko-KR" sz="2000" dirty="0">
                <a:latin typeface="+mn-ea"/>
                <a:ea typeface="+mn-ea"/>
              </a:rPr>
              <a:t>  </a:t>
            </a:r>
            <a:r>
              <a:rPr lang="ko-KR" altLang="en-US" sz="2000" dirty="0">
                <a:latin typeface="+mn-ea"/>
                <a:ea typeface="+mn-ea"/>
              </a:rPr>
              <a:t>하나님 앞에서 최선을 다하는 것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+mn-ea"/>
                <a:ea typeface="+mn-ea"/>
              </a:rPr>
              <a:t> 하나님 </a:t>
            </a:r>
            <a:r>
              <a:rPr lang="ko-KR" altLang="en-US" sz="2000" dirty="0">
                <a:latin typeface="+mn-ea"/>
                <a:ea typeface="+mn-ea"/>
              </a:rPr>
              <a:t>앞에서 갖는 비전과 꿈은 </a:t>
            </a:r>
            <a:endParaRPr lang="en-US" altLang="ko-KR" sz="2000" dirty="0" smtClean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  학습을 위한 가장 강력한 동기유발 요소</a:t>
            </a:r>
            <a:endParaRPr lang="ko-KR" altLang="en-US" sz="2000" dirty="0">
              <a:latin typeface="+mn-ea"/>
              <a:ea typeface="+mn-ea"/>
            </a:endParaRPr>
          </a:p>
        </p:txBody>
      </p:sp>
      <p:pic>
        <p:nvPicPr>
          <p:cNvPr id="24587" name="Picture 2" descr="C:\Documents and Settings\xp\바탕 화면\입시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428750"/>
            <a:ext cx="314325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 t="-8202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13589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4313" y="285750"/>
            <a:ext cx="496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3200" b="1">
                <a:solidFill>
                  <a:schemeClr val="bg1"/>
                </a:solidFill>
                <a:latin typeface="Cambria Math" pitchFamily="18" charset="0"/>
                <a:ea typeface="맑은 고딕" pitchFamily="50" charset="-127"/>
              </a:rPr>
              <a:t>입시에 대한 기독교적 이해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6525344"/>
            <a:ext cx="9144000" cy="2257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 t="-49866" b="-507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5610" name="TextBox 17"/>
          <p:cNvSpPr txBox="1">
            <a:spLocks noChangeArrowheads="1"/>
          </p:cNvSpPr>
          <p:nvPr/>
        </p:nvSpPr>
        <p:spPr bwMode="auto">
          <a:xfrm>
            <a:off x="214313" y="1714500"/>
            <a:ext cx="54681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4. </a:t>
            </a:r>
            <a:r>
              <a:rPr lang="ko-KR" altLang="en-US" sz="2400" b="1" dirty="0">
                <a:latin typeface="+mn-ea"/>
                <a:ea typeface="+mn-ea"/>
              </a:rPr>
              <a:t>입시와 공동체</a:t>
            </a:r>
            <a:endParaRPr lang="ko-KR" altLang="en-US" sz="3200" b="1" dirty="0"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lang="ko-KR" altLang="en-US" sz="2000" dirty="0" smtClean="0">
                <a:latin typeface="+mn-ea"/>
                <a:ea typeface="+mn-ea"/>
              </a:rPr>
              <a:t> 입시는 </a:t>
            </a:r>
            <a:r>
              <a:rPr lang="ko-KR" altLang="en-US" sz="2000" dirty="0">
                <a:latin typeface="+mn-ea"/>
                <a:ea typeface="+mn-ea"/>
              </a:rPr>
              <a:t>‘우리’보다는 </a:t>
            </a:r>
            <a:r>
              <a:rPr lang="ko-KR" altLang="en-US" sz="2000" dirty="0" smtClean="0">
                <a:latin typeface="+mn-ea"/>
                <a:ea typeface="+mn-ea"/>
              </a:rPr>
              <a:t>‘나</a:t>
            </a:r>
            <a:r>
              <a:rPr lang="ko-KR" altLang="en-US" sz="2000" dirty="0">
                <a:latin typeface="+mn-ea"/>
                <a:ea typeface="+mn-ea"/>
              </a:rPr>
              <a:t>’와 ‘나의 성공’만을 </a:t>
            </a:r>
          </a:p>
          <a:p>
            <a:r>
              <a:rPr lang="ko-KR" altLang="en-US" sz="2000" dirty="0" smtClean="0">
                <a:latin typeface="+mn-ea"/>
                <a:ea typeface="+mn-ea"/>
              </a:rPr>
              <a:t>  생각하게 </a:t>
            </a:r>
            <a:r>
              <a:rPr lang="ko-KR" altLang="en-US" sz="2000" dirty="0">
                <a:latin typeface="+mn-ea"/>
                <a:ea typeface="+mn-ea"/>
              </a:rPr>
              <a:t>하는 경향이 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+mn-ea"/>
                <a:ea typeface="+mn-ea"/>
              </a:rPr>
              <a:t> 입시에 </a:t>
            </a:r>
            <a:r>
              <a:rPr lang="ko-KR" altLang="en-US" sz="2000" dirty="0">
                <a:latin typeface="+mn-ea"/>
                <a:ea typeface="+mn-ea"/>
              </a:rPr>
              <a:t>있어 공동체적 교육 추구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buFontTx/>
              <a:buChar char="-"/>
            </a:pPr>
            <a:endParaRPr lang="ko-KR" altLang="en-US" sz="2800" dirty="0">
              <a:latin typeface="+mn-ea"/>
              <a:ea typeface="+mn-ea"/>
            </a:endParaRPr>
          </a:p>
          <a:p>
            <a:r>
              <a:rPr lang="en-US" altLang="ko-KR" sz="2400" b="1" dirty="0">
                <a:latin typeface="+mn-ea"/>
                <a:ea typeface="+mn-ea"/>
              </a:rPr>
              <a:t>5. </a:t>
            </a:r>
            <a:r>
              <a:rPr lang="ko-KR" altLang="en-US" sz="2400" b="1" dirty="0">
                <a:latin typeface="+mn-ea"/>
                <a:ea typeface="+mn-ea"/>
              </a:rPr>
              <a:t>입시와 하나님 나라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입시는 하나님 나라를 향해 가는 관문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각 분야에서 하나님의 통치를 이루어갈 </a:t>
            </a:r>
          </a:p>
          <a:p>
            <a:r>
              <a:rPr lang="en-US" altLang="ko-KR" sz="2000" dirty="0">
                <a:latin typeface="+mn-ea"/>
                <a:ea typeface="+mn-ea"/>
              </a:rPr>
              <a:t>  </a:t>
            </a:r>
            <a:r>
              <a:rPr lang="ko-KR" altLang="en-US" sz="2000" dirty="0" smtClean="0">
                <a:latin typeface="+mn-ea"/>
                <a:ea typeface="+mn-ea"/>
              </a:rPr>
              <a:t>일꾼들을 </a:t>
            </a:r>
            <a:r>
              <a:rPr lang="ko-KR" altLang="en-US" sz="2000" dirty="0">
                <a:latin typeface="+mn-ea"/>
                <a:ea typeface="+mn-ea"/>
              </a:rPr>
              <a:t>파송하는 과정</a:t>
            </a:r>
          </a:p>
        </p:txBody>
      </p:sp>
      <p:pic>
        <p:nvPicPr>
          <p:cNvPr id="25611" name="Picture 2" descr="C:\Documents and Settings\xp\바탕 화면\입시 엄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143000"/>
            <a:ext cx="32861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그룹 3"/>
          <p:cNvGrpSpPr>
            <a:grpSpLocks/>
          </p:cNvGrpSpPr>
          <p:nvPr/>
        </p:nvGrpSpPr>
        <p:grpSpPr bwMode="auto">
          <a:xfrm>
            <a:off x="6227763" y="4005263"/>
            <a:ext cx="1728787" cy="2693987"/>
            <a:chOff x="1259632" y="4005064"/>
            <a:chExt cx="1728192" cy="2694485"/>
          </a:xfrm>
        </p:grpSpPr>
        <p:sp>
          <p:nvSpPr>
            <p:cNvPr id="5" name="타원 4"/>
            <p:cNvSpPr/>
            <p:nvPr/>
          </p:nvSpPr>
          <p:spPr>
            <a:xfrm>
              <a:off x="1404044" y="4005064"/>
              <a:ext cx="1439367" cy="1440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이등변 삼각형 5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1"/>
          <p:cNvGrpSpPr>
            <a:grpSpLocks/>
          </p:cNvGrpSpPr>
          <p:nvPr/>
        </p:nvGrpSpPr>
        <p:grpSpPr bwMode="auto">
          <a:xfrm>
            <a:off x="987131" y="981075"/>
            <a:ext cx="5425322" cy="3192463"/>
            <a:chOff x="1571160" y="1335048"/>
            <a:chExt cx="4076816" cy="3037711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571160" y="1335048"/>
              <a:ext cx="4000950" cy="2805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 rot="9631507">
              <a:off x="4856039" y="3940742"/>
              <a:ext cx="791937" cy="432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6630" name="TextBox 23"/>
            <p:cNvSpPr txBox="1">
              <a:spLocks noChangeArrowheads="1"/>
            </p:cNvSpPr>
            <p:nvPr/>
          </p:nvSpPr>
          <p:spPr bwMode="auto">
            <a:xfrm>
              <a:off x="1571506" y="1653552"/>
              <a:ext cx="3947597" cy="219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rgbClr val="FF0066"/>
                  </a:solidFill>
                  <a:latin typeface="+mj-ea"/>
                  <a:ea typeface="+mj-ea"/>
                </a:rPr>
                <a:t>Q.</a:t>
              </a:r>
              <a:r>
                <a:rPr lang="ko-KR" altLang="en-US" sz="4800" b="1" dirty="0">
                  <a:solidFill>
                    <a:srgbClr val="FF0066"/>
                  </a:solidFill>
                  <a:latin typeface="+mj-ea"/>
                  <a:ea typeface="+mj-ea"/>
                </a:rPr>
                <a:t>그러면 어떻게</a:t>
              </a:r>
              <a:r>
                <a:rPr lang="en-US" altLang="ko-KR" sz="4800" b="1" dirty="0">
                  <a:solidFill>
                    <a:srgbClr val="FF0066"/>
                  </a:solidFill>
                  <a:latin typeface="+mj-ea"/>
                  <a:ea typeface="+mj-ea"/>
                </a:rPr>
                <a:t>??</a:t>
              </a:r>
            </a:p>
            <a:p>
              <a:pPr algn="ctr"/>
              <a:endParaRPr lang="en-US" altLang="ko-KR" sz="8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pPr algn="ctr"/>
              <a:endParaRPr lang="en-US" altLang="ko-KR" sz="8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sz="4000" b="1" dirty="0">
                  <a:solidFill>
                    <a:srgbClr val="6666FF"/>
                  </a:solidFill>
                  <a:latin typeface="+mj-ea"/>
                  <a:ea typeface="+mj-ea"/>
                </a:rPr>
                <a:t>   # </a:t>
              </a:r>
              <a:r>
                <a:rPr lang="ko-KR" altLang="en-US" sz="4000" b="1" dirty="0">
                  <a:solidFill>
                    <a:srgbClr val="6666FF"/>
                  </a:solidFill>
                  <a:latin typeface="+mj-ea"/>
                  <a:ea typeface="+mj-ea"/>
                </a:rPr>
                <a:t>입시에 대한</a:t>
              </a:r>
              <a:r>
                <a:rPr lang="en-US" altLang="ko-KR" sz="4000" b="1" dirty="0">
                  <a:solidFill>
                    <a:srgbClr val="6666FF"/>
                  </a:solidFill>
                  <a:latin typeface="+mj-ea"/>
                  <a:ea typeface="+mj-ea"/>
                </a:rPr>
                <a:t> </a:t>
              </a:r>
            </a:p>
            <a:p>
              <a:pPr algn="ctr"/>
              <a:r>
                <a:rPr lang="ko-KR" altLang="en-US" sz="4000" b="1" dirty="0">
                  <a:solidFill>
                    <a:srgbClr val="6666FF"/>
                  </a:solidFill>
                  <a:latin typeface="+mj-ea"/>
                  <a:ea typeface="+mj-ea"/>
                </a:rPr>
                <a:t>          기독교적 대응</a:t>
              </a:r>
              <a:endParaRPr lang="ko-KR" altLang="en-US" sz="2400" b="1" dirty="0">
                <a:solidFill>
                  <a:srgbClr val="6666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그룹 3"/>
          <p:cNvGrpSpPr>
            <a:grpSpLocks/>
          </p:cNvGrpSpPr>
          <p:nvPr/>
        </p:nvGrpSpPr>
        <p:grpSpPr bwMode="auto">
          <a:xfrm>
            <a:off x="1258888" y="4005263"/>
            <a:ext cx="1728787" cy="2693987"/>
            <a:chOff x="1259632" y="4005064"/>
            <a:chExt cx="1728192" cy="2694485"/>
          </a:xfrm>
        </p:grpSpPr>
        <p:sp>
          <p:nvSpPr>
            <p:cNvPr id="5" name="타원 4"/>
            <p:cNvSpPr/>
            <p:nvPr/>
          </p:nvSpPr>
          <p:spPr>
            <a:xfrm>
              <a:off x="1404044" y="4005064"/>
              <a:ext cx="1439367" cy="1440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이등변 삼각형 5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571625" y="600075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3600" b="1" dirty="0">
                <a:solidFill>
                  <a:srgbClr val="FFC000"/>
                </a:solidFill>
                <a:latin typeface="+mj-ea"/>
                <a:ea typeface="+mj-ea"/>
              </a:rPr>
              <a:t>부모</a:t>
            </a:r>
            <a:endParaRPr kumimoji="0" lang="ko-KR" altLang="en-US" sz="32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grpSp>
        <p:nvGrpSpPr>
          <p:cNvPr id="27652" name="그룹 7"/>
          <p:cNvGrpSpPr>
            <a:grpSpLocks/>
          </p:cNvGrpSpPr>
          <p:nvPr/>
        </p:nvGrpSpPr>
        <p:grpSpPr bwMode="auto">
          <a:xfrm>
            <a:off x="5827713" y="4005263"/>
            <a:ext cx="1727200" cy="2693987"/>
            <a:chOff x="1259632" y="4005064"/>
            <a:chExt cx="1728192" cy="2694485"/>
          </a:xfrm>
        </p:grpSpPr>
        <p:sp>
          <p:nvSpPr>
            <p:cNvPr id="9" name="타원 8"/>
            <p:cNvSpPr/>
            <p:nvPr/>
          </p:nvSpPr>
          <p:spPr>
            <a:xfrm>
              <a:off x="1404177" y="4005064"/>
              <a:ext cx="1439101" cy="1440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10" name="이등변 삼각형 9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6143625" y="6000750"/>
            <a:ext cx="1108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3600" b="1" dirty="0">
                <a:solidFill>
                  <a:srgbClr val="FFC000"/>
                </a:solidFill>
                <a:latin typeface="+mn-ea"/>
                <a:ea typeface="+mn-ea"/>
              </a:rPr>
              <a:t>교회</a:t>
            </a:r>
          </a:p>
        </p:txBody>
      </p:sp>
      <p:sp>
        <p:nvSpPr>
          <p:cNvPr id="12" name="이등변 삼각형 11"/>
          <p:cNvSpPr/>
          <p:nvPr/>
        </p:nvSpPr>
        <p:spPr>
          <a:xfrm rot="14995809">
            <a:off x="7196931" y="4220369"/>
            <a:ext cx="458788" cy="323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13" name="이등변 삼각형 12"/>
          <p:cNvSpPr/>
          <p:nvPr/>
        </p:nvSpPr>
        <p:spPr>
          <a:xfrm rot="6618255">
            <a:off x="5726906" y="4187032"/>
            <a:ext cx="458787" cy="3238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grpSp>
        <p:nvGrpSpPr>
          <p:cNvPr id="4" name="그룹 31"/>
          <p:cNvGrpSpPr>
            <a:grpSpLocks/>
          </p:cNvGrpSpPr>
          <p:nvPr/>
        </p:nvGrpSpPr>
        <p:grpSpPr bwMode="auto">
          <a:xfrm>
            <a:off x="428625" y="214313"/>
            <a:ext cx="8150225" cy="4022725"/>
            <a:chOff x="2660865" y="553733"/>
            <a:chExt cx="3393613" cy="2842593"/>
          </a:xfrm>
        </p:grpSpPr>
        <p:sp>
          <p:nvSpPr>
            <p:cNvPr id="16" name="모서리가 둥근 직사각형 15"/>
            <p:cNvSpPr/>
            <p:nvPr/>
          </p:nvSpPr>
          <p:spPr>
            <a:xfrm>
              <a:off x="2741508" y="604213"/>
              <a:ext cx="3312970" cy="23759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7" name="이등변 삼각형 16"/>
            <p:cNvSpPr/>
            <p:nvPr/>
          </p:nvSpPr>
          <p:spPr>
            <a:xfrm rot="11838354">
              <a:off x="2660865" y="2763642"/>
              <a:ext cx="791887" cy="43188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rot="11147750">
              <a:off x="4916884" y="2892646"/>
              <a:ext cx="801141" cy="29727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cxnSp>
          <p:nvCxnSpPr>
            <p:cNvPr id="22" name="직선 연결선 21"/>
            <p:cNvCxnSpPr/>
            <p:nvPr/>
          </p:nvCxnSpPr>
          <p:spPr>
            <a:xfrm rot="16200000" flipH="1">
              <a:off x="2966781" y="1910251"/>
              <a:ext cx="2842593" cy="12955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4" name="TextBox 27"/>
            <p:cNvSpPr txBox="1">
              <a:spLocks noChangeArrowheads="1"/>
            </p:cNvSpPr>
            <p:nvPr/>
          </p:nvSpPr>
          <p:spPr bwMode="auto">
            <a:xfrm>
              <a:off x="2802044" y="1261150"/>
              <a:ext cx="1507899" cy="106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kumimoji="0" lang="ko-KR" altLang="en-US" sz="2000" b="1" dirty="0">
                  <a:solidFill>
                    <a:srgbClr val="FF0066"/>
                  </a:solidFill>
                  <a:latin typeface="+mn-ea"/>
                  <a:ea typeface="+mn-ea"/>
                </a:rPr>
                <a:t>패배주의</a:t>
              </a:r>
              <a:r>
                <a:rPr kumimoji="0" lang="ko-KR" altLang="en-US" sz="2000" b="1" dirty="0">
                  <a:solidFill>
                    <a:srgbClr val="FFC000"/>
                  </a:solidFill>
                  <a:latin typeface="+mn-ea"/>
                  <a:ea typeface="+mn-ea"/>
                </a:rPr>
                <a:t>에서 벗어나라</a:t>
              </a:r>
              <a:endParaRPr kumimoji="0" lang="en-US" altLang="ko-KR" sz="2000" b="1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pPr marL="457200" indent="-457200">
                <a:buFontTx/>
                <a:buAutoNum type="arabicPeriod"/>
              </a:pPr>
              <a:r>
                <a:rPr kumimoji="0" lang="ko-KR" altLang="en-US" sz="2400" b="1" dirty="0">
                  <a:solidFill>
                    <a:srgbClr val="FFC000"/>
                  </a:solidFill>
                  <a:latin typeface="+mn-ea"/>
                  <a:ea typeface="+mn-ea"/>
                </a:rPr>
                <a:t>세상적인 것을 버려라</a:t>
              </a:r>
              <a:endParaRPr kumimoji="0" lang="en-US" altLang="ko-KR" sz="2400" b="1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pPr marL="457200" indent="-457200">
                <a:buFontTx/>
                <a:buAutoNum type="arabicPeriod"/>
              </a:pPr>
              <a:r>
                <a:rPr kumimoji="0" lang="ko-KR" altLang="en-US" sz="2000" b="1" dirty="0">
                  <a:solidFill>
                    <a:srgbClr val="FFC000"/>
                  </a:solidFill>
                  <a:latin typeface="+mn-ea"/>
                  <a:ea typeface="+mn-ea"/>
                </a:rPr>
                <a:t>하나님께서 주신 </a:t>
              </a:r>
              <a:endParaRPr kumimoji="0" lang="en-US" altLang="ko-KR" sz="2000" b="1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pPr marL="457200" indent="-457200"/>
              <a:r>
                <a:rPr kumimoji="0" lang="en-US" altLang="ko-KR" sz="2000" b="1" dirty="0">
                  <a:solidFill>
                    <a:srgbClr val="FFC000"/>
                  </a:solidFill>
                  <a:latin typeface="+mn-ea"/>
                  <a:ea typeface="+mn-ea"/>
                </a:rPr>
                <a:t>     </a:t>
              </a:r>
              <a:r>
                <a:rPr kumimoji="0" lang="ko-KR" altLang="en-US" sz="2800" b="1" dirty="0" smtClean="0">
                  <a:solidFill>
                    <a:srgbClr val="00B050"/>
                  </a:solidFill>
                  <a:latin typeface="+mn-ea"/>
                  <a:ea typeface="+mn-ea"/>
                </a:rPr>
                <a:t>은사</a:t>
              </a:r>
              <a:r>
                <a:rPr kumimoji="0" lang="ko-KR" altLang="en-US" sz="2800" b="1" dirty="0" smtClean="0">
                  <a:solidFill>
                    <a:srgbClr val="FFC000"/>
                  </a:solidFill>
                  <a:latin typeface="+mn-ea"/>
                  <a:ea typeface="+mn-ea"/>
                </a:rPr>
                <a:t>를 </a:t>
              </a:r>
              <a:r>
                <a:rPr kumimoji="0" lang="ko-KR" altLang="en-US" sz="2800" b="1" dirty="0">
                  <a:solidFill>
                    <a:srgbClr val="FFC000"/>
                  </a:solidFill>
                  <a:latin typeface="+mn-ea"/>
                  <a:ea typeface="+mn-ea"/>
                </a:rPr>
                <a:t>발견하라</a:t>
              </a:r>
              <a:endParaRPr kumimoji="0" lang="en-US" altLang="ko-KR" sz="2000" b="1" dirty="0">
                <a:solidFill>
                  <a:srgbClr val="FFC000"/>
                </a:solidFill>
                <a:latin typeface="+mn-ea"/>
                <a:ea typeface="+mn-ea"/>
              </a:endParaRPr>
            </a:p>
          </p:txBody>
        </p:sp>
        <p:sp>
          <p:nvSpPr>
            <p:cNvPr id="5138" name="TextBox 28"/>
            <p:cNvSpPr txBox="1">
              <a:spLocks noChangeArrowheads="1"/>
            </p:cNvSpPr>
            <p:nvPr/>
          </p:nvSpPr>
          <p:spPr bwMode="auto">
            <a:xfrm>
              <a:off x="4422450" y="1261576"/>
              <a:ext cx="1593028" cy="1413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Tx/>
                <a:buAutoNum type="arabicPeriod"/>
                <a:defRPr/>
              </a:pPr>
              <a:r>
                <a:rPr kumimoji="0" lang="ko-KR" altLang="en-US" sz="2400" b="1" dirty="0" smtClean="0">
                  <a:solidFill>
                    <a:srgbClr val="92D050"/>
                  </a:solidFill>
                  <a:latin typeface="+mn-ea"/>
                  <a:ea typeface="+mn-ea"/>
                </a:rPr>
                <a:t> 믿음의 </a:t>
              </a:r>
              <a:r>
                <a:rPr kumimoji="0" lang="ko-KR" altLang="en-US" sz="2400" b="1" dirty="0">
                  <a:solidFill>
                    <a:srgbClr val="92D050"/>
                  </a:solidFill>
                  <a:latin typeface="+mn-ea"/>
                  <a:ea typeface="+mn-ea"/>
                </a:rPr>
                <a:t>원리</a:t>
              </a:r>
              <a:r>
                <a:rPr kumimoji="0" lang="ko-KR" altLang="en-US" sz="2000" b="1" dirty="0">
                  <a:solidFill>
                    <a:srgbClr val="FFC000"/>
                  </a:solidFill>
                  <a:latin typeface="+mn-ea"/>
                  <a:ea typeface="+mn-ea"/>
                </a:rPr>
                <a:t>를 가르쳐라</a:t>
              </a:r>
              <a:endParaRPr kumimoji="0" lang="en-US" altLang="ko-KR" sz="2000" b="1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pPr marL="514350" indent="-514350">
                <a:buFontTx/>
                <a:buAutoNum type="arabicPeriod"/>
                <a:defRPr/>
              </a:pPr>
              <a:r>
                <a:rPr kumimoji="0" lang="ko-KR" altLang="en-US" sz="2400" b="1" dirty="0">
                  <a:solidFill>
                    <a:srgbClr val="FFC000"/>
                  </a:solidFill>
                  <a:latin typeface="+mn-ea"/>
                  <a:ea typeface="+mn-ea"/>
                </a:rPr>
                <a:t>기독교적 </a:t>
              </a:r>
              <a:r>
                <a:rPr kumimoji="0" lang="ko-KR" altLang="en-US" sz="2400" b="1" dirty="0">
                  <a:solidFill>
                    <a:srgbClr val="00B0F0"/>
                  </a:solidFill>
                  <a:latin typeface="+mn-ea"/>
                  <a:ea typeface="+mn-ea"/>
                </a:rPr>
                <a:t>가치관</a:t>
              </a:r>
              <a:endParaRPr kumimoji="0" lang="en-US" altLang="ko-KR" sz="2400" b="1" dirty="0">
                <a:solidFill>
                  <a:srgbClr val="00B0F0"/>
                </a:solidFill>
                <a:latin typeface="+mn-ea"/>
                <a:ea typeface="+mn-ea"/>
              </a:endParaRPr>
            </a:p>
            <a:p>
              <a:pPr marL="514350" indent="-514350">
                <a:buFontTx/>
                <a:buAutoNum type="arabicPeriod"/>
                <a:defRPr/>
              </a:pPr>
              <a:r>
                <a:rPr kumimoji="0" lang="ko-KR" altLang="en-US" sz="2000" b="1" dirty="0">
                  <a:solidFill>
                    <a:srgbClr val="FFC000"/>
                  </a:solidFill>
                  <a:latin typeface="+mn-ea"/>
                  <a:ea typeface="+mn-ea"/>
                </a:rPr>
                <a:t>신앙과 연결</a:t>
              </a:r>
              <a:endParaRPr kumimoji="0" lang="en-US" altLang="ko-KR" sz="2000" b="1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pPr marL="514350" indent="-514350">
                <a:buFontTx/>
                <a:buAutoNum type="arabicPeriod"/>
                <a:defRPr/>
              </a:pPr>
              <a:r>
                <a:rPr kumimoji="0" lang="ko-KR" altLang="en-US" sz="2400" b="1" dirty="0" smtClean="0">
                  <a:solidFill>
                    <a:srgbClr val="7030A0"/>
                  </a:solidFill>
                  <a:latin typeface="+mn-ea"/>
                  <a:ea typeface="+mn-ea"/>
                </a:rPr>
                <a:t>기독교적</a:t>
              </a:r>
              <a:r>
                <a:rPr kumimoji="0" lang="ko-KR" altLang="en-US" sz="2400" b="1" dirty="0" smtClean="0">
                  <a:solidFill>
                    <a:srgbClr val="FFC000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2400" b="1" dirty="0">
                  <a:solidFill>
                    <a:srgbClr val="FFC000"/>
                  </a:solidFill>
                  <a:latin typeface="+mn-ea"/>
                  <a:ea typeface="+mn-ea"/>
                </a:rPr>
                <a:t>부모 교육</a:t>
              </a:r>
              <a:endParaRPr kumimoji="0" lang="en-US" altLang="ko-KR" sz="2400" b="1" dirty="0">
                <a:solidFill>
                  <a:srgbClr val="FFC000"/>
                </a:solidFill>
                <a:latin typeface="+mn-ea"/>
                <a:ea typeface="+mn-ea"/>
              </a:endParaRPr>
            </a:p>
            <a:p>
              <a:pPr marL="514350" indent="-514350">
                <a:buFontTx/>
                <a:buAutoNum type="arabicPeriod"/>
                <a:defRPr/>
              </a:pPr>
              <a:r>
                <a:rPr kumimoji="0" lang="ko-KR" altLang="en-US" sz="2800" b="1" dirty="0">
                  <a:solidFill>
                    <a:srgbClr val="FFC000"/>
                  </a:solidFill>
                  <a:latin typeface="+mn-ea"/>
                  <a:ea typeface="+mn-ea"/>
                </a:rPr>
                <a:t>기독교적 입시 운동</a:t>
              </a:r>
            </a:p>
          </p:txBody>
        </p:sp>
      </p:grpSp>
      <p:grpSp>
        <p:nvGrpSpPr>
          <p:cNvPr id="7" name="그룹 29"/>
          <p:cNvGrpSpPr>
            <a:grpSpLocks/>
          </p:cNvGrpSpPr>
          <p:nvPr/>
        </p:nvGrpSpPr>
        <p:grpSpPr bwMode="auto">
          <a:xfrm>
            <a:off x="3557587" y="4164013"/>
            <a:ext cx="1800224" cy="1693862"/>
            <a:chOff x="3668343" y="3091955"/>
            <a:chExt cx="1513028" cy="1694631"/>
          </a:xfrm>
        </p:grpSpPr>
        <p:sp>
          <p:nvSpPr>
            <p:cNvPr id="27658" name="TextBox 14"/>
            <p:cNvSpPr txBox="1">
              <a:spLocks noChangeArrowheads="1"/>
            </p:cNvSpPr>
            <p:nvPr/>
          </p:nvSpPr>
          <p:spPr bwMode="auto">
            <a:xfrm>
              <a:off x="3696464" y="3214237"/>
              <a:ext cx="1468793" cy="1385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kumimoji="0" lang="ko-KR" altLang="en-US" sz="2800" dirty="0">
                  <a:solidFill>
                    <a:schemeClr val="bg1"/>
                  </a:solidFill>
                  <a:latin typeface="+mn-ea"/>
                  <a:ea typeface="+mn-ea"/>
                </a:rPr>
                <a:t>교회와 </a:t>
              </a:r>
              <a:endParaRPr kumimoji="0" lang="en-US" altLang="ko-KR" sz="2800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/>
              <a:r>
                <a:rPr kumimoji="0" lang="ko-KR" altLang="en-US" sz="2800" dirty="0">
                  <a:solidFill>
                    <a:schemeClr val="bg1"/>
                  </a:solidFill>
                  <a:latin typeface="+mn-ea"/>
                  <a:ea typeface="+mn-ea"/>
                </a:rPr>
                <a:t>가정에서</a:t>
              </a:r>
              <a:endParaRPr kumimoji="0" lang="en-US" altLang="ko-KR" sz="2800" dirty="0">
                <a:solidFill>
                  <a:schemeClr val="bg1"/>
                </a:solidFill>
                <a:latin typeface="+mn-ea"/>
                <a:ea typeface="+mn-ea"/>
              </a:endParaRPr>
            </a:p>
            <a:p>
              <a:pPr algn="ctr"/>
              <a:r>
                <a:rPr kumimoji="0" lang="ko-KR" altLang="en-US" sz="2800" dirty="0">
                  <a:solidFill>
                    <a:schemeClr val="bg1"/>
                  </a:solidFill>
                  <a:latin typeface="+mn-ea"/>
                  <a:ea typeface="+mn-ea"/>
                </a:rPr>
                <a:t>함께 변화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668343" y="3091955"/>
              <a:ext cx="1513028" cy="16946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그룹 10"/>
          <p:cNvGrpSpPr>
            <a:grpSpLocks/>
          </p:cNvGrpSpPr>
          <p:nvPr/>
        </p:nvGrpSpPr>
        <p:grpSpPr bwMode="auto">
          <a:xfrm>
            <a:off x="906463" y="2474913"/>
            <a:ext cx="7237412" cy="1739900"/>
            <a:chOff x="2483768" y="2058539"/>
            <a:chExt cx="7237654" cy="1739023"/>
          </a:xfrm>
        </p:grpSpPr>
        <p:sp>
          <p:nvSpPr>
            <p:cNvPr id="10" name="TextBox 9"/>
            <p:cNvSpPr txBox="1"/>
            <p:nvPr/>
          </p:nvSpPr>
          <p:spPr>
            <a:xfrm>
              <a:off x="2483768" y="2058539"/>
              <a:ext cx="6423768" cy="769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>
                  <a:blipFill>
                    <a:blip r:embed="rId2"/>
                    <a:stretch>
                      <a:fillRect/>
                    </a:stretch>
                  </a:blipFill>
                  <a:latin typeface="+mj-ea"/>
                  <a:ea typeface="+mj-ea"/>
                </a:rPr>
                <a:t>입시 사교육 바로 세우기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3768" y="2689728"/>
              <a:ext cx="7237654" cy="11078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6600" dirty="0">
                  <a:blipFill>
                    <a:blip r:embed="rId2"/>
                    <a:stretch>
                      <a:fillRect/>
                    </a:stretch>
                  </a:blipFill>
                  <a:latin typeface="+mj-ea"/>
                  <a:ea typeface="+mj-ea"/>
                </a:rPr>
                <a:t>기독교운동 선언문</a:t>
              </a:r>
            </a:p>
          </p:txBody>
        </p:sp>
      </p:grpSp>
      <p:sp>
        <p:nvSpPr>
          <p:cNvPr id="28675" name="Freeform 9"/>
          <p:cNvSpPr>
            <a:spLocks/>
          </p:cNvSpPr>
          <p:nvPr/>
        </p:nvSpPr>
        <p:spPr bwMode="auto">
          <a:xfrm>
            <a:off x="7236296" y="2571750"/>
            <a:ext cx="642937" cy="588963"/>
          </a:xfrm>
          <a:custGeom>
            <a:avLst/>
            <a:gdLst>
              <a:gd name="T0" fmla="*/ 143941657 w 1014"/>
              <a:gd name="T1" fmla="*/ 93295393 h 1015"/>
              <a:gd name="T2" fmla="*/ 152835686 w 1014"/>
              <a:gd name="T3" fmla="*/ 98216578 h 1015"/>
              <a:gd name="T4" fmla="*/ 181390206 w 1014"/>
              <a:gd name="T5" fmla="*/ 99500693 h 1015"/>
              <a:gd name="T6" fmla="*/ 204327505 w 1014"/>
              <a:gd name="T7" fmla="*/ 144650720 h 1015"/>
              <a:gd name="T8" fmla="*/ 145346111 w 1014"/>
              <a:gd name="T9" fmla="*/ 176319604 h 1015"/>
              <a:gd name="T10" fmla="*/ 92450512 w 1014"/>
              <a:gd name="T11" fmla="*/ 190441971 h 1015"/>
              <a:gd name="T12" fmla="*/ 109770629 w 1014"/>
              <a:gd name="T13" fmla="*/ 119828940 h 1015"/>
              <a:gd name="T14" fmla="*/ 56874376 w 1014"/>
              <a:gd name="T15" fmla="*/ 114265408 h 1015"/>
              <a:gd name="T16" fmla="*/ 65534435 w 1014"/>
              <a:gd name="T17" fmla="*/ 109343643 h 1015"/>
              <a:gd name="T18" fmla="*/ 91748602 w 1014"/>
              <a:gd name="T19" fmla="*/ 79386562 h 1015"/>
              <a:gd name="T20" fmla="*/ 109770629 w 1014"/>
              <a:gd name="T21" fmla="*/ 26533556 h 1015"/>
              <a:gd name="T22" fmla="*/ 111643023 w 1014"/>
              <a:gd name="T23" fmla="*/ 21398256 h 1015"/>
              <a:gd name="T24" fmla="*/ 115855751 w 1014"/>
              <a:gd name="T25" fmla="*/ 19044141 h 1015"/>
              <a:gd name="T26" fmla="*/ 120302448 w 1014"/>
              <a:gd name="T27" fmla="*/ 18616485 h 1015"/>
              <a:gd name="T28" fmla="*/ 124749780 w 1014"/>
              <a:gd name="T29" fmla="*/ 20328256 h 1015"/>
              <a:gd name="T30" fmla="*/ 127792657 w 1014"/>
              <a:gd name="T31" fmla="*/ 24607673 h 1015"/>
              <a:gd name="T32" fmla="*/ 186773417 w 1014"/>
              <a:gd name="T33" fmla="*/ 19900024 h 1015"/>
              <a:gd name="T34" fmla="*/ 175539055 w 1014"/>
              <a:gd name="T35" fmla="*/ 13480604 h 1015"/>
              <a:gd name="T36" fmla="*/ 163368139 w 1014"/>
              <a:gd name="T37" fmla="*/ 8345301 h 1015"/>
              <a:gd name="T38" fmla="*/ 150729322 w 1014"/>
              <a:gd name="T39" fmla="*/ 4065883 h 1015"/>
              <a:gd name="T40" fmla="*/ 137154626 w 1014"/>
              <a:gd name="T41" fmla="*/ 1284116 h 1015"/>
              <a:gd name="T42" fmla="*/ 123111356 w 1014"/>
              <a:gd name="T43" fmla="*/ 0 h 1015"/>
              <a:gd name="T44" fmla="*/ 94556875 w 1014"/>
              <a:gd name="T45" fmla="*/ 2353535 h 1015"/>
              <a:gd name="T46" fmla="*/ 62023618 w 1014"/>
              <a:gd name="T47" fmla="*/ 13266488 h 1015"/>
              <a:gd name="T48" fmla="*/ 34873581 w 1014"/>
              <a:gd name="T49" fmla="*/ 31882973 h 1015"/>
              <a:gd name="T50" fmla="*/ 14277245 w 1014"/>
              <a:gd name="T51" fmla="*/ 57132414 h 1015"/>
              <a:gd name="T52" fmla="*/ 2340334 w 1014"/>
              <a:gd name="T53" fmla="*/ 86875977 h 1015"/>
              <a:gd name="T54" fmla="*/ 467940 w 1014"/>
              <a:gd name="T55" fmla="*/ 120042476 h 1015"/>
              <a:gd name="T56" fmla="*/ 9361971 w 1014"/>
              <a:gd name="T57" fmla="*/ 151069556 h 1015"/>
              <a:gd name="T58" fmla="*/ 26916066 w 1014"/>
              <a:gd name="T59" fmla="*/ 177603139 h 1015"/>
              <a:gd name="T60" fmla="*/ 52427679 w 1014"/>
              <a:gd name="T61" fmla="*/ 198573154 h 1015"/>
              <a:gd name="T62" fmla="*/ 83322513 w 1014"/>
              <a:gd name="T63" fmla="*/ 212267869 h 1015"/>
              <a:gd name="T64" fmla="*/ 118430054 w 1014"/>
              <a:gd name="T65" fmla="*/ 217189634 h 1015"/>
              <a:gd name="T66" fmla="*/ 153772200 w 1014"/>
              <a:gd name="T67" fmla="*/ 212267869 h 1015"/>
              <a:gd name="T68" fmla="*/ 184901023 w 1014"/>
              <a:gd name="T69" fmla="*/ 198573154 h 1015"/>
              <a:gd name="T70" fmla="*/ 209944686 w 1014"/>
              <a:gd name="T71" fmla="*/ 177603139 h 1015"/>
              <a:gd name="T72" fmla="*/ 227732744 w 1014"/>
              <a:gd name="T73" fmla="*/ 151069556 h 1015"/>
              <a:gd name="T74" fmla="*/ 236626773 w 1014"/>
              <a:gd name="T75" fmla="*/ 120042476 h 1015"/>
              <a:gd name="T76" fmla="*/ 236392169 w 1014"/>
              <a:gd name="T77" fmla="*/ 95221276 h 1015"/>
              <a:gd name="T78" fmla="*/ 231711501 w 1014"/>
              <a:gd name="T79" fmla="*/ 75748894 h 1015"/>
              <a:gd name="T80" fmla="*/ 223519382 w 1014"/>
              <a:gd name="T81" fmla="*/ 57988297 h 1015"/>
              <a:gd name="T82" fmla="*/ 211817080 w 1014"/>
              <a:gd name="T83" fmla="*/ 41725932 h 1015"/>
              <a:gd name="T84" fmla="*/ 197539840 w 1014"/>
              <a:gd name="T85" fmla="*/ 27817671 h 1015"/>
              <a:gd name="T86" fmla="*/ 128026627 w 1014"/>
              <a:gd name="T87" fmla="*/ 47289464 h 10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14"/>
              <a:gd name="T133" fmla="*/ 0 h 1015"/>
              <a:gd name="T134" fmla="*/ 1014 w 1014"/>
              <a:gd name="T135" fmla="*/ 1015 h 10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14" h="1015">
                <a:moveTo>
                  <a:pt x="547" y="221"/>
                </a:moveTo>
                <a:lnTo>
                  <a:pt x="547" y="394"/>
                </a:lnTo>
                <a:lnTo>
                  <a:pt x="615" y="436"/>
                </a:lnTo>
                <a:lnTo>
                  <a:pt x="615" y="371"/>
                </a:lnTo>
                <a:lnTo>
                  <a:pt x="653" y="371"/>
                </a:lnTo>
                <a:lnTo>
                  <a:pt x="653" y="459"/>
                </a:lnTo>
                <a:lnTo>
                  <a:pt x="738" y="512"/>
                </a:lnTo>
                <a:lnTo>
                  <a:pt x="738" y="465"/>
                </a:lnTo>
                <a:lnTo>
                  <a:pt x="775" y="465"/>
                </a:lnTo>
                <a:lnTo>
                  <a:pt x="775" y="535"/>
                </a:lnTo>
                <a:lnTo>
                  <a:pt x="873" y="594"/>
                </a:lnTo>
                <a:lnTo>
                  <a:pt x="873" y="676"/>
                </a:lnTo>
                <a:lnTo>
                  <a:pt x="547" y="560"/>
                </a:lnTo>
                <a:lnTo>
                  <a:pt x="547" y="765"/>
                </a:lnTo>
                <a:lnTo>
                  <a:pt x="621" y="824"/>
                </a:lnTo>
                <a:lnTo>
                  <a:pt x="621" y="890"/>
                </a:lnTo>
                <a:lnTo>
                  <a:pt x="508" y="840"/>
                </a:lnTo>
                <a:lnTo>
                  <a:pt x="395" y="890"/>
                </a:lnTo>
                <a:lnTo>
                  <a:pt x="395" y="825"/>
                </a:lnTo>
                <a:lnTo>
                  <a:pt x="469" y="766"/>
                </a:lnTo>
                <a:lnTo>
                  <a:pt x="469" y="560"/>
                </a:lnTo>
                <a:lnTo>
                  <a:pt x="144" y="676"/>
                </a:lnTo>
                <a:lnTo>
                  <a:pt x="144" y="594"/>
                </a:lnTo>
                <a:lnTo>
                  <a:pt x="243" y="534"/>
                </a:lnTo>
                <a:lnTo>
                  <a:pt x="243" y="465"/>
                </a:lnTo>
                <a:lnTo>
                  <a:pt x="280" y="465"/>
                </a:lnTo>
                <a:lnTo>
                  <a:pt x="280" y="511"/>
                </a:lnTo>
                <a:lnTo>
                  <a:pt x="355" y="464"/>
                </a:lnTo>
                <a:lnTo>
                  <a:pt x="355" y="371"/>
                </a:lnTo>
                <a:lnTo>
                  <a:pt x="392" y="371"/>
                </a:lnTo>
                <a:lnTo>
                  <a:pt x="392" y="441"/>
                </a:lnTo>
                <a:lnTo>
                  <a:pt x="469" y="394"/>
                </a:lnTo>
                <a:lnTo>
                  <a:pt x="469" y="124"/>
                </a:lnTo>
                <a:lnTo>
                  <a:pt x="470" y="115"/>
                </a:lnTo>
                <a:lnTo>
                  <a:pt x="472" y="107"/>
                </a:lnTo>
                <a:lnTo>
                  <a:pt x="477" y="100"/>
                </a:lnTo>
                <a:lnTo>
                  <a:pt x="483" y="95"/>
                </a:lnTo>
                <a:lnTo>
                  <a:pt x="488" y="92"/>
                </a:lnTo>
                <a:lnTo>
                  <a:pt x="495" y="89"/>
                </a:lnTo>
                <a:lnTo>
                  <a:pt x="502" y="87"/>
                </a:lnTo>
                <a:lnTo>
                  <a:pt x="508" y="87"/>
                </a:lnTo>
                <a:lnTo>
                  <a:pt x="514" y="87"/>
                </a:lnTo>
                <a:lnTo>
                  <a:pt x="521" y="89"/>
                </a:lnTo>
                <a:lnTo>
                  <a:pt x="528" y="92"/>
                </a:lnTo>
                <a:lnTo>
                  <a:pt x="533" y="95"/>
                </a:lnTo>
                <a:lnTo>
                  <a:pt x="539" y="100"/>
                </a:lnTo>
                <a:lnTo>
                  <a:pt x="544" y="107"/>
                </a:lnTo>
                <a:lnTo>
                  <a:pt x="546" y="115"/>
                </a:lnTo>
                <a:lnTo>
                  <a:pt x="547" y="124"/>
                </a:lnTo>
                <a:lnTo>
                  <a:pt x="547" y="221"/>
                </a:lnTo>
                <a:lnTo>
                  <a:pt x="798" y="93"/>
                </a:lnTo>
                <a:lnTo>
                  <a:pt x="782" y="82"/>
                </a:lnTo>
                <a:lnTo>
                  <a:pt x="766" y="72"/>
                </a:lnTo>
                <a:lnTo>
                  <a:pt x="750" y="63"/>
                </a:lnTo>
                <a:lnTo>
                  <a:pt x="733" y="53"/>
                </a:lnTo>
                <a:lnTo>
                  <a:pt x="715" y="45"/>
                </a:lnTo>
                <a:lnTo>
                  <a:pt x="698" y="39"/>
                </a:lnTo>
                <a:lnTo>
                  <a:pt x="680" y="32"/>
                </a:lnTo>
                <a:lnTo>
                  <a:pt x="662" y="25"/>
                </a:lnTo>
                <a:lnTo>
                  <a:pt x="644" y="19"/>
                </a:lnTo>
                <a:lnTo>
                  <a:pt x="624" y="14"/>
                </a:lnTo>
                <a:lnTo>
                  <a:pt x="606" y="10"/>
                </a:lnTo>
                <a:lnTo>
                  <a:pt x="586" y="6"/>
                </a:lnTo>
                <a:lnTo>
                  <a:pt x="567" y="4"/>
                </a:lnTo>
                <a:lnTo>
                  <a:pt x="546" y="2"/>
                </a:lnTo>
                <a:lnTo>
                  <a:pt x="526" y="0"/>
                </a:lnTo>
                <a:lnTo>
                  <a:pt x="506" y="0"/>
                </a:lnTo>
                <a:lnTo>
                  <a:pt x="454" y="3"/>
                </a:lnTo>
                <a:lnTo>
                  <a:pt x="404" y="11"/>
                </a:lnTo>
                <a:lnTo>
                  <a:pt x="356" y="24"/>
                </a:lnTo>
                <a:lnTo>
                  <a:pt x="309" y="41"/>
                </a:lnTo>
                <a:lnTo>
                  <a:pt x="265" y="62"/>
                </a:lnTo>
                <a:lnTo>
                  <a:pt x="224" y="87"/>
                </a:lnTo>
                <a:lnTo>
                  <a:pt x="184" y="117"/>
                </a:lnTo>
                <a:lnTo>
                  <a:pt x="149" y="149"/>
                </a:lnTo>
                <a:lnTo>
                  <a:pt x="115" y="186"/>
                </a:lnTo>
                <a:lnTo>
                  <a:pt x="86" y="225"/>
                </a:lnTo>
                <a:lnTo>
                  <a:pt x="61" y="267"/>
                </a:lnTo>
                <a:lnTo>
                  <a:pt x="40" y="312"/>
                </a:lnTo>
                <a:lnTo>
                  <a:pt x="23" y="358"/>
                </a:lnTo>
                <a:lnTo>
                  <a:pt x="10" y="406"/>
                </a:lnTo>
                <a:lnTo>
                  <a:pt x="2" y="457"/>
                </a:lnTo>
                <a:lnTo>
                  <a:pt x="0" y="509"/>
                </a:lnTo>
                <a:lnTo>
                  <a:pt x="2" y="561"/>
                </a:lnTo>
                <a:lnTo>
                  <a:pt x="10" y="610"/>
                </a:lnTo>
                <a:lnTo>
                  <a:pt x="23" y="659"/>
                </a:lnTo>
                <a:lnTo>
                  <a:pt x="40" y="706"/>
                </a:lnTo>
                <a:lnTo>
                  <a:pt x="61" y="750"/>
                </a:lnTo>
                <a:lnTo>
                  <a:pt x="86" y="791"/>
                </a:lnTo>
                <a:lnTo>
                  <a:pt x="115" y="830"/>
                </a:lnTo>
                <a:lnTo>
                  <a:pt x="149" y="866"/>
                </a:lnTo>
                <a:lnTo>
                  <a:pt x="184" y="900"/>
                </a:lnTo>
                <a:lnTo>
                  <a:pt x="224" y="928"/>
                </a:lnTo>
                <a:lnTo>
                  <a:pt x="265" y="954"/>
                </a:lnTo>
                <a:lnTo>
                  <a:pt x="309" y="975"/>
                </a:lnTo>
                <a:lnTo>
                  <a:pt x="356" y="992"/>
                </a:lnTo>
                <a:lnTo>
                  <a:pt x="404" y="1005"/>
                </a:lnTo>
                <a:lnTo>
                  <a:pt x="454" y="1013"/>
                </a:lnTo>
                <a:lnTo>
                  <a:pt x="506" y="1015"/>
                </a:lnTo>
                <a:lnTo>
                  <a:pt x="558" y="1013"/>
                </a:lnTo>
                <a:lnTo>
                  <a:pt x="608" y="1005"/>
                </a:lnTo>
                <a:lnTo>
                  <a:pt x="657" y="992"/>
                </a:lnTo>
                <a:lnTo>
                  <a:pt x="704" y="975"/>
                </a:lnTo>
                <a:lnTo>
                  <a:pt x="748" y="954"/>
                </a:lnTo>
                <a:lnTo>
                  <a:pt x="790" y="928"/>
                </a:lnTo>
                <a:lnTo>
                  <a:pt x="829" y="900"/>
                </a:lnTo>
                <a:lnTo>
                  <a:pt x="865" y="866"/>
                </a:lnTo>
                <a:lnTo>
                  <a:pt x="897" y="830"/>
                </a:lnTo>
                <a:lnTo>
                  <a:pt x="927" y="791"/>
                </a:lnTo>
                <a:lnTo>
                  <a:pt x="953" y="750"/>
                </a:lnTo>
                <a:lnTo>
                  <a:pt x="973" y="706"/>
                </a:lnTo>
                <a:lnTo>
                  <a:pt x="991" y="659"/>
                </a:lnTo>
                <a:lnTo>
                  <a:pt x="1003" y="610"/>
                </a:lnTo>
                <a:lnTo>
                  <a:pt x="1011" y="561"/>
                </a:lnTo>
                <a:lnTo>
                  <a:pt x="1014" y="509"/>
                </a:lnTo>
                <a:lnTo>
                  <a:pt x="1013" y="477"/>
                </a:lnTo>
                <a:lnTo>
                  <a:pt x="1010" y="445"/>
                </a:lnTo>
                <a:lnTo>
                  <a:pt x="1005" y="414"/>
                </a:lnTo>
                <a:lnTo>
                  <a:pt x="999" y="384"/>
                </a:lnTo>
                <a:lnTo>
                  <a:pt x="990" y="354"/>
                </a:lnTo>
                <a:lnTo>
                  <a:pt x="980" y="326"/>
                </a:lnTo>
                <a:lnTo>
                  <a:pt x="968" y="298"/>
                </a:lnTo>
                <a:lnTo>
                  <a:pt x="955" y="271"/>
                </a:lnTo>
                <a:lnTo>
                  <a:pt x="940" y="245"/>
                </a:lnTo>
                <a:lnTo>
                  <a:pt x="924" y="219"/>
                </a:lnTo>
                <a:lnTo>
                  <a:pt x="905" y="195"/>
                </a:lnTo>
                <a:lnTo>
                  <a:pt x="887" y="172"/>
                </a:lnTo>
                <a:lnTo>
                  <a:pt x="866" y="150"/>
                </a:lnTo>
                <a:lnTo>
                  <a:pt x="844" y="130"/>
                </a:lnTo>
                <a:lnTo>
                  <a:pt x="823" y="111"/>
                </a:lnTo>
                <a:lnTo>
                  <a:pt x="798" y="93"/>
                </a:lnTo>
                <a:lnTo>
                  <a:pt x="547" y="221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그룹 10"/>
          <p:cNvGrpSpPr>
            <a:grpSpLocks/>
          </p:cNvGrpSpPr>
          <p:nvPr/>
        </p:nvGrpSpPr>
        <p:grpSpPr bwMode="auto">
          <a:xfrm>
            <a:off x="214313" y="857250"/>
            <a:ext cx="9049272" cy="4832092"/>
            <a:chOff x="1792050" y="440463"/>
            <a:chExt cx="9048903" cy="4831129"/>
          </a:xfrm>
        </p:grpSpPr>
        <p:sp>
          <p:nvSpPr>
            <p:cNvPr id="29699" name="TextBox 9"/>
            <p:cNvSpPr txBox="1">
              <a:spLocks noChangeArrowheads="1"/>
            </p:cNvSpPr>
            <p:nvPr/>
          </p:nvSpPr>
          <p:spPr bwMode="auto">
            <a:xfrm>
              <a:off x="1792050" y="440463"/>
              <a:ext cx="9048903" cy="483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800" dirty="0">
                  <a:latin typeface="+mn-ea"/>
                  <a:ea typeface="+mn-ea"/>
                </a:rPr>
                <a:t>오늘날 우리나라의 교육은 심각한 위기에 직면해 있다</a:t>
              </a:r>
              <a:r>
                <a:rPr lang="en-US" altLang="ko-KR" sz="2800" dirty="0">
                  <a:latin typeface="+mn-ea"/>
                  <a:ea typeface="+mn-ea"/>
                </a:rPr>
                <a:t>. </a:t>
              </a:r>
            </a:p>
            <a:p>
              <a:r>
                <a:rPr lang="en-US" altLang="ko-KR" sz="2800" dirty="0">
                  <a:latin typeface="+mn-ea"/>
                  <a:ea typeface="+mn-ea"/>
                </a:rPr>
                <a:t> </a:t>
              </a:r>
              <a:r>
                <a:rPr lang="ko-KR" altLang="en-US" sz="2800" dirty="0">
                  <a:latin typeface="+mn-ea"/>
                  <a:ea typeface="+mn-ea"/>
                </a:rPr>
                <a:t>입시와 사교육 문제는 교육의 영역만이 아니라 </a:t>
              </a:r>
              <a:endParaRPr lang="en-US" altLang="ko-KR" sz="2800" dirty="0">
                <a:latin typeface="+mn-ea"/>
                <a:ea typeface="+mn-ea"/>
              </a:endParaRPr>
            </a:p>
            <a:p>
              <a:r>
                <a:rPr lang="ko-KR" altLang="en-US" sz="2800" dirty="0">
                  <a:latin typeface="+mn-ea"/>
                  <a:ea typeface="+mn-ea"/>
                </a:rPr>
                <a:t>신앙의 영역과도 분리될 수 없다</a:t>
              </a:r>
              <a:r>
                <a:rPr lang="en-US" altLang="ko-KR" sz="2800" dirty="0">
                  <a:latin typeface="+mn-ea"/>
                  <a:ea typeface="+mn-ea"/>
                </a:rPr>
                <a:t>. </a:t>
              </a:r>
            </a:p>
            <a:p>
              <a:r>
                <a:rPr lang="ko-KR" altLang="en-US" sz="2800" dirty="0">
                  <a:latin typeface="+mn-ea"/>
                  <a:ea typeface="+mn-ea"/>
                </a:rPr>
                <a:t>기독교인들은 기독교적 관점으로 </a:t>
              </a:r>
              <a:endParaRPr lang="en-US" altLang="ko-KR" sz="2800" dirty="0">
                <a:latin typeface="+mn-ea"/>
                <a:ea typeface="+mn-ea"/>
              </a:endParaRPr>
            </a:p>
            <a:p>
              <a:r>
                <a:rPr lang="ko-KR" altLang="en-US" sz="2800" dirty="0">
                  <a:latin typeface="+mn-ea"/>
                  <a:ea typeface="+mn-ea"/>
                </a:rPr>
                <a:t>입시와 사교육 문제를 바라보고</a:t>
              </a:r>
              <a:endParaRPr lang="en-US" altLang="ko-KR" sz="2800" dirty="0">
                <a:latin typeface="+mn-ea"/>
                <a:ea typeface="+mn-ea"/>
              </a:endParaRPr>
            </a:p>
            <a:p>
              <a:r>
                <a:rPr lang="ko-KR" altLang="en-US" sz="2800" dirty="0">
                  <a:latin typeface="+mn-ea"/>
                  <a:ea typeface="+mn-ea"/>
                </a:rPr>
                <a:t>이를 실천할 것을 </a:t>
              </a:r>
              <a:r>
                <a:rPr lang="ko-KR" altLang="en-US" sz="2800" dirty="0" smtClean="0">
                  <a:latin typeface="+mn-ea"/>
                  <a:ea typeface="+mn-ea"/>
                </a:rPr>
                <a:t>요구 받고 </a:t>
              </a:r>
              <a:r>
                <a:rPr lang="ko-KR" altLang="en-US" sz="2800" dirty="0">
                  <a:latin typeface="+mn-ea"/>
                  <a:ea typeface="+mn-ea"/>
                </a:rPr>
                <a:t>있다</a:t>
              </a:r>
              <a:r>
                <a:rPr lang="en-US" altLang="ko-KR" sz="2800" dirty="0">
                  <a:latin typeface="+mn-ea"/>
                  <a:ea typeface="+mn-ea"/>
                </a:rPr>
                <a:t>. </a:t>
              </a:r>
            </a:p>
            <a:p>
              <a:endParaRPr lang="en-US" altLang="ko-KR" sz="2800" dirty="0">
                <a:latin typeface="+mn-ea"/>
                <a:ea typeface="+mn-ea"/>
              </a:endParaRPr>
            </a:p>
            <a:p>
              <a:r>
                <a:rPr lang="ko-KR" altLang="en-US" sz="2800" dirty="0">
                  <a:latin typeface="+mn-ea"/>
                  <a:ea typeface="+mn-ea"/>
                </a:rPr>
                <a:t>이 기독교운동을 통하여 우리는 자녀 양육</a:t>
              </a:r>
              <a:r>
                <a:rPr lang="en-US" altLang="ko-KR" sz="2800" dirty="0">
                  <a:latin typeface="+mn-ea"/>
                  <a:ea typeface="+mn-ea"/>
                </a:rPr>
                <a:t>, </a:t>
              </a:r>
            </a:p>
            <a:p>
              <a:r>
                <a:rPr lang="ko-KR" altLang="en-US" sz="2800" dirty="0">
                  <a:latin typeface="+mn-ea"/>
                  <a:ea typeface="+mn-ea"/>
                </a:rPr>
                <a:t>입시 및 사교육에 대한 기독교적 관점을 제시하며</a:t>
              </a:r>
              <a:r>
                <a:rPr lang="en-US" altLang="ko-KR" sz="2800" dirty="0">
                  <a:latin typeface="+mn-ea"/>
                  <a:ea typeface="+mn-ea"/>
                </a:rPr>
                <a:t>, </a:t>
              </a:r>
            </a:p>
            <a:p>
              <a:r>
                <a:rPr lang="ko-KR" altLang="en-US" sz="2800" dirty="0">
                  <a:latin typeface="+mn-ea"/>
                  <a:ea typeface="+mn-ea"/>
                </a:rPr>
                <a:t>이를 실천하여</a:t>
              </a:r>
              <a:r>
                <a:rPr lang="en-US" altLang="ko-KR" sz="2800" dirty="0">
                  <a:latin typeface="+mn-ea"/>
                  <a:ea typeface="+mn-ea"/>
                </a:rPr>
                <a:t>, </a:t>
              </a:r>
              <a:r>
                <a:rPr lang="ko-KR" altLang="en-US" sz="2800" dirty="0">
                  <a:latin typeface="+mn-ea"/>
                  <a:ea typeface="+mn-ea"/>
                </a:rPr>
                <a:t>교육의 영역에서 </a:t>
              </a:r>
              <a:endParaRPr lang="en-US" altLang="ko-KR" sz="2800" dirty="0">
                <a:latin typeface="+mn-ea"/>
                <a:ea typeface="+mn-ea"/>
              </a:endParaRPr>
            </a:p>
            <a:p>
              <a:r>
                <a:rPr lang="ko-KR" altLang="en-US" sz="2800" dirty="0">
                  <a:latin typeface="+mn-ea"/>
                  <a:ea typeface="+mn-ea"/>
                </a:rPr>
                <a:t>하나님 나라를 확장할 것을 선언한다</a:t>
              </a:r>
              <a:r>
                <a:rPr lang="en-US" altLang="ko-KR" sz="2800" dirty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4172" y="2689503"/>
              <a:ext cx="184142" cy="11078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600" dirty="0">
                <a:blipFill>
                  <a:blip r:embed="rId2"/>
                  <a:stretch>
                    <a:fillRect/>
                  </a:stretch>
                </a:blipFill>
                <a:latin typeface="10X10 Bold" pitchFamily="50" charset="-127"/>
                <a:ea typeface="(환)고바우체(굵은)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그룹 10"/>
          <p:cNvGrpSpPr>
            <a:grpSpLocks/>
          </p:cNvGrpSpPr>
          <p:nvPr/>
        </p:nvGrpSpPr>
        <p:grpSpPr bwMode="auto">
          <a:xfrm>
            <a:off x="214313" y="180975"/>
            <a:ext cx="9086142" cy="6247864"/>
            <a:chOff x="1792050" y="-235137"/>
            <a:chExt cx="9085804" cy="6246417"/>
          </a:xfrm>
        </p:grpSpPr>
        <p:sp>
          <p:nvSpPr>
            <p:cNvPr id="10" name="TextBox 9"/>
            <p:cNvSpPr txBox="1"/>
            <p:nvPr/>
          </p:nvSpPr>
          <p:spPr>
            <a:xfrm>
              <a:off x="1792050" y="-235137"/>
              <a:ext cx="9085804" cy="62464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000" b="1" dirty="0">
                  <a:latin typeface="+mn-ea"/>
                  <a:ea typeface="+mn-ea"/>
                </a:rPr>
                <a:t>■ </a:t>
              </a:r>
              <a:r>
                <a:rPr lang="ko-KR" altLang="en-US" sz="2000" b="1" dirty="0">
                  <a:latin typeface="+mn-ea"/>
                  <a:ea typeface="+mn-ea"/>
                </a:rPr>
                <a:t>가정에서</a:t>
              </a:r>
            </a:p>
            <a:p>
              <a:pPr marL="457200" indent="-45720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1. ‘</a:t>
              </a:r>
              <a:r>
                <a:rPr lang="ko-KR" altLang="en-US" sz="2000" dirty="0">
                  <a:latin typeface="+mn-ea"/>
                  <a:ea typeface="+mn-ea"/>
                </a:rPr>
                <a:t>여호와를 경외하는 것이 지식의 근본’임을 기억하여 </a:t>
              </a:r>
              <a:endParaRPr lang="en-US" altLang="ko-KR" sz="2000" dirty="0">
                <a:latin typeface="+mn-ea"/>
                <a:ea typeface="+mn-ea"/>
              </a:endParaRPr>
            </a:p>
            <a:p>
              <a:pPr marL="457200" indent="-45720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   </a:t>
              </a:r>
              <a:r>
                <a:rPr lang="en-US" altLang="ko-KR" sz="2000" dirty="0" smtClean="0">
                  <a:latin typeface="+mn-ea"/>
                  <a:ea typeface="+mn-ea"/>
                </a:rPr>
                <a:t> </a:t>
              </a:r>
              <a:r>
                <a:rPr lang="ko-KR" altLang="en-US" sz="2000" dirty="0" smtClean="0">
                  <a:latin typeface="+mn-ea"/>
                  <a:ea typeface="+mn-ea"/>
                </a:rPr>
                <a:t>자녀 </a:t>
              </a:r>
              <a:r>
                <a:rPr lang="ko-KR" altLang="en-US" sz="2000" dirty="0">
                  <a:latin typeface="+mn-ea"/>
                  <a:ea typeface="+mn-ea"/>
                </a:rPr>
                <a:t>교육의 우선순위를 지킨다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2. </a:t>
              </a:r>
              <a:r>
                <a:rPr lang="ko-KR" altLang="en-US" sz="2000" dirty="0">
                  <a:latin typeface="+mn-ea"/>
                  <a:ea typeface="+mn-ea"/>
                </a:rPr>
                <a:t>부모의 욕망과 허영심이 자녀교육을 왜곡하였음을 깨닫고 회개한다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3. </a:t>
              </a:r>
              <a:r>
                <a:rPr lang="ko-KR" altLang="en-US" sz="2000" dirty="0">
                  <a:latin typeface="+mn-ea"/>
                  <a:ea typeface="+mn-ea"/>
                </a:rPr>
                <a:t>기독학부모로써 교육에 대한 기독교적 가치관을 갖고 </a:t>
              </a:r>
              <a:endParaRPr lang="en-US" altLang="ko-KR" sz="2000" dirty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     </a:t>
              </a:r>
              <a:r>
                <a:rPr lang="ko-KR" altLang="en-US" sz="2000" dirty="0">
                  <a:latin typeface="+mn-ea"/>
                  <a:ea typeface="+mn-ea"/>
                </a:rPr>
                <a:t>이를 실천하도록 노력한다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b="1" dirty="0">
                  <a:latin typeface="+mn-ea"/>
                  <a:ea typeface="+mn-ea"/>
                </a:rPr>
                <a:t>■ </a:t>
              </a:r>
              <a:r>
                <a:rPr lang="ko-KR" altLang="en-US" sz="2000" b="1" dirty="0">
                  <a:latin typeface="+mn-ea"/>
                  <a:ea typeface="+mn-ea"/>
                </a:rPr>
                <a:t>학교에서</a:t>
              </a:r>
            </a:p>
            <a:p>
              <a:pPr marL="457200" indent="-45720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1. </a:t>
              </a:r>
              <a:r>
                <a:rPr lang="ko-KR" altLang="en-US" sz="2000" dirty="0">
                  <a:latin typeface="+mn-ea"/>
                  <a:ea typeface="+mn-ea"/>
                </a:rPr>
                <a:t>기독교학교는 기독교적 </a:t>
              </a:r>
              <a:r>
                <a:rPr lang="ko-KR" altLang="en-US" sz="2000" dirty="0" smtClean="0">
                  <a:latin typeface="+mn-ea"/>
                  <a:ea typeface="+mn-ea"/>
                </a:rPr>
                <a:t>건학 이념을 </a:t>
              </a:r>
              <a:r>
                <a:rPr lang="ko-KR" altLang="en-US" sz="2000" dirty="0">
                  <a:latin typeface="+mn-ea"/>
                  <a:ea typeface="+mn-ea"/>
                </a:rPr>
                <a:t>실현하며 </a:t>
              </a:r>
              <a:endParaRPr lang="en-US" altLang="ko-KR" sz="2000" dirty="0">
                <a:latin typeface="+mn-ea"/>
                <a:ea typeface="+mn-ea"/>
              </a:endParaRPr>
            </a:p>
            <a:p>
              <a:pPr marL="457200" indent="-45720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   </a:t>
              </a:r>
              <a:r>
                <a:rPr lang="ko-KR" altLang="en-US" sz="2000" dirty="0" smtClean="0">
                  <a:latin typeface="+mn-ea"/>
                  <a:ea typeface="+mn-ea"/>
                </a:rPr>
                <a:t>기독교교육에 </a:t>
              </a:r>
              <a:r>
                <a:rPr lang="ko-KR" altLang="en-US" sz="2000" dirty="0">
                  <a:latin typeface="+mn-ea"/>
                  <a:ea typeface="+mn-ea"/>
                </a:rPr>
                <a:t>모범을 보인다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2. </a:t>
              </a:r>
              <a:r>
                <a:rPr lang="ko-KR" altLang="en-US" sz="2000" dirty="0">
                  <a:latin typeface="+mn-ea"/>
                  <a:ea typeface="+mn-ea"/>
                </a:rPr>
                <a:t>기독교사는 입시와 사교육 문제 해결을 위해 솔선수범한다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3. </a:t>
              </a:r>
              <a:r>
                <a:rPr lang="ko-KR" altLang="en-US" sz="2000" dirty="0">
                  <a:latin typeface="+mn-ea"/>
                  <a:ea typeface="+mn-ea"/>
                </a:rPr>
                <a:t>기독학부모는 건전하고 올바른 학교 교육 참여를 위해 노력한다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b="1" dirty="0">
                  <a:latin typeface="+mn-ea"/>
                  <a:ea typeface="+mn-ea"/>
                </a:rPr>
                <a:t>■ </a:t>
              </a:r>
              <a:r>
                <a:rPr lang="ko-KR" altLang="en-US" sz="2000" b="1" dirty="0">
                  <a:latin typeface="+mn-ea"/>
                  <a:ea typeface="+mn-ea"/>
                </a:rPr>
                <a:t>교회에서</a:t>
              </a:r>
            </a:p>
            <a:p>
              <a:pPr marL="457200" indent="-45720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1. </a:t>
              </a:r>
              <a:r>
                <a:rPr lang="ko-KR" altLang="en-US" sz="2000" dirty="0">
                  <a:latin typeface="+mn-ea"/>
                  <a:ea typeface="+mn-ea"/>
                </a:rPr>
                <a:t>목회자는 입시와 사교육에 대한 기독교적 관점을 확립하고 </a:t>
              </a:r>
              <a:endParaRPr lang="en-US" altLang="ko-KR" sz="2000" dirty="0">
                <a:latin typeface="+mn-ea"/>
                <a:ea typeface="+mn-ea"/>
              </a:endParaRPr>
            </a:p>
            <a:p>
              <a:pPr marL="457200" indent="-457200"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   </a:t>
              </a:r>
              <a:r>
                <a:rPr lang="ko-KR" altLang="en-US" sz="2000" dirty="0" smtClean="0">
                  <a:latin typeface="+mn-ea"/>
                  <a:ea typeface="+mn-ea"/>
                </a:rPr>
                <a:t>목회를 </a:t>
              </a:r>
              <a:r>
                <a:rPr lang="ko-KR" altLang="en-US" sz="2000" dirty="0">
                  <a:latin typeface="+mn-ea"/>
                  <a:ea typeface="+mn-ea"/>
                </a:rPr>
                <a:t>통해 이를 실천한다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2. </a:t>
              </a:r>
              <a:r>
                <a:rPr lang="ko-KR" altLang="en-US" sz="2000" dirty="0">
                  <a:latin typeface="+mn-ea"/>
                  <a:ea typeface="+mn-ea"/>
                </a:rPr>
                <a:t>교회 속에 만연한 입시 위주의 풍토와 문화를 개선한다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3. </a:t>
              </a:r>
              <a:r>
                <a:rPr lang="ko-KR" altLang="en-US" sz="2000" dirty="0">
                  <a:latin typeface="+mn-ea"/>
                  <a:ea typeface="+mn-ea"/>
                </a:rPr>
                <a:t>교회 안에 기독학부모 모임을 활성화하여 기독교적 교육관을 확산한다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b="1" dirty="0">
                  <a:latin typeface="+mn-ea"/>
                  <a:ea typeface="+mn-ea"/>
                </a:rPr>
                <a:t>■ </a:t>
              </a:r>
              <a:r>
                <a:rPr lang="ko-KR" altLang="en-US" sz="2000" b="1" dirty="0" smtClean="0">
                  <a:latin typeface="+mn-ea"/>
                  <a:ea typeface="+mn-ea"/>
                </a:rPr>
                <a:t>다 함께</a:t>
              </a:r>
              <a:endParaRPr lang="ko-KR" altLang="en-US" sz="2000" b="1" dirty="0">
                <a:latin typeface="+mn-ea"/>
                <a:ea typeface="+mn-ea"/>
              </a:endParaRP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1. </a:t>
              </a:r>
              <a:r>
                <a:rPr lang="ko-KR" altLang="en-US" sz="2000" dirty="0">
                  <a:latin typeface="+mn-ea"/>
                  <a:ea typeface="+mn-ea"/>
                </a:rPr>
                <a:t>입시</a:t>
              </a:r>
              <a:r>
                <a:rPr lang="en-US" altLang="ko-KR" sz="2000" dirty="0">
                  <a:latin typeface="+mn-ea"/>
                  <a:ea typeface="+mn-ea"/>
                </a:rPr>
                <a:t>, </a:t>
              </a:r>
              <a:r>
                <a:rPr lang="ko-KR" altLang="en-US" sz="2000" dirty="0">
                  <a:latin typeface="+mn-ea"/>
                  <a:ea typeface="+mn-ea"/>
                </a:rPr>
                <a:t>사교육 문제를 해결할 수 있는 제도적 대안 마련을 위해 노력한다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2. </a:t>
              </a:r>
              <a:r>
                <a:rPr lang="ko-KR" altLang="en-US" sz="2000" dirty="0">
                  <a:latin typeface="+mn-ea"/>
                  <a:ea typeface="+mn-ea"/>
                </a:rPr>
                <a:t>한국교회는 입시</a:t>
              </a:r>
              <a:r>
                <a:rPr lang="en-US" altLang="ko-KR" sz="2000" dirty="0">
                  <a:latin typeface="+mn-ea"/>
                  <a:ea typeface="+mn-ea"/>
                </a:rPr>
                <a:t>, </a:t>
              </a:r>
              <a:r>
                <a:rPr lang="ko-KR" altLang="en-US" sz="2000" dirty="0">
                  <a:latin typeface="+mn-ea"/>
                  <a:ea typeface="+mn-ea"/>
                </a:rPr>
                <a:t>사교육 </a:t>
              </a:r>
              <a:r>
                <a:rPr lang="ko-KR" altLang="en-US" sz="2000" dirty="0" smtClean="0">
                  <a:latin typeface="+mn-ea"/>
                  <a:ea typeface="+mn-ea"/>
                </a:rPr>
                <a:t>바로 세우기를 </a:t>
              </a:r>
              <a:r>
                <a:rPr lang="ko-KR" altLang="en-US" sz="2000" dirty="0">
                  <a:latin typeface="+mn-ea"/>
                  <a:ea typeface="+mn-ea"/>
                </a:rPr>
                <a:t>위해 협력을 도모한다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  <a:p>
              <a:pPr>
                <a:defRPr/>
              </a:pPr>
              <a:r>
                <a:rPr lang="en-US" altLang="ko-KR" sz="2000" dirty="0">
                  <a:latin typeface="+mn-ea"/>
                  <a:ea typeface="+mn-ea"/>
                </a:rPr>
                <a:t>3. </a:t>
              </a:r>
              <a:r>
                <a:rPr lang="ko-KR" altLang="en-US" sz="2000" dirty="0">
                  <a:latin typeface="+mn-ea"/>
                  <a:ea typeface="+mn-ea"/>
                </a:rPr>
                <a:t>입시</a:t>
              </a:r>
              <a:r>
                <a:rPr lang="en-US" altLang="ko-KR" sz="2000" dirty="0">
                  <a:latin typeface="+mn-ea"/>
                  <a:ea typeface="+mn-ea"/>
                </a:rPr>
                <a:t>, </a:t>
              </a:r>
              <a:r>
                <a:rPr lang="ko-KR" altLang="en-US" sz="2000" dirty="0">
                  <a:latin typeface="+mn-ea"/>
                  <a:ea typeface="+mn-ea"/>
                </a:rPr>
                <a:t>사교육 </a:t>
              </a:r>
              <a:r>
                <a:rPr lang="ko-KR" altLang="en-US" sz="2000" dirty="0" smtClean="0">
                  <a:latin typeface="+mn-ea"/>
                  <a:ea typeface="+mn-ea"/>
                </a:rPr>
                <a:t>바로 세우기 </a:t>
              </a:r>
              <a:r>
                <a:rPr lang="ko-KR" altLang="en-US" sz="2000" dirty="0">
                  <a:latin typeface="+mn-ea"/>
                  <a:ea typeface="+mn-ea"/>
                </a:rPr>
                <a:t>기독교운동을 통해 생명력 있는 신앙을 회복한다</a:t>
              </a:r>
              <a:r>
                <a:rPr lang="en-US" altLang="ko-KR" sz="2000" dirty="0">
                  <a:latin typeface="+mn-ea"/>
                  <a:ea typeface="+mn-ea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4174" y="2689948"/>
              <a:ext cx="184143" cy="11078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6600" dirty="0">
                <a:blipFill>
                  <a:blip r:embed="rId2"/>
                  <a:stretch>
                    <a:fillRect/>
                  </a:stretch>
                </a:blipFill>
                <a:latin typeface="10X10 Bold" pitchFamily="50" charset="-127"/>
                <a:ea typeface="(환)고바우체(굵은)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57188" y="214313"/>
            <a:ext cx="7601761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>&lt;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사례</a:t>
            </a:r>
            <a:r>
              <a:rPr lang="en-US" altLang="ko-KR" sz="2400" b="1" dirty="0">
                <a:solidFill>
                  <a:schemeClr val="bg1"/>
                </a:solidFill>
                <a:latin typeface="+mj-ea"/>
                <a:ea typeface="+mj-ea"/>
              </a:rPr>
              <a:t>1&gt;</a:t>
            </a:r>
            <a:r>
              <a:rPr lang="ko-KR" altLang="en-US" sz="2400" b="1" dirty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  <a:r>
              <a:rPr lang="ko-KR" altLang="en-US" sz="2000" dirty="0">
                <a:solidFill>
                  <a:schemeClr val="bg1"/>
                </a:solidFill>
                <a:latin typeface="+mj-ea"/>
                <a:ea typeface="+mj-ea"/>
              </a:rPr>
              <a:t>어느 중</a:t>
            </a:r>
            <a:r>
              <a:rPr lang="en-US" altLang="ko-KR" sz="2000" dirty="0">
                <a:solidFill>
                  <a:schemeClr val="bg1"/>
                </a:solidFill>
                <a:latin typeface="+mj-ea"/>
                <a:ea typeface="+mj-ea"/>
              </a:rPr>
              <a:t>2 </a:t>
            </a:r>
            <a:r>
              <a:rPr lang="ko-KR" altLang="en-US" sz="2000" dirty="0">
                <a:solidFill>
                  <a:schemeClr val="bg1"/>
                </a:solidFill>
                <a:latin typeface="+mj-ea"/>
                <a:ea typeface="+mj-ea"/>
              </a:rPr>
              <a:t>남학생의 하루</a:t>
            </a:r>
            <a:r>
              <a:rPr lang="en-US" altLang="ko-KR" sz="2000" dirty="0">
                <a:solidFill>
                  <a:schemeClr val="bg1"/>
                </a:solidFill>
                <a:latin typeface="+mj-ea"/>
                <a:ea typeface="+mj-ea"/>
              </a:rPr>
              <a:t>-</a:t>
            </a:r>
          </a:p>
          <a:p>
            <a:endParaRPr lang="ko-KR" altLang="en-US" sz="2000" dirty="0">
              <a:solidFill>
                <a:schemeClr val="bg1"/>
              </a:solidFill>
              <a:latin typeface="-꼬꼬마B" pitchFamily="18" charset="-127"/>
              <a:ea typeface="(환)오뚜기(가는)체" pitchFamily="18" charset="-127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아침 </a:t>
            </a:r>
            <a:r>
              <a:rPr lang="en-US" altLang="ko-KR" sz="2000" dirty="0">
                <a:latin typeface="+mn-ea"/>
                <a:ea typeface="+mn-ea"/>
              </a:rPr>
              <a:t>7</a:t>
            </a:r>
            <a:r>
              <a:rPr lang="ko-KR" altLang="en-US" sz="2000" dirty="0">
                <a:latin typeface="+mn-ea"/>
                <a:ea typeface="+mn-ea"/>
              </a:rPr>
              <a:t>시가 되면 일어나라는 엄마와 전쟁을 한다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  <a:r>
              <a:rPr lang="ko-KR" altLang="en-US" sz="2000" dirty="0">
                <a:latin typeface="+mn-ea"/>
                <a:ea typeface="+mn-ea"/>
              </a:rPr>
              <a:t>마음 같아서는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벌떡 일어나고 싶어도 어제도 새벽 </a:t>
            </a:r>
            <a:r>
              <a:rPr lang="en-US" altLang="ko-KR" sz="2000" dirty="0">
                <a:latin typeface="+mn-ea"/>
                <a:ea typeface="+mn-ea"/>
              </a:rPr>
              <a:t>2</a:t>
            </a:r>
            <a:r>
              <a:rPr lang="ko-KR" altLang="en-US" sz="2000" dirty="0">
                <a:latin typeface="+mn-ea"/>
                <a:ea typeface="+mn-ea"/>
              </a:rPr>
              <a:t>시 넘어서 잔지라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도무지 말을 듣지 않는다</a:t>
            </a:r>
            <a:r>
              <a:rPr lang="en-US" altLang="ko-KR" sz="2000" dirty="0">
                <a:latin typeface="+mn-ea"/>
                <a:ea typeface="+mn-ea"/>
              </a:rPr>
              <a:t>. 8</a:t>
            </a:r>
            <a:r>
              <a:rPr lang="ko-KR" altLang="en-US" sz="2000" dirty="0">
                <a:latin typeface="+mn-ea"/>
                <a:ea typeface="+mn-ea"/>
              </a:rPr>
              <a:t>시가 다 되었다는 소리를 듣고서야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겨우 일어나 밥을 </a:t>
            </a:r>
            <a:r>
              <a:rPr lang="ko-KR" altLang="en-US" sz="2000" dirty="0" smtClean="0">
                <a:latin typeface="+mn-ea"/>
                <a:ea typeface="+mn-ea"/>
              </a:rPr>
              <a:t>먹는 둥 마는 둥 </a:t>
            </a:r>
            <a:r>
              <a:rPr lang="ko-KR" altLang="en-US" sz="2000" dirty="0">
                <a:latin typeface="+mn-ea"/>
                <a:ea typeface="+mn-ea"/>
              </a:rPr>
              <a:t>하고 학교를 간다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ko-KR" altLang="en-US" sz="2000" dirty="0">
                <a:latin typeface="+mn-ea"/>
                <a:ea typeface="+mn-ea"/>
              </a:rPr>
              <a:t>오전 </a:t>
            </a:r>
            <a:r>
              <a:rPr lang="en-US" altLang="ko-KR" sz="2000" dirty="0">
                <a:latin typeface="+mn-ea"/>
                <a:ea typeface="+mn-ea"/>
              </a:rPr>
              <a:t>8</a:t>
            </a:r>
            <a:r>
              <a:rPr lang="ko-KR" altLang="en-US" sz="2000" dirty="0">
                <a:latin typeface="+mn-ea"/>
                <a:ea typeface="+mn-ea"/>
              </a:rPr>
              <a:t>시 </a:t>
            </a:r>
            <a:r>
              <a:rPr lang="en-US" altLang="ko-KR" sz="2000" dirty="0">
                <a:latin typeface="+mn-ea"/>
                <a:ea typeface="+mn-ea"/>
              </a:rPr>
              <a:t>30</a:t>
            </a:r>
            <a:r>
              <a:rPr lang="ko-KR" altLang="en-US" sz="2000" dirty="0">
                <a:latin typeface="+mn-ea"/>
                <a:ea typeface="+mn-ea"/>
              </a:rPr>
              <a:t>분까지 등교</a:t>
            </a:r>
            <a:r>
              <a:rPr lang="en-US" altLang="ko-KR" sz="2000" dirty="0">
                <a:latin typeface="+mn-ea"/>
                <a:ea typeface="+mn-ea"/>
              </a:rPr>
              <a:t>. 30</a:t>
            </a:r>
            <a:r>
              <a:rPr lang="ko-KR" altLang="en-US" sz="2000" dirty="0">
                <a:latin typeface="+mn-ea"/>
                <a:ea typeface="+mn-ea"/>
              </a:rPr>
              <a:t>분 정도의 여유 </a:t>
            </a:r>
            <a:r>
              <a:rPr lang="ko-KR" altLang="en-US" sz="2000" dirty="0" smtClean="0">
                <a:latin typeface="+mn-ea"/>
                <a:ea typeface="+mn-ea"/>
              </a:rPr>
              <a:t>시간 동안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친구들 숙제를 </a:t>
            </a:r>
            <a:r>
              <a:rPr lang="ko-KR" altLang="en-US" sz="2000" dirty="0" smtClean="0">
                <a:latin typeface="+mn-ea"/>
                <a:ea typeface="+mn-ea"/>
              </a:rPr>
              <a:t>베낀다</a:t>
            </a:r>
            <a:r>
              <a:rPr lang="en-US" altLang="ko-KR" sz="2000" dirty="0" smtClean="0">
                <a:latin typeface="+mn-ea"/>
                <a:ea typeface="+mn-ea"/>
              </a:rPr>
              <a:t>. </a:t>
            </a:r>
            <a:r>
              <a:rPr lang="ko-KR" altLang="en-US" sz="2000" dirty="0">
                <a:latin typeface="+mn-ea"/>
                <a:ea typeface="+mn-ea"/>
              </a:rPr>
              <a:t>학교에서 힘겨운 수업을 다 마치면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대략 오후 </a:t>
            </a:r>
            <a:r>
              <a:rPr lang="en-US" altLang="ko-KR" sz="2000" dirty="0">
                <a:latin typeface="+mn-ea"/>
                <a:ea typeface="+mn-ea"/>
              </a:rPr>
              <a:t>3</a:t>
            </a:r>
            <a:r>
              <a:rPr lang="ko-KR" altLang="en-US" sz="2000" dirty="0">
                <a:latin typeface="+mn-ea"/>
                <a:ea typeface="+mn-ea"/>
              </a:rPr>
              <a:t>시 </a:t>
            </a:r>
            <a:r>
              <a:rPr lang="en-US" altLang="ko-KR" sz="2000" dirty="0">
                <a:latin typeface="+mn-ea"/>
                <a:ea typeface="+mn-ea"/>
              </a:rPr>
              <a:t>30</a:t>
            </a:r>
            <a:r>
              <a:rPr lang="ko-KR" altLang="en-US" sz="2000" dirty="0">
                <a:latin typeface="+mn-ea"/>
                <a:ea typeface="+mn-ea"/>
              </a:rPr>
              <a:t>분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  <a:r>
              <a:rPr lang="ko-KR" altLang="en-US" sz="2000" dirty="0">
                <a:latin typeface="+mn-ea"/>
                <a:ea typeface="+mn-ea"/>
              </a:rPr>
              <a:t>집에 가서 어제 못다한 학원숙제를 하고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학원을 간다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  <a:r>
              <a:rPr lang="ko-KR" altLang="en-US" sz="2000" dirty="0">
                <a:latin typeface="+mn-ea"/>
                <a:ea typeface="+mn-ea"/>
              </a:rPr>
              <a:t>학원에서 밤 </a:t>
            </a:r>
            <a:r>
              <a:rPr lang="en-US" altLang="ko-KR" sz="2000" dirty="0">
                <a:latin typeface="+mn-ea"/>
                <a:ea typeface="+mn-ea"/>
              </a:rPr>
              <a:t>10</a:t>
            </a:r>
            <a:r>
              <a:rPr lang="ko-KR" altLang="en-US" sz="2000" dirty="0">
                <a:latin typeface="+mn-ea"/>
                <a:ea typeface="+mn-ea"/>
              </a:rPr>
              <a:t>시까지 공부를 하고 집에 오면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학교 숙제와 수행평가가 나를 기다리고 있다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r>
              <a:rPr lang="ko-KR" altLang="en-US" sz="2000" dirty="0">
                <a:latin typeface="+mn-ea"/>
                <a:ea typeface="+mn-ea"/>
              </a:rPr>
              <a:t>게다가 학원에서는 주말에도 대부분 특강을 진행하기 때문에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제대로 쉬지도 못한다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  <a:r>
              <a:rPr lang="ko-KR" altLang="en-US" sz="2000" dirty="0">
                <a:latin typeface="+mn-ea"/>
                <a:ea typeface="+mn-ea"/>
              </a:rPr>
              <a:t>조금의 쉴 틈도 없이 살지만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성적이 더 이상 오르지 않는다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ko-KR" altLang="en-US" sz="2000" dirty="0">
                <a:latin typeface="+mn-ea"/>
                <a:ea typeface="+mn-ea"/>
              </a:rPr>
              <a:t>나보다 공부를 더 잘하는 친구들은 얼마나 하길래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그 성적을 유지하는지 모르겠다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  <a:r>
              <a:rPr lang="ko-KR" altLang="en-US" sz="2000" dirty="0">
                <a:latin typeface="+mn-ea"/>
                <a:ea typeface="+mn-ea"/>
              </a:rPr>
              <a:t>지금도 이렇게 힘든데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엄마는 겨울방학부터 특목고 준비 학원에 다니라고 한다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ko-KR" altLang="en-US" sz="2000" dirty="0">
                <a:latin typeface="+mn-ea"/>
                <a:ea typeface="+mn-ea"/>
              </a:rPr>
              <a:t>중</a:t>
            </a:r>
            <a:r>
              <a:rPr lang="en-US" altLang="ko-KR" sz="2000" dirty="0">
                <a:latin typeface="+mn-ea"/>
                <a:ea typeface="+mn-ea"/>
              </a:rPr>
              <a:t>3 </a:t>
            </a:r>
            <a:r>
              <a:rPr lang="ko-KR" altLang="en-US" sz="2000" dirty="0">
                <a:latin typeface="+mn-ea"/>
                <a:ea typeface="+mn-ea"/>
              </a:rPr>
              <a:t>선배들을 보면 특목고 준비 학원들은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보통 새벽 </a:t>
            </a:r>
            <a:r>
              <a:rPr lang="en-US" altLang="ko-KR" sz="2000" dirty="0">
                <a:latin typeface="+mn-ea"/>
                <a:ea typeface="+mn-ea"/>
              </a:rPr>
              <a:t>1</a:t>
            </a:r>
            <a:r>
              <a:rPr lang="ko-KR" altLang="en-US" sz="2000" dirty="0">
                <a:latin typeface="+mn-ea"/>
                <a:ea typeface="+mn-ea"/>
              </a:rPr>
              <a:t>시까지 수업을 한다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  <a:r>
              <a:rPr lang="ko-KR" altLang="en-US" sz="2000" dirty="0">
                <a:latin typeface="+mn-ea"/>
                <a:ea typeface="+mn-ea"/>
              </a:rPr>
              <a:t>도무지 자신이 없다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ko-KR" altLang="en-US" sz="2000" dirty="0">
                <a:latin typeface="+mn-ea"/>
                <a:ea typeface="+mn-ea"/>
              </a:rPr>
              <a:t>벌써부터 걱정이 된다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</p:txBody>
      </p:sp>
      <p:pic>
        <p:nvPicPr>
          <p:cNvPr id="16387" name="Picture 356" descr="C:\Documents and Settings\Toshiba\Local Settings\Temporary Internet Files\Content.IE5\QM4IZTJ3\MC9003491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4214813"/>
            <a:ext cx="21605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그룹 3"/>
          <p:cNvGrpSpPr>
            <a:grpSpLocks/>
          </p:cNvGrpSpPr>
          <p:nvPr/>
        </p:nvGrpSpPr>
        <p:grpSpPr bwMode="auto">
          <a:xfrm>
            <a:off x="6227763" y="4005263"/>
            <a:ext cx="1728787" cy="2693987"/>
            <a:chOff x="1259632" y="4005064"/>
            <a:chExt cx="1728192" cy="2694485"/>
          </a:xfrm>
        </p:grpSpPr>
        <p:sp>
          <p:nvSpPr>
            <p:cNvPr id="5" name="타원 4"/>
            <p:cNvSpPr/>
            <p:nvPr/>
          </p:nvSpPr>
          <p:spPr>
            <a:xfrm>
              <a:off x="1404044" y="4005064"/>
              <a:ext cx="1439367" cy="1440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이등변 삼각형 5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1"/>
          <p:cNvGrpSpPr>
            <a:grpSpLocks/>
          </p:cNvGrpSpPr>
          <p:nvPr/>
        </p:nvGrpSpPr>
        <p:grpSpPr bwMode="auto">
          <a:xfrm>
            <a:off x="683568" y="1143000"/>
            <a:ext cx="5537395" cy="3487738"/>
            <a:chOff x="1550372" y="1285952"/>
            <a:chExt cx="3911626" cy="3075801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550372" y="1285952"/>
              <a:ext cx="3837183" cy="28042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 rot="9631507">
              <a:off x="4670198" y="3930553"/>
              <a:ext cx="791800" cy="43120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7414" name="TextBox 23"/>
            <p:cNvSpPr txBox="1">
              <a:spLocks noChangeArrowheads="1"/>
            </p:cNvSpPr>
            <p:nvPr/>
          </p:nvSpPr>
          <p:spPr bwMode="auto">
            <a:xfrm>
              <a:off x="1682361" y="1583966"/>
              <a:ext cx="3708719" cy="2035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4800" b="1" dirty="0">
                  <a:solidFill>
                    <a:srgbClr val="6666FF"/>
                  </a:solidFill>
                  <a:latin typeface="+mj-ea"/>
                  <a:ea typeface="+mj-ea"/>
                </a:rPr>
                <a:t>한국교회가 </a:t>
              </a:r>
              <a:endParaRPr lang="en-US" altLang="ko-KR" sz="48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r>
                <a:rPr lang="ko-KR" altLang="en-US" sz="4800" b="1" dirty="0">
                  <a:solidFill>
                    <a:srgbClr val="6666FF"/>
                  </a:solidFill>
                  <a:latin typeface="+mj-ea"/>
                  <a:ea typeface="+mj-ea"/>
                </a:rPr>
                <a:t>입시에 관심을 </a:t>
              </a:r>
              <a:endParaRPr lang="en-US" altLang="ko-KR" sz="48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r>
                <a:rPr lang="ko-KR" altLang="en-US" sz="4800" b="1" dirty="0">
                  <a:solidFill>
                    <a:srgbClr val="6666FF"/>
                  </a:solidFill>
                  <a:latin typeface="+mj-ea"/>
                  <a:ea typeface="+mj-ea"/>
                </a:rPr>
                <a:t>가져야 하는 이유</a:t>
              </a:r>
              <a:r>
                <a:rPr lang="en-US" altLang="ko-KR" sz="4800" b="1" dirty="0">
                  <a:solidFill>
                    <a:srgbClr val="6666FF"/>
                  </a:solidFill>
                  <a:latin typeface="+mj-ea"/>
                  <a:ea typeface="+mj-ea"/>
                </a:rPr>
                <a:t>..</a:t>
              </a:r>
              <a:endParaRPr lang="ko-KR" altLang="en-US" sz="3200" b="1" dirty="0">
                <a:solidFill>
                  <a:srgbClr val="6666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>
            <a:grpSpLocks/>
          </p:cNvGrpSpPr>
          <p:nvPr/>
        </p:nvGrpSpPr>
        <p:grpSpPr bwMode="auto">
          <a:xfrm>
            <a:off x="428625" y="714375"/>
            <a:ext cx="2571750" cy="2693988"/>
            <a:chOff x="1259632" y="4005063"/>
            <a:chExt cx="1728192" cy="2694488"/>
          </a:xfrm>
        </p:grpSpPr>
        <p:sp>
          <p:nvSpPr>
            <p:cNvPr id="4" name="타원 3"/>
            <p:cNvSpPr/>
            <p:nvPr/>
          </p:nvSpPr>
          <p:spPr>
            <a:xfrm>
              <a:off x="1403648" y="4005063"/>
              <a:ext cx="1440160" cy="14401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5" name="이등변 삼각형 4"/>
            <p:cNvSpPr/>
            <p:nvPr/>
          </p:nvSpPr>
          <p:spPr>
            <a:xfrm>
              <a:off x="1259632" y="5210200"/>
              <a:ext cx="1728192" cy="1489351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6"/>
          <p:cNvGrpSpPr>
            <a:grpSpLocks/>
          </p:cNvGrpSpPr>
          <p:nvPr/>
        </p:nvGrpSpPr>
        <p:grpSpPr bwMode="auto">
          <a:xfrm>
            <a:off x="3143250" y="714375"/>
            <a:ext cx="2428875" cy="2693988"/>
            <a:chOff x="1259632" y="4005064"/>
            <a:chExt cx="1728192" cy="2694485"/>
          </a:xfrm>
        </p:grpSpPr>
        <p:sp>
          <p:nvSpPr>
            <p:cNvPr id="8" name="타원 7"/>
            <p:cNvSpPr/>
            <p:nvPr/>
          </p:nvSpPr>
          <p:spPr>
            <a:xfrm>
              <a:off x="1404213" y="4005064"/>
              <a:ext cx="1439030" cy="1440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9" name="이등변 삼각형 8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6" name="그룹 9"/>
          <p:cNvGrpSpPr>
            <a:grpSpLocks/>
          </p:cNvGrpSpPr>
          <p:nvPr/>
        </p:nvGrpSpPr>
        <p:grpSpPr bwMode="auto">
          <a:xfrm>
            <a:off x="5786438" y="714375"/>
            <a:ext cx="2300287" cy="2693988"/>
            <a:chOff x="1259632" y="4005064"/>
            <a:chExt cx="1728192" cy="2694485"/>
          </a:xfrm>
        </p:grpSpPr>
        <p:sp>
          <p:nvSpPr>
            <p:cNvPr id="11" name="타원 10"/>
            <p:cNvSpPr/>
            <p:nvPr/>
          </p:nvSpPr>
          <p:spPr>
            <a:xfrm>
              <a:off x="1403946" y="4005064"/>
              <a:ext cx="1439564" cy="14401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2" name="이등변 삼각형 11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7" name="그룹 9"/>
          <p:cNvGrpSpPr>
            <a:grpSpLocks/>
          </p:cNvGrpSpPr>
          <p:nvPr/>
        </p:nvGrpSpPr>
        <p:grpSpPr bwMode="auto">
          <a:xfrm>
            <a:off x="1571625" y="3500438"/>
            <a:ext cx="2714625" cy="2693987"/>
            <a:chOff x="1259632" y="4005064"/>
            <a:chExt cx="1728192" cy="2694172"/>
          </a:xfrm>
        </p:grpSpPr>
        <p:sp>
          <p:nvSpPr>
            <p:cNvPr id="20" name="타원 19"/>
            <p:cNvSpPr/>
            <p:nvPr/>
          </p:nvSpPr>
          <p:spPr>
            <a:xfrm>
              <a:off x="1404154" y="4005064"/>
              <a:ext cx="1439149" cy="1439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1" name="이등변 삼각형 20"/>
            <p:cNvSpPr/>
            <p:nvPr/>
          </p:nvSpPr>
          <p:spPr>
            <a:xfrm>
              <a:off x="1259632" y="5210059"/>
              <a:ext cx="1728192" cy="14891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4572000" y="3500438"/>
            <a:ext cx="2643188" cy="2693987"/>
            <a:chOff x="1259632" y="4005064"/>
            <a:chExt cx="1728192" cy="2694172"/>
          </a:xfrm>
        </p:grpSpPr>
        <p:sp>
          <p:nvSpPr>
            <p:cNvPr id="25" name="타원 24"/>
            <p:cNvSpPr/>
            <p:nvPr/>
          </p:nvSpPr>
          <p:spPr>
            <a:xfrm>
              <a:off x="1403908" y="4005064"/>
              <a:ext cx="1439640" cy="14399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26" name="이등변 삼각형 25"/>
            <p:cNvSpPr/>
            <p:nvPr/>
          </p:nvSpPr>
          <p:spPr>
            <a:xfrm>
              <a:off x="1259632" y="5210059"/>
              <a:ext cx="1728192" cy="148917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sp>
        <p:nvSpPr>
          <p:cNvPr id="18439" name="TextBox 1"/>
          <p:cNvSpPr txBox="1">
            <a:spLocks noChangeArrowheads="1"/>
          </p:cNvSpPr>
          <p:nvPr/>
        </p:nvSpPr>
        <p:spPr bwMode="auto">
          <a:xfrm>
            <a:off x="6000750" y="1139825"/>
            <a:ext cx="180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360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교회학교의</a:t>
            </a:r>
            <a:endParaRPr kumimoji="0" lang="en-US" altLang="ko-KR" sz="3600">
              <a:solidFill>
                <a:srgbClr val="00B050"/>
              </a:solidFill>
              <a:latin typeface="산돌광수B" pitchFamily="18" charset="-127"/>
              <a:ea typeface="산돌광수B" pitchFamily="18" charset="-127"/>
            </a:endParaRPr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928688" y="800100"/>
            <a:ext cx="161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3600" dirty="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교인들의 </a:t>
            </a:r>
            <a:endParaRPr kumimoji="0" lang="en-US" altLang="ko-KR" sz="3600" dirty="0">
              <a:solidFill>
                <a:srgbClr val="00B050"/>
              </a:solidFill>
              <a:latin typeface="산돌광수B" pitchFamily="18" charset="-127"/>
              <a:ea typeface="산돌광수B" pitchFamily="18" charset="-127"/>
            </a:endParaRPr>
          </a:p>
          <a:p>
            <a:pPr algn="ctr"/>
            <a:r>
              <a:rPr kumimoji="0" lang="ko-KR" altLang="en-US" sz="3600" dirty="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가장 큰</a:t>
            </a:r>
            <a:endParaRPr kumimoji="0" lang="en-US" altLang="ko-KR" sz="3600" dirty="0">
              <a:solidFill>
                <a:srgbClr val="00B050"/>
              </a:solidFill>
              <a:latin typeface="산돌광수B" pitchFamily="18" charset="-127"/>
              <a:ea typeface="산돌광수B" pitchFamily="18" charset="-127"/>
            </a:endParaRPr>
          </a:p>
        </p:txBody>
      </p:sp>
      <p:sp>
        <p:nvSpPr>
          <p:cNvPr id="18441" name="TextBox 1"/>
          <p:cNvSpPr txBox="1">
            <a:spLocks noChangeArrowheads="1"/>
          </p:cNvSpPr>
          <p:nvPr/>
        </p:nvSpPr>
        <p:spPr bwMode="auto">
          <a:xfrm>
            <a:off x="3714750" y="1149350"/>
            <a:ext cx="1370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4000" dirty="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입시도</a:t>
            </a:r>
            <a:r>
              <a:rPr kumimoji="0" lang="ko-KR" altLang="en-US" sz="2800" dirty="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 </a:t>
            </a:r>
            <a:endParaRPr kumimoji="0" lang="en-US" altLang="ko-KR" sz="2800" dirty="0">
              <a:solidFill>
                <a:srgbClr val="00B050"/>
              </a:solidFill>
              <a:latin typeface="산돌광수B" pitchFamily="18" charset="-127"/>
              <a:ea typeface="산돌광수B" pitchFamily="18" charset="-127"/>
            </a:endParaRP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1928813" y="3935413"/>
            <a:ext cx="19796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400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교육고통의</a:t>
            </a:r>
            <a:endParaRPr kumimoji="0" lang="en-US" altLang="ko-KR" sz="4000">
              <a:solidFill>
                <a:srgbClr val="00B050"/>
              </a:solidFill>
              <a:latin typeface="산돌광수B" pitchFamily="18" charset="-127"/>
              <a:ea typeface="산돌광수B" pitchFamily="18" charset="-127"/>
            </a:endParaRPr>
          </a:p>
        </p:txBody>
      </p:sp>
      <p:sp>
        <p:nvSpPr>
          <p:cNvPr id="18443" name="TextBox 1"/>
          <p:cNvSpPr txBox="1">
            <a:spLocks noChangeArrowheads="1"/>
          </p:cNvSpPr>
          <p:nvPr/>
        </p:nvSpPr>
        <p:spPr bwMode="auto">
          <a:xfrm>
            <a:off x="5072063" y="3863975"/>
            <a:ext cx="177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ko-KR" altLang="en-US" sz="4000">
                <a:solidFill>
                  <a:srgbClr val="00B050"/>
                </a:solidFill>
                <a:latin typeface="산돌광수B" pitchFamily="18" charset="-127"/>
                <a:ea typeface="산돌광수B" pitchFamily="18" charset="-127"/>
              </a:rPr>
              <a:t>신앙회복 </a:t>
            </a:r>
            <a:endParaRPr kumimoji="0" lang="en-US" altLang="ko-KR" sz="4000">
              <a:solidFill>
                <a:srgbClr val="00B050"/>
              </a:solidFill>
              <a:latin typeface="산돌광수B" pitchFamily="18" charset="-127"/>
              <a:ea typeface="산돌광수B" pitchFamily="18" charset="-127"/>
            </a:endParaRPr>
          </a:p>
        </p:txBody>
      </p:sp>
      <p:sp>
        <p:nvSpPr>
          <p:cNvPr id="18444" name="TextBox 1"/>
          <p:cNvSpPr txBox="1">
            <a:spLocks noChangeArrowheads="1"/>
          </p:cNvSpPr>
          <p:nvPr/>
        </p:nvSpPr>
        <p:spPr bwMode="auto">
          <a:xfrm>
            <a:off x="928688" y="2571750"/>
            <a:ext cx="1620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“</a:t>
            </a:r>
            <a:r>
              <a:rPr kumimoji="0" lang="ko-KR" altLang="en-US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관심</a:t>
            </a:r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”</a:t>
            </a:r>
          </a:p>
        </p:txBody>
      </p:sp>
      <p:sp>
        <p:nvSpPr>
          <p:cNvPr id="18445" name="TextBox 1"/>
          <p:cNvSpPr txBox="1">
            <a:spLocks noChangeArrowheads="1"/>
          </p:cNvSpPr>
          <p:nvPr/>
        </p:nvSpPr>
        <p:spPr bwMode="auto">
          <a:xfrm>
            <a:off x="3594100" y="2571750"/>
            <a:ext cx="16208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“</a:t>
            </a:r>
            <a:r>
              <a:rPr kumimoji="0" lang="ko-KR" altLang="en-US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신앙</a:t>
            </a:r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”</a:t>
            </a:r>
          </a:p>
        </p:txBody>
      </p:sp>
      <p:sp>
        <p:nvSpPr>
          <p:cNvPr id="18446" name="TextBox 1"/>
          <p:cNvSpPr txBox="1">
            <a:spLocks noChangeArrowheads="1"/>
          </p:cNvSpPr>
          <p:nvPr/>
        </p:nvSpPr>
        <p:spPr bwMode="auto">
          <a:xfrm>
            <a:off x="6094413" y="2643188"/>
            <a:ext cx="1620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“</a:t>
            </a:r>
            <a:r>
              <a:rPr kumimoji="0" lang="ko-KR" altLang="en-US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회복</a:t>
            </a:r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”</a:t>
            </a:r>
          </a:p>
        </p:txBody>
      </p:sp>
      <p:sp>
        <p:nvSpPr>
          <p:cNvPr id="18447" name="TextBox 1"/>
          <p:cNvSpPr txBox="1">
            <a:spLocks noChangeArrowheads="1"/>
          </p:cNvSpPr>
          <p:nvPr/>
        </p:nvSpPr>
        <p:spPr bwMode="auto">
          <a:xfrm>
            <a:off x="2071688" y="5500688"/>
            <a:ext cx="1620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“</a:t>
            </a:r>
            <a:r>
              <a:rPr kumimoji="0" lang="ko-KR" altLang="en-US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치유</a:t>
            </a:r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”</a:t>
            </a:r>
          </a:p>
        </p:txBody>
      </p:sp>
      <p:sp>
        <p:nvSpPr>
          <p:cNvPr id="18448" name="TextBox 1"/>
          <p:cNvSpPr txBox="1">
            <a:spLocks noChangeArrowheads="1"/>
          </p:cNvSpPr>
          <p:nvPr/>
        </p:nvSpPr>
        <p:spPr bwMode="auto">
          <a:xfrm>
            <a:off x="5094288" y="5429250"/>
            <a:ext cx="1620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“</a:t>
            </a:r>
            <a:r>
              <a:rPr kumimoji="0" lang="ko-KR" altLang="en-US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운동</a:t>
            </a:r>
            <a:r>
              <a:rPr kumimoji="0" lang="en-US" altLang="ko-KR" sz="4000">
                <a:solidFill>
                  <a:srgbClr val="FF0000"/>
                </a:solidFill>
                <a:latin typeface="산돌광수B" pitchFamily="18" charset="-127"/>
                <a:ea typeface="산돌광수B" pitchFamily="18" charset="-127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그룹 3"/>
          <p:cNvGrpSpPr>
            <a:grpSpLocks/>
          </p:cNvGrpSpPr>
          <p:nvPr/>
        </p:nvGrpSpPr>
        <p:grpSpPr bwMode="auto">
          <a:xfrm>
            <a:off x="6227763" y="4005263"/>
            <a:ext cx="1728787" cy="2693987"/>
            <a:chOff x="1259632" y="4005064"/>
            <a:chExt cx="1728192" cy="2694485"/>
          </a:xfrm>
        </p:grpSpPr>
        <p:sp>
          <p:nvSpPr>
            <p:cNvPr id="5" name="타원 4"/>
            <p:cNvSpPr/>
            <p:nvPr/>
          </p:nvSpPr>
          <p:spPr>
            <a:xfrm>
              <a:off x="1404044" y="4005064"/>
              <a:ext cx="1439367" cy="144012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/>
            </a:p>
          </p:txBody>
        </p:sp>
        <p:sp>
          <p:nvSpPr>
            <p:cNvPr id="6" name="이등변 삼각형 5"/>
            <p:cNvSpPr/>
            <p:nvPr/>
          </p:nvSpPr>
          <p:spPr>
            <a:xfrm>
              <a:off x="1259632" y="5210199"/>
              <a:ext cx="1728192" cy="148935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</p:grpSp>
      <p:grpSp>
        <p:nvGrpSpPr>
          <p:cNvPr id="3" name="그룹 1"/>
          <p:cNvGrpSpPr>
            <a:grpSpLocks/>
          </p:cNvGrpSpPr>
          <p:nvPr/>
        </p:nvGrpSpPr>
        <p:grpSpPr bwMode="auto">
          <a:xfrm>
            <a:off x="1315956" y="981075"/>
            <a:ext cx="5093926" cy="3192463"/>
            <a:chOff x="1565657" y="1335048"/>
            <a:chExt cx="4082494" cy="3037711"/>
          </a:xfrm>
        </p:grpSpPr>
        <p:sp>
          <p:nvSpPr>
            <p:cNvPr id="14" name="모서리가 둥근 직사각형 13"/>
            <p:cNvSpPr/>
            <p:nvPr/>
          </p:nvSpPr>
          <p:spPr>
            <a:xfrm>
              <a:off x="1571623" y="1335048"/>
              <a:ext cx="4000319" cy="28050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5" name="이등변 삼각형 14"/>
            <p:cNvSpPr/>
            <p:nvPr/>
          </p:nvSpPr>
          <p:spPr>
            <a:xfrm rot="9631507">
              <a:off x="4855853" y="3940742"/>
              <a:ext cx="792298" cy="432017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/>
            </a:p>
          </p:txBody>
        </p:sp>
        <p:sp>
          <p:nvSpPr>
            <p:cNvPr id="19462" name="TextBox 23"/>
            <p:cNvSpPr txBox="1">
              <a:spLocks noChangeArrowheads="1"/>
            </p:cNvSpPr>
            <p:nvPr/>
          </p:nvSpPr>
          <p:spPr bwMode="auto">
            <a:xfrm>
              <a:off x="1565657" y="1653552"/>
              <a:ext cx="3977739" cy="2196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FF0066"/>
                  </a:solidFill>
                  <a:latin typeface="+mj-ea"/>
                  <a:ea typeface="+mj-ea"/>
                </a:rPr>
                <a:t>입시의 문제점</a:t>
              </a:r>
              <a:r>
                <a:rPr lang="en-US" altLang="ko-KR" sz="4800" b="1" dirty="0">
                  <a:solidFill>
                    <a:srgbClr val="FF0066"/>
                  </a:solidFill>
                  <a:latin typeface="+mj-ea"/>
                  <a:ea typeface="+mj-ea"/>
                </a:rPr>
                <a:t>..</a:t>
              </a:r>
            </a:p>
            <a:p>
              <a:pPr algn="ctr"/>
              <a:endParaRPr lang="en-US" altLang="ko-KR" sz="8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pPr algn="ctr"/>
              <a:endParaRPr lang="en-US" altLang="ko-KR" sz="8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pPr algn="ctr"/>
              <a:r>
                <a:rPr lang="en-US" altLang="ko-KR" sz="4000" b="1" dirty="0">
                  <a:solidFill>
                    <a:srgbClr val="6666FF"/>
                  </a:solidFill>
                  <a:latin typeface="+mj-ea"/>
                  <a:ea typeface="+mj-ea"/>
                </a:rPr>
                <a:t># </a:t>
              </a:r>
              <a:r>
                <a:rPr lang="ko-KR" altLang="en-US" sz="4000" b="1" dirty="0">
                  <a:solidFill>
                    <a:srgbClr val="6666FF"/>
                  </a:solidFill>
                  <a:latin typeface="+mj-ea"/>
                  <a:ea typeface="+mj-ea"/>
                </a:rPr>
                <a:t>기독교적 관점으로</a:t>
              </a:r>
              <a:endParaRPr lang="en-US" altLang="ko-KR" sz="4000" b="1" dirty="0">
                <a:solidFill>
                  <a:srgbClr val="6666FF"/>
                </a:solidFill>
                <a:latin typeface="+mj-ea"/>
                <a:ea typeface="+mj-ea"/>
              </a:endParaRPr>
            </a:p>
            <a:p>
              <a:pPr algn="ctr"/>
              <a:r>
                <a:rPr lang="ko-KR" altLang="en-US" sz="4000" b="1" dirty="0">
                  <a:solidFill>
                    <a:srgbClr val="6666FF"/>
                  </a:solidFill>
                  <a:latin typeface="+mj-ea"/>
                  <a:ea typeface="+mj-ea"/>
                </a:rPr>
                <a:t>바라본 입시</a:t>
              </a:r>
              <a:endParaRPr lang="ko-KR" altLang="en-US" sz="2400" b="1" dirty="0">
                <a:solidFill>
                  <a:srgbClr val="6666FF"/>
                </a:solidFill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5263" y="238822"/>
            <a:ext cx="383470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dirty="0">
                <a:blipFill dpi="0" rotWithShape="1">
                  <a:blip r:embed="rId2"/>
                  <a:srcRect/>
                  <a:tile tx="0" ty="0" sx="50000" sy="50000" flip="none" algn="tl"/>
                </a:blipFill>
                <a:latin typeface="공짜세대" pitchFamily="18" charset="-127"/>
                <a:ea typeface="(환)돋움중둥근체" pitchFamily="18" charset="-127"/>
              </a:rPr>
              <a:t>입시의 문제점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980728"/>
            <a:ext cx="42640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 </a:t>
            </a:r>
            <a:r>
              <a:rPr kumimoji="0"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기독교적 관점으로 바라본 입시 </a:t>
            </a:r>
            <a:r>
              <a:rPr kumimoji="0"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-</a:t>
            </a:r>
            <a:endParaRPr kumimoji="0"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20484" name="그룹 12"/>
          <p:cNvGrpSpPr>
            <a:grpSpLocks/>
          </p:cNvGrpSpPr>
          <p:nvPr/>
        </p:nvGrpSpPr>
        <p:grpSpPr bwMode="auto">
          <a:xfrm>
            <a:off x="3417888" y="4938713"/>
            <a:ext cx="355600" cy="739775"/>
            <a:chOff x="3509857" y="4349814"/>
            <a:chExt cx="358389" cy="661349"/>
          </a:xfrm>
        </p:grpSpPr>
        <p:sp>
          <p:nvSpPr>
            <p:cNvPr id="20503" name="TextBox 10"/>
            <p:cNvSpPr txBox="1">
              <a:spLocks noChangeArrowheads="1"/>
            </p:cNvSpPr>
            <p:nvPr/>
          </p:nvSpPr>
          <p:spPr bwMode="auto">
            <a:xfrm rot="3101859">
              <a:off x="3366843" y="4509761"/>
              <a:ext cx="661349" cy="341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ko-KR" sz="1600">
                  <a:latin typeface="Bradley Hand ITC" pitchFamily="66" charset="0"/>
                  <a:ea typeface="10X10" pitchFamily="50" charset="-127"/>
                </a:rPr>
                <a:t>Dream</a:t>
              </a:r>
              <a:endParaRPr kumimoji="0" lang="ko-KR" altLang="en-US" sz="1200">
                <a:latin typeface="Bradley Hand ITC" pitchFamily="66" charset="0"/>
                <a:ea typeface="10X10" pitchFamily="50" charset="-127"/>
              </a:endParaRPr>
            </a:p>
          </p:txBody>
        </p:sp>
        <p:sp>
          <p:nvSpPr>
            <p:cNvPr id="20504" name="TextBox 11"/>
            <p:cNvSpPr txBox="1">
              <a:spLocks noChangeArrowheads="1"/>
            </p:cNvSpPr>
            <p:nvPr/>
          </p:nvSpPr>
          <p:spPr bwMode="auto">
            <a:xfrm rot="3101859">
              <a:off x="3559335" y="4688203"/>
              <a:ext cx="164895" cy="263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kumimoji="0" lang="ko-KR" altLang="en-US" sz="1100">
                <a:latin typeface="Bradley Hand ITC" pitchFamily="66" charset="0"/>
                <a:ea typeface="10X10" pitchFamily="50" charset="-127"/>
              </a:endParaRPr>
            </a:p>
          </p:txBody>
        </p:sp>
      </p:grpSp>
      <p:grpSp>
        <p:nvGrpSpPr>
          <p:cNvPr id="20485" name="그룹 27"/>
          <p:cNvGrpSpPr>
            <a:grpSpLocks/>
          </p:cNvGrpSpPr>
          <p:nvPr/>
        </p:nvGrpSpPr>
        <p:grpSpPr bwMode="auto">
          <a:xfrm>
            <a:off x="223838" y="2335213"/>
            <a:ext cx="3500437" cy="1730375"/>
            <a:chOff x="324989" y="2391061"/>
            <a:chExt cx="2721939" cy="1543578"/>
          </a:xfrm>
        </p:grpSpPr>
        <p:pic>
          <p:nvPicPr>
            <p:cNvPr id="20499" name="그림 20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4989" y="2410636"/>
              <a:ext cx="999896" cy="1524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696451" y="2391061"/>
              <a:ext cx="185166" cy="3016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10X10" pitchFamily="50" charset="-127"/>
                <a:ea typeface="10X10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684107" y="2602063"/>
              <a:ext cx="185166" cy="35686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2000" dirty="0">
                <a:blipFill>
                  <a:blip r:embed="rId2"/>
                  <a:tile tx="0" ty="0" sx="50000" sy="100000" flip="none" algn="tl"/>
                </a:blipFill>
                <a:latin typeface="10X10 Bold" pitchFamily="50" charset="-127"/>
                <a:ea typeface="10X10 Bold" pitchFamily="50" charset="-127"/>
              </a:endParaRPr>
            </a:p>
          </p:txBody>
        </p:sp>
        <p:sp>
          <p:nvSpPr>
            <p:cNvPr id="20502" name="TextBox 26"/>
            <p:cNvSpPr txBox="1">
              <a:spLocks noChangeArrowheads="1"/>
            </p:cNvSpPr>
            <p:nvPr/>
          </p:nvSpPr>
          <p:spPr bwMode="auto">
            <a:xfrm>
              <a:off x="1269335" y="2538167"/>
              <a:ext cx="1777593" cy="1180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-"/>
              </a:pPr>
              <a:r>
                <a:rPr kumimoji="0" lang="ko-KR" altLang="en-US" sz="1600" b="1" dirty="0">
                  <a:solidFill>
                    <a:srgbClr val="404040"/>
                  </a:solidFill>
                  <a:latin typeface="+mn-ea"/>
                  <a:ea typeface="+mn-ea"/>
                </a:rPr>
                <a:t> 상대평가로서의 성격</a:t>
              </a:r>
              <a:endPara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endParaRPr>
            </a:p>
            <a:p>
              <a:pPr>
                <a:buFontTx/>
                <a:buChar char="-"/>
              </a:pPr>
              <a:r>
                <a:rPr kumimoji="0" lang="en-US" altLang="ko-KR" sz="1600" b="1" dirty="0">
                  <a:solidFill>
                    <a:srgbClr val="404040"/>
                  </a:solidFill>
                  <a:latin typeface="+mn-ea"/>
                  <a:ea typeface="+mn-ea"/>
                </a:rPr>
                <a:t> </a:t>
              </a:r>
              <a:r>
                <a:rPr kumimoji="0" lang="ko-KR" altLang="en-US" sz="1600" b="1" dirty="0">
                  <a:solidFill>
                    <a:srgbClr val="404040"/>
                  </a:solidFill>
                  <a:latin typeface="+mn-ea"/>
                  <a:ea typeface="+mn-ea"/>
                </a:rPr>
                <a:t>경쟁심리 유발</a:t>
              </a:r>
              <a:endPara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endParaRPr>
            </a:p>
            <a:p>
              <a:r>
                <a:rPr kumimoji="0" lang="en-US" altLang="ko-KR" sz="1600" b="1" dirty="0">
                  <a:solidFill>
                    <a:srgbClr val="404040"/>
                  </a:solidFill>
                  <a:latin typeface="+mn-ea"/>
                  <a:ea typeface="+mn-ea"/>
                </a:rPr>
                <a:t>- </a:t>
              </a:r>
              <a:r>
                <a:rPr kumimoji="0" lang="ko-KR" altLang="en-US" sz="1600" b="1" dirty="0">
                  <a:solidFill>
                    <a:srgbClr val="404040"/>
                  </a:solidFill>
                  <a:latin typeface="+mn-ea"/>
                  <a:ea typeface="+mn-ea"/>
                </a:rPr>
                <a:t>석차에 대한 불안</a:t>
              </a:r>
              <a:endPara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endParaRPr>
            </a:p>
            <a:p>
              <a:pPr>
                <a:buFontTx/>
                <a:buChar char="-"/>
              </a:pPr>
              <a:r>
                <a:rPr kumimoji="0" lang="ko-KR" altLang="en-US" sz="1600" b="1" dirty="0">
                  <a:solidFill>
                    <a:srgbClr val="404040"/>
                  </a:solidFill>
                  <a:latin typeface="+mn-ea"/>
                  <a:ea typeface="+mn-ea"/>
                </a:rPr>
                <a:t> 협동의 가치 무시</a:t>
              </a:r>
              <a:endPara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endParaRPr>
            </a:p>
            <a:p>
              <a:pPr>
                <a:buFontTx/>
                <a:buChar char="-"/>
              </a:pPr>
              <a:r>
                <a:rPr kumimoji="0" lang="ko-KR" altLang="en-US" sz="1600" b="1" dirty="0">
                  <a:solidFill>
                    <a:srgbClr val="404040"/>
                  </a:solidFill>
                  <a:latin typeface="+mn-ea"/>
                  <a:ea typeface="+mn-ea"/>
                </a:rPr>
                <a:t> 이기주의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85852" y="1928802"/>
            <a:ext cx="165301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# 1. </a:t>
            </a:r>
            <a:r>
              <a:rPr kumimoji="0" lang="ko-KR" altLang="en-US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경쟁 주의</a:t>
            </a:r>
          </a:p>
        </p:txBody>
      </p:sp>
      <p:pic>
        <p:nvPicPr>
          <p:cNvPr id="20487" name="그림 14"/>
          <p:cNvPicPr>
            <a:picLocks noChangeAspect="1"/>
          </p:cNvPicPr>
          <p:nvPr/>
        </p:nvPicPr>
        <p:blipFill>
          <a:blip r:embed="rId4" cstate="print"/>
          <a:srcRect t="32027" b="33987"/>
          <a:stretch>
            <a:fillRect/>
          </a:stretch>
        </p:blipFill>
        <p:spPr bwMode="auto">
          <a:xfrm>
            <a:off x="2214563" y="3929063"/>
            <a:ext cx="1168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4286250"/>
            <a:ext cx="173831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그림 3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63" y="5000625"/>
            <a:ext cx="15160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그림 4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40113" y="1862138"/>
            <a:ext cx="1519237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직사각형 44"/>
          <p:cNvSpPr/>
          <p:nvPr/>
        </p:nvSpPr>
        <p:spPr>
          <a:xfrm>
            <a:off x="4691063" y="2570163"/>
            <a:ext cx="1841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dirty="0">
              <a:blipFill>
                <a:blip r:embed="rId2"/>
                <a:tile tx="0" ty="0" sx="50000" sy="100000" flip="none" algn="tl"/>
              </a:blipFill>
              <a:latin typeface="10X10 Bold" pitchFamily="50" charset="-127"/>
              <a:ea typeface="10X10 Bold" pitchFamily="50" charset="-127"/>
            </a:endParaRPr>
          </a:p>
        </p:txBody>
      </p:sp>
      <p:sp>
        <p:nvSpPr>
          <p:cNvPr id="20492" name="TextBox 45"/>
          <p:cNvSpPr txBox="1">
            <a:spLocks noChangeArrowheads="1"/>
          </p:cNvSpPr>
          <p:nvPr/>
        </p:nvSpPr>
        <p:spPr bwMode="auto">
          <a:xfrm>
            <a:off x="4727575" y="2932113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kumimoji="0" lang="ko-KR" altLang="en-US" sz="1400">
              <a:solidFill>
                <a:srgbClr val="404040"/>
              </a:solidFill>
              <a:latin typeface="10X10" pitchFamily="50" charset="-127"/>
              <a:ea typeface="10X1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14876" y="1785926"/>
            <a:ext cx="159691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# 2. </a:t>
            </a:r>
            <a:r>
              <a:rPr kumimoji="0" lang="ko-KR" altLang="en-US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획일주의</a:t>
            </a:r>
          </a:p>
        </p:txBody>
      </p:sp>
      <p:sp>
        <p:nvSpPr>
          <p:cNvPr id="20494" name="TextBox 26"/>
          <p:cNvSpPr txBox="1">
            <a:spLocks noChangeArrowheads="1"/>
          </p:cNvSpPr>
          <p:nvPr/>
        </p:nvSpPr>
        <p:spPr bwMode="auto">
          <a:xfrm>
            <a:off x="4714874" y="2286000"/>
            <a:ext cx="33135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kumimoji="0" lang="ko-KR" altLang="en-US" sz="1600" b="1" dirty="0" smtClean="0">
                <a:solidFill>
                  <a:srgbClr val="404040"/>
                </a:solidFill>
                <a:latin typeface="+mn-ea"/>
                <a:ea typeface="+mn-ea"/>
              </a:rPr>
              <a:t> 입시만으로 평가</a:t>
            </a:r>
            <a:endParaRPr kumimoji="0" lang="en-US" altLang="ko-KR" sz="1600" b="1" dirty="0" smtClean="0">
              <a:solidFill>
                <a:srgbClr val="404040"/>
              </a:solidFill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kumimoji="0" lang="ko-KR" altLang="en-US" sz="1600" b="1" dirty="0" smtClean="0">
                <a:solidFill>
                  <a:srgbClr val="404040"/>
                </a:solidFill>
                <a:latin typeface="+mn-ea"/>
                <a:ea typeface="+mn-ea"/>
              </a:rPr>
              <a:t> 학생들의 다양성</a:t>
            </a:r>
            <a:r>
              <a: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rPr>
              <a:t>, </a:t>
            </a: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가능성 배제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14480" y="4357694"/>
            <a:ext cx="165942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# 3. </a:t>
            </a:r>
            <a:r>
              <a:rPr kumimoji="0" lang="ko-KR" altLang="en-US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체면주의</a:t>
            </a:r>
          </a:p>
        </p:txBody>
      </p:sp>
      <p:sp>
        <p:nvSpPr>
          <p:cNvPr id="20496" name="직사각형 40"/>
          <p:cNvSpPr>
            <a:spLocks noChangeArrowheads="1"/>
          </p:cNvSpPr>
          <p:nvPr/>
        </p:nvSpPr>
        <p:spPr bwMode="auto">
          <a:xfrm>
            <a:off x="1071563" y="5643563"/>
            <a:ext cx="22145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kumimoji="0" lang="ko-KR" altLang="en-US" sz="1600" b="1" dirty="0" smtClean="0">
                <a:solidFill>
                  <a:srgbClr val="404040"/>
                </a:solidFill>
                <a:latin typeface="+mn-ea"/>
                <a:ea typeface="+mn-ea"/>
              </a:rPr>
              <a:t> 부모의 </a:t>
            </a: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지나친 </a:t>
            </a:r>
            <a:r>
              <a:rPr kumimoji="0" lang="ko-KR" altLang="en-US" sz="1600" b="1" dirty="0" smtClean="0">
                <a:solidFill>
                  <a:srgbClr val="404040"/>
                </a:solidFill>
                <a:latin typeface="+mn-ea"/>
                <a:ea typeface="+mn-ea"/>
              </a:rPr>
              <a:t>기대</a:t>
            </a:r>
            <a:endParaRPr kumimoji="0" lang="en-US" altLang="ko-KR" sz="1600" b="1" dirty="0" smtClean="0">
              <a:solidFill>
                <a:srgbClr val="404040"/>
              </a:solidFill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kumimoji="0" lang="ko-KR" altLang="en-US" sz="1600" b="1" dirty="0" smtClean="0">
                <a:solidFill>
                  <a:srgbClr val="404040"/>
                </a:solidFill>
                <a:latin typeface="+mn-ea"/>
                <a:ea typeface="+mn-ea"/>
              </a:rPr>
              <a:t> 부모의 </a:t>
            </a: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욕구 충족</a:t>
            </a:r>
            <a:endParaRPr kumimoji="0" lang="en-US" altLang="ko-KR" sz="1600" b="1" dirty="0">
              <a:solidFill>
                <a:srgbClr val="404040"/>
              </a:solidFill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kumimoji="0" lang="ko-KR" altLang="en-US" sz="1600" b="1" dirty="0" smtClean="0">
                <a:solidFill>
                  <a:srgbClr val="404040"/>
                </a:solidFill>
                <a:latin typeface="+mn-ea"/>
                <a:ea typeface="+mn-ea"/>
              </a:rPr>
              <a:t> 명문 </a:t>
            </a: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대학 추구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43636" y="3643314"/>
            <a:ext cx="21723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# 4. </a:t>
            </a:r>
            <a:r>
              <a:rPr kumimoji="0" lang="ko-KR" altLang="en-US" sz="2400" dirty="0">
                <a:blipFill>
                  <a:blip r:embed="rId2"/>
                  <a:tile tx="0" ty="0" sx="50000" sy="100000" flip="none" algn="tl"/>
                </a:blipFill>
                <a:latin typeface="산돌60 SB" pitchFamily="18" charset="-127"/>
                <a:ea typeface="산돌60 SB" pitchFamily="18" charset="-127"/>
              </a:rPr>
              <a:t>입시 지상 주의</a:t>
            </a:r>
          </a:p>
        </p:txBody>
      </p:sp>
      <p:sp>
        <p:nvSpPr>
          <p:cNvPr id="20498" name="직사각형 47"/>
          <p:cNvSpPr>
            <a:spLocks noChangeArrowheads="1"/>
          </p:cNvSpPr>
          <p:nvPr/>
        </p:nvSpPr>
        <p:spPr bwMode="auto">
          <a:xfrm>
            <a:off x="5786438" y="4071938"/>
            <a:ext cx="2857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 입시가 인생의 목적이 됨</a:t>
            </a:r>
            <a:endParaRPr kumimoji="0" lang="en-US" altLang="ko-KR" sz="1600" b="1" dirty="0">
              <a:solidFill>
                <a:srgbClr val="404040"/>
              </a:solidFill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rPr>
              <a:t> </a:t>
            </a: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입시에 신앙이 지배당함</a:t>
            </a:r>
            <a:endParaRPr kumimoji="0" lang="en-US" altLang="ko-KR" sz="1600" b="1" dirty="0">
              <a:solidFill>
                <a:srgbClr val="404040"/>
              </a:solidFill>
              <a:latin typeface="+mn-ea"/>
              <a:ea typeface="+mn-ea"/>
            </a:endParaRPr>
          </a:p>
          <a:p>
            <a:pPr>
              <a:buFontTx/>
              <a:buChar char="-"/>
            </a:pPr>
            <a:r>
              <a:rPr kumimoji="0" lang="en-US" altLang="ko-KR" sz="1600" b="1" dirty="0">
                <a:solidFill>
                  <a:srgbClr val="404040"/>
                </a:solidFill>
                <a:latin typeface="+mn-ea"/>
                <a:ea typeface="+mn-ea"/>
              </a:rPr>
              <a:t> </a:t>
            </a:r>
            <a:r>
              <a:rPr kumimoji="0" lang="ko-KR" altLang="en-US" sz="1600" b="1" dirty="0">
                <a:solidFill>
                  <a:srgbClr val="404040"/>
                </a:solidFill>
                <a:latin typeface="+mn-ea"/>
                <a:ea typeface="+mn-ea"/>
              </a:rPr>
              <a:t>신앙은 입시를 위한 수단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357188" y="214313"/>
            <a:ext cx="844654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&lt;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사례</a:t>
            </a:r>
            <a:r>
              <a:rPr lang="en-US" altLang="ko-KR" sz="2400" b="1" dirty="0">
                <a:solidFill>
                  <a:schemeClr val="bg1"/>
                </a:solidFill>
                <a:latin typeface="+mn-ea"/>
                <a:ea typeface="+mn-ea"/>
              </a:rPr>
              <a:t>2&gt;</a:t>
            </a:r>
            <a:r>
              <a:rPr lang="ko-KR" altLang="en-US" sz="2400" b="1" dirty="0">
                <a:solidFill>
                  <a:schemeClr val="bg1"/>
                </a:solidFill>
                <a:latin typeface="+mn-ea"/>
                <a:ea typeface="+mn-ea"/>
              </a:rPr>
              <a:t> </a:t>
            </a:r>
            <a:r>
              <a:rPr lang="en-US" altLang="ko-KR" sz="20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  <a:r>
              <a:rPr lang="ko-KR" altLang="en-US" sz="2000" dirty="0">
                <a:solidFill>
                  <a:schemeClr val="bg1"/>
                </a:solidFill>
                <a:latin typeface="+mn-ea"/>
                <a:ea typeface="+mn-ea"/>
              </a:rPr>
              <a:t>고독한 실패자</a:t>
            </a:r>
            <a:r>
              <a:rPr lang="en-US" altLang="ko-KR" sz="2000" dirty="0">
                <a:solidFill>
                  <a:schemeClr val="bg1"/>
                </a:solidFill>
                <a:latin typeface="+mn-ea"/>
                <a:ea typeface="+mn-ea"/>
              </a:rPr>
              <a:t>-</a:t>
            </a:r>
          </a:p>
          <a:p>
            <a:endParaRPr lang="ko-KR" altLang="en-US" sz="2000" dirty="0">
              <a:solidFill>
                <a:schemeClr val="bg1"/>
              </a:solidFill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몇 해 전 우리에게 충격을 가져다 준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버지니아 총기 사건에 조승희 군이 있었다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ko-KR" altLang="en-US" sz="2000" dirty="0">
                <a:latin typeface="+mn-ea"/>
                <a:ea typeface="+mn-ea"/>
              </a:rPr>
              <a:t>그는 </a:t>
            </a:r>
            <a:r>
              <a:rPr lang="en-US" altLang="ko-KR" sz="2000" dirty="0">
                <a:latin typeface="+mn-ea"/>
                <a:ea typeface="+mn-ea"/>
              </a:rPr>
              <a:t>32</a:t>
            </a:r>
            <a:r>
              <a:rPr lang="ko-KR" altLang="en-US" sz="2000" dirty="0">
                <a:latin typeface="+mn-ea"/>
                <a:ea typeface="+mn-ea"/>
              </a:rPr>
              <a:t>명을 살해하고 자신도 자살했다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en-US" altLang="ko-KR" sz="2000" dirty="0">
                <a:latin typeface="+mn-ea"/>
                <a:ea typeface="+mn-ea"/>
              </a:rPr>
              <a:t>CNN</a:t>
            </a:r>
            <a:r>
              <a:rPr lang="ko-KR" altLang="en-US" sz="2000" dirty="0">
                <a:latin typeface="+mn-ea"/>
                <a:ea typeface="+mn-ea"/>
              </a:rPr>
              <a:t>은 이 사건을 </a:t>
            </a:r>
            <a:r>
              <a:rPr lang="en-US" altLang="ko-KR" sz="2000" dirty="0">
                <a:latin typeface="+mn-ea"/>
                <a:ea typeface="+mn-ea"/>
              </a:rPr>
              <a:t>"</a:t>
            </a:r>
            <a:r>
              <a:rPr lang="ko-KR" altLang="en-US" sz="2000" dirty="0">
                <a:latin typeface="+mn-ea"/>
                <a:ea typeface="+mn-ea"/>
              </a:rPr>
              <a:t>고독한</a:t>
            </a:r>
            <a:r>
              <a:rPr lang="en-US" altLang="ko-KR" sz="2000" dirty="0">
                <a:latin typeface="+mn-ea"/>
                <a:ea typeface="+mn-ea"/>
              </a:rPr>
              <a:t>(loner) </a:t>
            </a:r>
            <a:r>
              <a:rPr lang="ko-KR" altLang="en-US" sz="2000" dirty="0">
                <a:latin typeface="+mn-ea"/>
                <a:ea typeface="+mn-ea"/>
              </a:rPr>
              <a:t>실패자</a:t>
            </a:r>
            <a:r>
              <a:rPr lang="en-US" altLang="ko-KR" sz="2000" dirty="0">
                <a:latin typeface="+mn-ea"/>
                <a:ea typeface="+mn-ea"/>
              </a:rPr>
              <a:t>(Loser)</a:t>
            </a:r>
            <a:r>
              <a:rPr lang="ko-KR" altLang="en-US" sz="2000" dirty="0">
                <a:latin typeface="+mn-ea"/>
                <a:ea typeface="+mn-ea"/>
              </a:rPr>
              <a:t>가 </a:t>
            </a:r>
            <a:r>
              <a:rPr lang="ko-KR" altLang="en-US" sz="2000" dirty="0" smtClean="0">
                <a:latin typeface="+mn-ea"/>
                <a:ea typeface="+mn-ea"/>
              </a:rPr>
              <a:t>저지른 </a:t>
            </a:r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미친짓</a:t>
            </a:r>
            <a:r>
              <a:rPr lang="en-US" altLang="ko-KR" sz="2000" dirty="0">
                <a:latin typeface="+mn-ea"/>
                <a:ea typeface="+mn-ea"/>
              </a:rPr>
              <a:t>(Crazy Massacre)."</a:t>
            </a:r>
            <a:r>
              <a:rPr lang="ko-KR" altLang="en-US" sz="2000" dirty="0">
                <a:latin typeface="+mn-ea"/>
                <a:ea typeface="+mn-ea"/>
              </a:rPr>
              <a:t>이라고 단정지었다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>
                <a:latin typeface="+mn-ea"/>
                <a:ea typeface="+mn-ea"/>
              </a:rPr>
              <a:t>조군의 어머니가 인터뷰 중에 이런 말을 하신 적이 있다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en-US" altLang="ko-KR" sz="2800" dirty="0">
                <a:latin typeface="+mn-ea"/>
                <a:ea typeface="+mn-ea"/>
              </a:rPr>
              <a:t>“</a:t>
            </a:r>
            <a:r>
              <a:rPr lang="ko-KR" altLang="en-US" sz="2800" dirty="0">
                <a:latin typeface="+mn-ea"/>
                <a:ea typeface="+mn-ea"/>
              </a:rPr>
              <a:t>버지니아 공대에 들어갔으니 됐다고 생각했어요</a:t>
            </a:r>
            <a:r>
              <a:rPr lang="en-US" altLang="ko-KR" sz="2800" dirty="0">
                <a:latin typeface="+mn-ea"/>
                <a:ea typeface="+mn-ea"/>
              </a:rPr>
              <a:t>.” </a:t>
            </a:r>
          </a:p>
          <a:p>
            <a:endParaRPr lang="en-US" altLang="ko-KR" sz="2000" dirty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좋은 </a:t>
            </a:r>
            <a:r>
              <a:rPr lang="ko-KR" altLang="en-US" sz="2000" dirty="0">
                <a:latin typeface="+mn-ea"/>
                <a:ea typeface="+mn-ea"/>
              </a:rPr>
              <a:t>대학에 들어갔다고 자녀교육이 다 된 것이 아니다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r>
              <a:rPr lang="ko-KR" altLang="en-US" sz="2000" dirty="0">
                <a:latin typeface="+mn-ea"/>
                <a:ea typeface="+mn-ea"/>
              </a:rPr>
              <a:t>이 사건은 더 좋은 대학이 </a:t>
            </a:r>
            <a:r>
              <a:rPr lang="ko-KR" altLang="en-US" sz="2000" dirty="0" smtClean="0">
                <a:latin typeface="+mn-ea"/>
                <a:ea typeface="+mn-ea"/>
              </a:rPr>
              <a:t>더 </a:t>
            </a:r>
            <a:r>
              <a:rPr lang="ko-KR" altLang="en-US" sz="2000" dirty="0">
                <a:latin typeface="+mn-ea"/>
                <a:ea typeface="+mn-ea"/>
              </a:rPr>
              <a:t>좋은 직장과 </a:t>
            </a:r>
            <a:r>
              <a:rPr lang="ko-KR" altLang="en-US" sz="2000" dirty="0" smtClean="0">
                <a:latin typeface="+mn-ea"/>
                <a:ea typeface="+mn-ea"/>
              </a:rPr>
              <a:t>더 </a:t>
            </a:r>
            <a:r>
              <a:rPr lang="ko-KR" altLang="en-US" sz="2000" dirty="0">
                <a:latin typeface="+mn-ea"/>
                <a:ea typeface="+mn-ea"/>
              </a:rPr>
              <a:t>나은 수입을 가져와 </a:t>
            </a:r>
            <a:endParaRPr lang="en-US" altLang="ko-KR" sz="2000" dirty="0" smtClean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인생의 </a:t>
            </a:r>
            <a:r>
              <a:rPr lang="ko-KR" altLang="en-US" sz="2000" dirty="0">
                <a:latin typeface="+mn-ea"/>
                <a:ea typeface="+mn-ea"/>
              </a:rPr>
              <a:t>성공에 </a:t>
            </a:r>
            <a:r>
              <a:rPr lang="ko-KR" altLang="en-US" sz="2000" dirty="0" smtClean="0">
                <a:latin typeface="+mn-ea"/>
                <a:ea typeface="+mn-ea"/>
              </a:rPr>
              <a:t>도달할 </a:t>
            </a:r>
            <a:r>
              <a:rPr lang="ko-KR" altLang="en-US" sz="2000" dirty="0">
                <a:latin typeface="+mn-ea"/>
                <a:ea typeface="+mn-ea"/>
              </a:rPr>
              <a:t>수 있다는 </a:t>
            </a:r>
            <a:endParaRPr lang="en-US" altLang="ko-KR" sz="2000" dirty="0" smtClean="0">
              <a:latin typeface="+mn-ea"/>
              <a:ea typeface="+mn-ea"/>
            </a:endParaRPr>
          </a:p>
          <a:p>
            <a:r>
              <a:rPr lang="ko-KR" altLang="en-US" sz="2000" dirty="0" smtClean="0">
                <a:latin typeface="+mn-ea"/>
                <a:ea typeface="+mn-ea"/>
              </a:rPr>
              <a:t>비뚤어진 </a:t>
            </a:r>
            <a:r>
              <a:rPr lang="ko-KR" altLang="en-US" sz="2000" dirty="0">
                <a:latin typeface="+mn-ea"/>
                <a:ea typeface="+mn-ea"/>
              </a:rPr>
              <a:t>성공관에서 비롯된 것이다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</p:txBody>
      </p:sp>
      <p:pic>
        <p:nvPicPr>
          <p:cNvPr id="21507" name="Picture 356" descr="C:\Documents and Settings\Toshiba\Local Settings\Temporary Internet Files\Content.IE5\QM4IZTJ3\MC90034911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4572000"/>
            <a:ext cx="21605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그룹 10"/>
          <p:cNvGrpSpPr>
            <a:grpSpLocks/>
          </p:cNvGrpSpPr>
          <p:nvPr/>
        </p:nvGrpSpPr>
        <p:grpSpPr bwMode="auto">
          <a:xfrm>
            <a:off x="2098675" y="2071688"/>
            <a:ext cx="5545138" cy="1739900"/>
            <a:chOff x="2483768" y="2058539"/>
            <a:chExt cx="5544935" cy="1739022"/>
          </a:xfrm>
        </p:grpSpPr>
        <p:sp>
          <p:nvSpPr>
            <p:cNvPr id="10" name="TextBox 9"/>
            <p:cNvSpPr txBox="1"/>
            <p:nvPr/>
          </p:nvSpPr>
          <p:spPr>
            <a:xfrm>
              <a:off x="2483768" y="2058539"/>
              <a:ext cx="3193386" cy="76905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4400" dirty="0">
                  <a:blipFill>
                    <a:blip r:embed="rId2"/>
                    <a:stretch>
                      <a:fillRect/>
                    </a:stretch>
                  </a:blipFill>
                  <a:latin typeface="+mj-ea"/>
                  <a:ea typeface="+mj-ea"/>
                </a:rPr>
                <a:t>입시에 대한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3768" y="2689728"/>
              <a:ext cx="5544935" cy="11078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sz="6600" dirty="0">
                  <a:blipFill>
                    <a:blip r:embed="rId2"/>
                    <a:stretch>
                      <a:fillRect/>
                    </a:stretch>
                  </a:blipFill>
                  <a:latin typeface="+mj-ea"/>
                  <a:ea typeface="+mj-ea"/>
                </a:rPr>
                <a:t>기독교적 이해</a:t>
              </a:r>
            </a:p>
          </p:txBody>
        </p:sp>
      </p:grpSp>
      <p:sp>
        <p:nvSpPr>
          <p:cNvPr id="22531" name="Freeform 9"/>
          <p:cNvSpPr>
            <a:spLocks/>
          </p:cNvSpPr>
          <p:nvPr/>
        </p:nvSpPr>
        <p:spPr bwMode="auto">
          <a:xfrm>
            <a:off x="5292080" y="2143125"/>
            <a:ext cx="642938" cy="588963"/>
          </a:xfrm>
          <a:custGeom>
            <a:avLst/>
            <a:gdLst>
              <a:gd name="T0" fmla="*/ 143941657 w 1014"/>
              <a:gd name="T1" fmla="*/ 93295393 h 1015"/>
              <a:gd name="T2" fmla="*/ 152835686 w 1014"/>
              <a:gd name="T3" fmla="*/ 98216578 h 1015"/>
              <a:gd name="T4" fmla="*/ 181390206 w 1014"/>
              <a:gd name="T5" fmla="*/ 99500693 h 1015"/>
              <a:gd name="T6" fmla="*/ 204327505 w 1014"/>
              <a:gd name="T7" fmla="*/ 144650720 h 1015"/>
              <a:gd name="T8" fmla="*/ 145346111 w 1014"/>
              <a:gd name="T9" fmla="*/ 176319604 h 1015"/>
              <a:gd name="T10" fmla="*/ 92450512 w 1014"/>
              <a:gd name="T11" fmla="*/ 190441971 h 1015"/>
              <a:gd name="T12" fmla="*/ 109770629 w 1014"/>
              <a:gd name="T13" fmla="*/ 119828940 h 1015"/>
              <a:gd name="T14" fmla="*/ 56874376 w 1014"/>
              <a:gd name="T15" fmla="*/ 114265408 h 1015"/>
              <a:gd name="T16" fmla="*/ 65534435 w 1014"/>
              <a:gd name="T17" fmla="*/ 109343643 h 1015"/>
              <a:gd name="T18" fmla="*/ 91748602 w 1014"/>
              <a:gd name="T19" fmla="*/ 79386562 h 1015"/>
              <a:gd name="T20" fmla="*/ 109770629 w 1014"/>
              <a:gd name="T21" fmla="*/ 26533556 h 1015"/>
              <a:gd name="T22" fmla="*/ 111643023 w 1014"/>
              <a:gd name="T23" fmla="*/ 21398256 h 1015"/>
              <a:gd name="T24" fmla="*/ 115855751 w 1014"/>
              <a:gd name="T25" fmla="*/ 19044141 h 1015"/>
              <a:gd name="T26" fmla="*/ 120302448 w 1014"/>
              <a:gd name="T27" fmla="*/ 18616485 h 1015"/>
              <a:gd name="T28" fmla="*/ 124749780 w 1014"/>
              <a:gd name="T29" fmla="*/ 20328256 h 1015"/>
              <a:gd name="T30" fmla="*/ 127792657 w 1014"/>
              <a:gd name="T31" fmla="*/ 24607673 h 1015"/>
              <a:gd name="T32" fmla="*/ 186773417 w 1014"/>
              <a:gd name="T33" fmla="*/ 19900024 h 1015"/>
              <a:gd name="T34" fmla="*/ 175539055 w 1014"/>
              <a:gd name="T35" fmla="*/ 13480604 h 1015"/>
              <a:gd name="T36" fmla="*/ 163368139 w 1014"/>
              <a:gd name="T37" fmla="*/ 8345301 h 1015"/>
              <a:gd name="T38" fmla="*/ 150729322 w 1014"/>
              <a:gd name="T39" fmla="*/ 4065883 h 1015"/>
              <a:gd name="T40" fmla="*/ 137154626 w 1014"/>
              <a:gd name="T41" fmla="*/ 1284116 h 1015"/>
              <a:gd name="T42" fmla="*/ 123111356 w 1014"/>
              <a:gd name="T43" fmla="*/ 0 h 1015"/>
              <a:gd name="T44" fmla="*/ 94556875 w 1014"/>
              <a:gd name="T45" fmla="*/ 2353535 h 1015"/>
              <a:gd name="T46" fmla="*/ 62023618 w 1014"/>
              <a:gd name="T47" fmla="*/ 13266488 h 1015"/>
              <a:gd name="T48" fmla="*/ 34873581 w 1014"/>
              <a:gd name="T49" fmla="*/ 31882973 h 1015"/>
              <a:gd name="T50" fmla="*/ 14277245 w 1014"/>
              <a:gd name="T51" fmla="*/ 57132414 h 1015"/>
              <a:gd name="T52" fmla="*/ 2340334 w 1014"/>
              <a:gd name="T53" fmla="*/ 86875977 h 1015"/>
              <a:gd name="T54" fmla="*/ 467940 w 1014"/>
              <a:gd name="T55" fmla="*/ 120042476 h 1015"/>
              <a:gd name="T56" fmla="*/ 9361971 w 1014"/>
              <a:gd name="T57" fmla="*/ 151069556 h 1015"/>
              <a:gd name="T58" fmla="*/ 26916066 w 1014"/>
              <a:gd name="T59" fmla="*/ 177603139 h 1015"/>
              <a:gd name="T60" fmla="*/ 52427679 w 1014"/>
              <a:gd name="T61" fmla="*/ 198573154 h 1015"/>
              <a:gd name="T62" fmla="*/ 83322513 w 1014"/>
              <a:gd name="T63" fmla="*/ 212267869 h 1015"/>
              <a:gd name="T64" fmla="*/ 118430054 w 1014"/>
              <a:gd name="T65" fmla="*/ 217189634 h 1015"/>
              <a:gd name="T66" fmla="*/ 153772200 w 1014"/>
              <a:gd name="T67" fmla="*/ 212267869 h 1015"/>
              <a:gd name="T68" fmla="*/ 184901023 w 1014"/>
              <a:gd name="T69" fmla="*/ 198573154 h 1015"/>
              <a:gd name="T70" fmla="*/ 209944686 w 1014"/>
              <a:gd name="T71" fmla="*/ 177603139 h 1015"/>
              <a:gd name="T72" fmla="*/ 227732744 w 1014"/>
              <a:gd name="T73" fmla="*/ 151069556 h 1015"/>
              <a:gd name="T74" fmla="*/ 236626773 w 1014"/>
              <a:gd name="T75" fmla="*/ 120042476 h 1015"/>
              <a:gd name="T76" fmla="*/ 236392169 w 1014"/>
              <a:gd name="T77" fmla="*/ 95221276 h 1015"/>
              <a:gd name="T78" fmla="*/ 231711501 w 1014"/>
              <a:gd name="T79" fmla="*/ 75748894 h 1015"/>
              <a:gd name="T80" fmla="*/ 223519382 w 1014"/>
              <a:gd name="T81" fmla="*/ 57988297 h 1015"/>
              <a:gd name="T82" fmla="*/ 211817080 w 1014"/>
              <a:gd name="T83" fmla="*/ 41725932 h 1015"/>
              <a:gd name="T84" fmla="*/ 197539840 w 1014"/>
              <a:gd name="T85" fmla="*/ 27817671 h 1015"/>
              <a:gd name="T86" fmla="*/ 128026627 w 1014"/>
              <a:gd name="T87" fmla="*/ 47289464 h 10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14"/>
              <a:gd name="T133" fmla="*/ 0 h 1015"/>
              <a:gd name="T134" fmla="*/ 1014 w 1014"/>
              <a:gd name="T135" fmla="*/ 1015 h 101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14" h="1015">
                <a:moveTo>
                  <a:pt x="547" y="221"/>
                </a:moveTo>
                <a:lnTo>
                  <a:pt x="547" y="394"/>
                </a:lnTo>
                <a:lnTo>
                  <a:pt x="615" y="436"/>
                </a:lnTo>
                <a:lnTo>
                  <a:pt x="615" y="371"/>
                </a:lnTo>
                <a:lnTo>
                  <a:pt x="653" y="371"/>
                </a:lnTo>
                <a:lnTo>
                  <a:pt x="653" y="459"/>
                </a:lnTo>
                <a:lnTo>
                  <a:pt x="738" y="512"/>
                </a:lnTo>
                <a:lnTo>
                  <a:pt x="738" y="465"/>
                </a:lnTo>
                <a:lnTo>
                  <a:pt x="775" y="465"/>
                </a:lnTo>
                <a:lnTo>
                  <a:pt x="775" y="535"/>
                </a:lnTo>
                <a:lnTo>
                  <a:pt x="873" y="594"/>
                </a:lnTo>
                <a:lnTo>
                  <a:pt x="873" y="676"/>
                </a:lnTo>
                <a:lnTo>
                  <a:pt x="547" y="560"/>
                </a:lnTo>
                <a:lnTo>
                  <a:pt x="547" y="765"/>
                </a:lnTo>
                <a:lnTo>
                  <a:pt x="621" y="824"/>
                </a:lnTo>
                <a:lnTo>
                  <a:pt x="621" y="890"/>
                </a:lnTo>
                <a:lnTo>
                  <a:pt x="508" y="840"/>
                </a:lnTo>
                <a:lnTo>
                  <a:pt x="395" y="890"/>
                </a:lnTo>
                <a:lnTo>
                  <a:pt x="395" y="825"/>
                </a:lnTo>
                <a:lnTo>
                  <a:pt x="469" y="766"/>
                </a:lnTo>
                <a:lnTo>
                  <a:pt x="469" y="560"/>
                </a:lnTo>
                <a:lnTo>
                  <a:pt x="144" y="676"/>
                </a:lnTo>
                <a:lnTo>
                  <a:pt x="144" y="594"/>
                </a:lnTo>
                <a:lnTo>
                  <a:pt x="243" y="534"/>
                </a:lnTo>
                <a:lnTo>
                  <a:pt x="243" y="465"/>
                </a:lnTo>
                <a:lnTo>
                  <a:pt x="280" y="465"/>
                </a:lnTo>
                <a:lnTo>
                  <a:pt x="280" y="511"/>
                </a:lnTo>
                <a:lnTo>
                  <a:pt x="355" y="464"/>
                </a:lnTo>
                <a:lnTo>
                  <a:pt x="355" y="371"/>
                </a:lnTo>
                <a:lnTo>
                  <a:pt x="392" y="371"/>
                </a:lnTo>
                <a:lnTo>
                  <a:pt x="392" y="441"/>
                </a:lnTo>
                <a:lnTo>
                  <a:pt x="469" y="394"/>
                </a:lnTo>
                <a:lnTo>
                  <a:pt x="469" y="124"/>
                </a:lnTo>
                <a:lnTo>
                  <a:pt x="470" y="115"/>
                </a:lnTo>
                <a:lnTo>
                  <a:pt x="472" y="107"/>
                </a:lnTo>
                <a:lnTo>
                  <a:pt x="477" y="100"/>
                </a:lnTo>
                <a:lnTo>
                  <a:pt x="483" y="95"/>
                </a:lnTo>
                <a:lnTo>
                  <a:pt x="488" y="92"/>
                </a:lnTo>
                <a:lnTo>
                  <a:pt x="495" y="89"/>
                </a:lnTo>
                <a:lnTo>
                  <a:pt x="502" y="87"/>
                </a:lnTo>
                <a:lnTo>
                  <a:pt x="508" y="87"/>
                </a:lnTo>
                <a:lnTo>
                  <a:pt x="514" y="87"/>
                </a:lnTo>
                <a:lnTo>
                  <a:pt x="521" y="89"/>
                </a:lnTo>
                <a:lnTo>
                  <a:pt x="528" y="92"/>
                </a:lnTo>
                <a:lnTo>
                  <a:pt x="533" y="95"/>
                </a:lnTo>
                <a:lnTo>
                  <a:pt x="539" y="100"/>
                </a:lnTo>
                <a:lnTo>
                  <a:pt x="544" y="107"/>
                </a:lnTo>
                <a:lnTo>
                  <a:pt x="546" y="115"/>
                </a:lnTo>
                <a:lnTo>
                  <a:pt x="547" y="124"/>
                </a:lnTo>
                <a:lnTo>
                  <a:pt x="547" y="221"/>
                </a:lnTo>
                <a:lnTo>
                  <a:pt x="798" y="93"/>
                </a:lnTo>
                <a:lnTo>
                  <a:pt x="782" y="82"/>
                </a:lnTo>
                <a:lnTo>
                  <a:pt x="766" y="72"/>
                </a:lnTo>
                <a:lnTo>
                  <a:pt x="750" y="63"/>
                </a:lnTo>
                <a:lnTo>
                  <a:pt x="733" y="53"/>
                </a:lnTo>
                <a:lnTo>
                  <a:pt x="715" y="45"/>
                </a:lnTo>
                <a:lnTo>
                  <a:pt x="698" y="39"/>
                </a:lnTo>
                <a:lnTo>
                  <a:pt x="680" y="32"/>
                </a:lnTo>
                <a:lnTo>
                  <a:pt x="662" y="25"/>
                </a:lnTo>
                <a:lnTo>
                  <a:pt x="644" y="19"/>
                </a:lnTo>
                <a:lnTo>
                  <a:pt x="624" y="14"/>
                </a:lnTo>
                <a:lnTo>
                  <a:pt x="606" y="10"/>
                </a:lnTo>
                <a:lnTo>
                  <a:pt x="586" y="6"/>
                </a:lnTo>
                <a:lnTo>
                  <a:pt x="567" y="4"/>
                </a:lnTo>
                <a:lnTo>
                  <a:pt x="546" y="2"/>
                </a:lnTo>
                <a:lnTo>
                  <a:pt x="526" y="0"/>
                </a:lnTo>
                <a:lnTo>
                  <a:pt x="506" y="0"/>
                </a:lnTo>
                <a:lnTo>
                  <a:pt x="454" y="3"/>
                </a:lnTo>
                <a:lnTo>
                  <a:pt x="404" y="11"/>
                </a:lnTo>
                <a:lnTo>
                  <a:pt x="356" y="24"/>
                </a:lnTo>
                <a:lnTo>
                  <a:pt x="309" y="41"/>
                </a:lnTo>
                <a:lnTo>
                  <a:pt x="265" y="62"/>
                </a:lnTo>
                <a:lnTo>
                  <a:pt x="224" y="87"/>
                </a:lnTo>
                <a:lnTo>
                  <a:pt x="184" y="117"/>
                </a:lnTo>
                <a:lnTo>
                  <a:pt x="149" y="149"/>
                </a:lnTo>
                <a:lnTo>
                  <a:pt x="115" y="186"/>
                </a:lnTo>
                <a:lnTo>
                  <a:pt x="86" y="225"/>
                </a:lnTo>
                <a:lnTo>
                  <a:pt x="61" y="267"/>
                </a:lnTo>
                <a:lnTo>
                  <a:pt x="40" y="312"/>
                </a:lnTo>
                <a:lnTo>
                  <a:pt x="23" y="358"/>
                </a:lnTo>
                <a:lnTo>
                  <a:pt x="10" y="406"/>
                </a:lnTo>
                <a:lnTo>
                  <a:pt x="2" y="457"/>
                </a:lnTo>
                <a:lnTo>
                  <a:pt x="0" y="509"/>
                </a:lnTo>
                <a:lnTo>
                  <a:pt x="2" y="561"/>
                </a:lnTo>
                <a:lnTo>
                  <a:pt x="10" y="610"/>
                </a:lnTo>
                <a:lnTo>
                  <a:pt x="23" y="659"/>
                </a:lnTo>
                <a:lnTo>
                  <a:pt x="40" y="706"/>
                </a:lnTo>
                <a:lnTo>
                  <a:pt x="61" y="750"/>
                </a:lnTo>
                <a:lnTo>
                  <a:pt x="86" y="791"/>
                </a:lnTo>
                <a:lnTo>
                  <a:pt x="115" y="830"/>
                </a:lnTo>
                <a:lnTo>
                  <a:pt x="149" y="866"/>
                </a:lnTo>
                <a:lnTo>
                  <a:pt x="184" y="900"/>
                </a:lnTo>
                <a:lnTo>
                  <a:pt x="224" y="928"/>
                </a:lnTo>
                <a:lnTo>
                  <a:pt x="265" y="954"/>
                </a:lnTo>
                <a:lnTo>
                  <a:pt x="309" y="975"/>
                </a:lnTo>
                <a:lnTo>
                  <a:pt x="356" y="992"/>
                </a:lnTo>
                <a:lnTo>
                  <a:pt x="404" y="1005"/>
                </a:lnTo>
                <a:lnTo>
                  <a:pt x="454" y="1013"/>
                </a:lnTo>
                <a:lnTo>
                  <a:pt x="506" y="1015"/>
                </a:lnTo>
                <a:lnTo>
                  <a:pt x="558" y="1013"/>
                </a:lnTo>
                <a:lnTo>
                  <a:pt x="608" y="1005"/>
                </a:lnTo>
                <a:lnTo>
                  <a:pt x="657" y="992"/>
                </a:lnTo>
                <a:lnTo>
                  <a:pt x="704" y="975"/>
                </a:lnTo>
                <a:lnTo>
                  <a:pt x="748" y="954"/>
                </a:lnTo>
                <a:lnTo>
                  <a:pt x="790" y="928"/>
                </a:lnTo>
                <a:lnTo>
                  <a:pt x="829" y="900"/>
                </a:lnTo>
                <a:lnTo>
                  <a:pt x="865" y="866"/>
                </a:lnTo>
                <a:lnTo>
                  <a:pt x="897" y="830"/>
                </a:lnTo>
                <a:lnTo>
                  <a:pt x="927" y="791"/>
                </a:lnTo>
                <a:lnTo>
                  <a:pt x="953" y="750"/>
                </a:lnTo>
                <a:lnTo>
                  <a:pt x="973" y="706"/>
                </a:lnTo>
                <a:lnTo>
                  <a:pt x="991" y="659"/>
                </a:lnTo>
                <a:lnTo>
                  <a:pt x="1003" y="610"/>
                </a:lnTo>
                <a:lnTo>
                  <a:pt x="1011" y="561"/>
                </a:lnTo>
                <a:lnTo>
                  <a:pt x="1014" y="509"/>
                </a:lnTo>
                <a:lnTo>
                  <a:pt x="1013" y="477"/>
                </a:lnTo>
                <a:lnTo>
                  <a:pt x="1010" y="445"/>
                </a:lnTo>
                <a:lnTo>
                  <a:pt x="1005" y="414"/>
                </a:lnTo>
                <a:lnTo>
                  <a:pt x="999" y="384"/>
                </a:lnTo>
                <a:lnTo>
                  <a:pt x="990" y="354"/>
                </a:lnTo>
                <a:lnTo>
                  <a:pt x="980" y="326"/>
                </a:lnTo>
                <a:lnTo>
                  <a:pt x="968" y="298"/>
                </a:lnTo>
                <a:lnTo>
                  <a:pt x="955" y="271"/>
                </a:lnTo>
                <a:lnTo>
                  <a:pt x="940" y="245"/>
                </a:lnTo>
                <a:lnTo>
                  <a:pt x="924" y="219"/>
                </a:lnTo>
                <a:lnTo>
                  <a:pt x="905" y="195"/>
                </a:lnTo>
                <a:lnTo>
                  <a:pt x="887" y="172"/>
                </a:lnTo>
                <a:lnTo>
                  <a:pt x="866" y="150"/>
                </a:lnTo>
                <a:lnTo>
                  <a:pt x="844" y="130"/>
                </a:lnTo>
                <a:lnTo>
                  <a:pt x="823" y="111"/>
                </a:lnTo>
                <a:lnTo>
                  <a:pt x="798" y="93"/>
                </a:lnTo>
                <a:lnTo>
                  <a:pt x="547" y="221"/>
                </a:lnTo>
                <a:close/>
              </a:path>
            </a:pathLst>
          </a:custGeom>
          <a:solidFill>
            <a:srgbClr val="0099D8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 t="-8202" b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0" y="13589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5"/>
          <p:cNvSpPr txBox="1">
            <a:spLocks noChangeArrowheads="1"/>
          </p:cNvSpPr>
          <p:nvPr/>
        </p:nvSpPr>
        <p:spPr bwMode="auto">
          <a:xfrm>
            <a:off x="214313" y="285750"/>
            <a:ext cx="4962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3200" b="1">
                <a:solidFill>
                  <a:schemeClr val="bg1"/>
                </a:solidFill>
                <a:latin typeface="Cambria Math" pitchFamily="18" charset="0"/>
                <a:ea typeface="맑은 고딕" pitchFamily="50" charset="-127"/>
              </a:rPr>
              <a:t>입시에 대한 기독교적 이해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0" y="6525344"/>
            <a:ext cx="9144000" cy="2257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/>
              </a:extLst>
            </a:blip>
            <a:srcRect/>
            <a:stretch>
              <a:fillRect t="-49866" b="-5079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3562" name="TextBox 17"/>
          <p:cNvSpPr txBox="1">
            <a:spLocks noChangeArrowheads="1"/>
          </p:cNvSpPr>
          <p:nvPr/>
        </p:nvSpPr>
        <p:spPr bwMode="auto">
          <a:xfrm>
            <a:off x="3286125" y="1500188"/>
            <a:ext cx="5771132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 b="1" dirty="0">
                <a:latin typeface="+mn-ea"/>
                <a:ea typeface="+mn-ea"/>
              </a:rPr>
              <a:t>1. </a:t>
            </a:r>
            <a:r>
              <a:rPr lang="ko-KR" altLang="en-US" sz="2400" b="1" dirty="0">
                <a:latin typeface="+mn-ea"/>
                <a:ea typeface="+mn-ea"/>
              </a:rPr>
              <a:t>입시와 소명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입시는 하나님의 부르심과 소명에 응답하는 것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+mn-ea"/>
                <a:ea typeface="+mn-ea"/>
              </a:rPr>
              <a:t> 이 </a:t>
            </a:r>
            <a:r>
              <a:rPr lang="ko-KR" altLang="en-US" sz="2000" dirty="0">
                <a:latin typeface="+mn-ea"/>
                <a:ea typeface="+mn-ea"/>
              </a:rPr>
              <a:t>때 입시는 삶을 바라보는 중요한 창이 된다</a:t>
            </a:r>
            <a:r>
              <a:rPr lang="en-US" altLang="ko-KR" sz="2000" dirty="0">
                <a:latin typeface="+mn-ea"/>
                <a:ea typeface="+mn-ea"/>
              </a:rPr>
              <a:t>. </a:t>
            </a:r>
          </a:p>
          <a:p>
            <a:pPr>
              <a:buFontTx/>
              <a:buChar char="-"/>
            </a:pPr>
            <a:r>
              <a:rPr lang="ko-KR" altLang="en-US" sz="2000" dirty="0" smtClean="0">
                <a:latin typeface="+mn-ea"/>
                <a:ea typeface="+mn-ea"/>
              </a:rPr>
              <a:t> 비전과 연관 지어 </a:t>
            </a:r>
            <a:r>
              <a:rPr lang="ko-KR" altLang="en-US" sz="2000" dirty="0">
                <a:latin typeface="+mn-ea"/>
                <a:ea typeface="+mn-ea"/>
              </a:rPr>
              <a:t>생각할 수 있는 기회를 준다</a:t>
            </a:r>
            <a:r>
              <a:rPr lang="en-US" altLang="ko-KR" sz="2000" dirty="0">
                <a:latin typeface="+mn-ea"/>
                <a:ea typeface="+mn-ea"/>
              </a:rPr>
              <a:t>.</a:t>
            </a:r>
          </a:p>
          <a:p>
            <a:pPr>
              <a:buFontTx/>
              <a:buChar char="-"/>
            </a:pPr>
            <a:endParaRPr lang="en-US" altLang="ko-KR" sz="2000" dirty="0">
              <a:latin typeface="+mn-ea"/>
              <a:ea typeface="+mn-ea"/>
            </a:endParaRPr>
          </a:p>
          <a:p>
            <a:r>
              <a:rPr lang="en-US" altLang="ko-KR" sz="2400" b="1" dirty="0">
                <a:latin typeface="+mn-ea"/>
                <a:ea typeface="+mn-ea"/>
              </a:rPr>
              <a:t>2. </a:t>
            </a:r>
            <a:r>
              <a:rPr lang="ko-KR" altLang="en-US" sz="2400" b="1" dirty="0">
                <a:latin typeface="+mn-ea"/>
                <a:ea typeface="+mn-ea"/>
              </a:rPr>
              <a:t>입시와 은사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입시는 은사 개발의 시간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독특성을 구현해 나가는 것이 교육의 본질</a:t>
            </a:r>
          </a:p>
          <a:p>
            <a:r>
              <a:rPr lang="en-US" altLang="ko-KR" sz="2000" dirty="0">
                <a:latin typeface="+mn-ea"/>
                <a:ea typeface="+mn-ea"/>
              </a:rPr>
              <a:t>- </a:t>
            </a:r>
            <a:r>
              <a:rPr lang="ko-KR" altLang="en-US" sz="2000" dirty="0">
                <a:latin typeface="+mn-ea"/>
                <a:ea typeface="+mn-ea"/>
              </a:rPr>
              <a:t>자아실현의 과정</a:t>
            </a:r>
          </a:p>
        </p:txBody>
      </p:sp>
      <p:pic>
        <p:nvPicPr>
          <p:cNvPr id="23563" name="Picture 2" descr="C:\Documents and Settings\xp\바탕 화면\입시 경쟁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4572000"/>
            <a:ext cx="5286375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3" descr="C:\Documents and Settings\xp\바탕 화면\입시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643063"/>
            <a:ext cx="3000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848</Words>
  <Application>Microsoft Office PowerPoint</Application>
  <PresentationFormat>화면 슬라이드 쇼(4:3)</PresentationFormat>
  <Paragraphs>166</Paragraphs>
  <Slides>16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16</vt:i4>
      </vt:variant>
    </vt:vector>
  </HeadingPairs>
  <TitlesOfParts>
    <vt:vector size="19" baseType="lpstr">
      <vt:lpstr>Office 테마</vt:lpstr>
      <vt:lpstr>1_Office 테마</vt:lpstr>
      <vt:lpstr>2_Office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Corporation</dc:creator>
  <cp:lastModifiedBy>user</cp:lastModifiedBy>
  <cp:revision>42</cp:revision>
  <dcterms:created xsi:type="dcterms:W3CDTF">2006-10-05T04:04:58Z</dcterms:created>
  <dcterms:modified xsi:type="dcterms:W3CDTF">2013-04-16T22:51:57Z</dcterms:modified>
</cp:coreProperties>
</file>