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268" r:id="rId3"/>
    <p:sldId id="265" r:id="rId4"/>
    <p:sldId id="269" r:id="rId5"/>
    <p:sldId id="267" r:id="rId6"/>
    <p:sldId id="270" r:id="rId7"/>
    <p:sldId id="287" r:id="rId8"/>
    <p:sldId id="288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D2F5"/>
    <a:srgbClr val="36B9FA"/>
    <a:srgbClr val="9FB93E"/>
    <a:srgbClr val="ECF1DB"/>
    <a:srgbClr val="D5E9C9"/>
    <a:srgbClr val="C2D18C"/>
    <a:srgbClr val="847F7E"/>
    <a:srgbClr val="AE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4660" autoAdjust="0"/>
  </p:normalViewPr>
  <p:slideViewPr>
    <p:cSldViewPr snapToGrid="0" showGuides="1">
      <p:cViewPr>
        <p:scale>
          <a:sx n="80" d="100"/>
          <a:sy n="80" d="100"/>
        </p:scale>
        <p:origin x="282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C755-7076-4505-95F6-5ED5A2A6607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E89B8-C0F5-4C75-B7F4-478737E224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1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202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51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91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7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176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83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52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84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49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681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2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309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97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581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22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83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2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99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24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06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96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그래프의 도형은 자유형 도형으로 꼭지점을 찍어서 만들어주세요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투명도 조절 하면 끗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F8AF5-6555-4DEB-A3E2-0F9F2D2852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80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9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4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0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711200" cy="6858000"/>
          </a:xfrm>
          <a:prstGeom prst="rect">
            <a:avLst/>
          </a:prstGeom>
          <a:solidFill>
            <a:srgbClr val="C2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9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fld id="{80E0968C-306C-4467-88C6-1E62C1014CB3}" type="slidenum">
              <a:rPr lang="ko-KR" altLang="en-US" smtClean="0"/>
              <a:pPr marL="228600" indent="-228600">
                <a:buFont typeface="+mj-lt"/>
                <a:buAutoNum type="arabicPeriod"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2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7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6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7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2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1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0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5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6305-1D17-4271-BAC7-9CE07D6F5A5A}" type="datetimeFigureOut">
              <a:rPr lang="ko-KR" altLang="en-US" smtClean="0"/>
              <a:pPr/>
              <a:t>2016-11-21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968C-306C-4467-88C6-1E62C1014C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1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5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8576" r="21034" b="243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352" y="1951673"/>
            <a:ext cx="9511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err="1" smtClean="0">
                <a:solidFill>
                  <a:schemeClr val="bg1"/>
                </a:solidFill>
              </a:rPr>
              <a:t>다니엘</a:t>
            </a:r>
            <a:r>
              <a:rPr lang="ko-KR" altLang="en-US" sz="6000" dirty="0" smtClean="0">
                <a:solidFill>
                  <a:schemeClr val="bg1"/>
                </a:solidFill>
              </a:rPr>
              <a:t> </a:t>
            </a:r>
            <a:r>
              <a:rPr lang="en-US" altLang="ko-KR" sz="6000" dirty="0" smtClean="0">
                <a:solidFill>
                  <a:srgbClr val="FFFF00"/>
                </a:solidFill>
              </a:rPr>
              <a:t>6</a:t>
            </a:r>
            <a:r>
              <a:rPr lang="ko-KR" altLang="en-US" sz="6000" dirty="0" smtClean="0">
                <a:solidFill>
                  <a:srgbClr val="FFFF00"/>
                </a:solidFill>
              </a:rPr>
              <a:t>장</a:t>
            </a:r>
            <a:endParaRPr lang="en-US" altLang="ko-KR" sz="6000" dirty="0" smtClean="0">
              <a:solidFill>
                <a:srgbClr val="FFFF00"/>
              </a:solidFill>
            </a:endParaRPr>
          </a:p>
          <a:p>
            <a:endParaRPr lang="en-US" altLang="ko-KR" sz="6000" dirty="0" smtClean="0">
              <a:solidFill>
                <a:srgbClr val="FFFF00"/>
              </a:solidFill>
            </a:endParaRPr>
          </a:p>
          <a:p>
            <a:r>
              <a:rPr lang="en-US" altLang="ko-KR" sz="6000" i="1" dirty="0" smtClean="0">
                <a:solidFill>
                  <a:schemeClr val="bg1"/>
                </a:solidFill>
              </a:rPr>
              <a:t>‘</a:t>
            </a:r>
            <a:r>
              <a:rPr lang="ko-KR" altLang="en-US" sz="6600" i="1" dirty="0" err="1" smtClean="0">
                <a:solidFill>
                  <a:schemeClr val="bg1"/>
                </a:solidFill>
              </a:rPr>
              <a:t>사자굴에서</a:t>
            </a:r>
            <a:r>
              <a:rPr lang="ko-KR" altLang="en-US" sz="6600" i="1" dirty="0" smtClean="0">
                <a:solidFill>
                  <a:schemeClr val="bg1"/>
                </a:solidFill>
              </a:rPr>
              <a:t> 구원받은 </a:t>
            </a:r>
            <a:endParaRPr lang="en-US" altLang="ko-KR" sz="6600" i="1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sz="6600" i="1" dirty="0" err="1" smtClean="0">
                <a:solidFill>
                  <a:schemeClr val="bg1"/>
                </a:solidFill>
              </a:rPr>
              <a:t>다니엘</a:t>
            </a:r>
            <a:r>
              <a:rPr lang="en-US" altLang="ko-KR" sz="6600" i="1" dirty="0" smtClean="0">
                <a:solidFill>
                  <a:schemeClr val="bg1"/>
                </a:solidFill>
              </a:rPr>
              <a:t>’</a:t>
            </a:r>
            <a:r>
              <a:rPr lang="ko-KR" altLang="en-US" sz="6600" i="1" dirty="0" smtClean="0">
                <a:solidFill>
                  <a:schemeClr val="bg1"/>
                </a:solidFill>
              </a:rPr>
              <a:t> </a:t>
            </a:r>
            <a:endParaRPr lang="ko-KR" altLang="en-US" sz="6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644" y="6456555"/>
            <a:ext cx="951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</a:rPr>
              <a:t>4142029 </a:t>
            </a:r>
            <a:r>
              <a:rPr lang="ko-KR" altLang="en-US" sz="1200" dirty="0" err="1" smtClean="0">
                <a:solidFill>
                  <a:schemeClr val="bg1">
                    <a:lumMod val="85000"/>
                  </a:schemeClr>
                </a:solidFill>
              </a:rPr>
              <a:t>박선행</a:t>
            </a:r>
            <a:endParaRPr lang="ko-KR" altLang="en-US" sz="12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1)</a:t>
            </a:r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제거하려는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신하들의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음모와 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 특별명령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7382" y="2297152"/>
            <a:ext cx="895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다니엘은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출중한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탁월한 눈에 확 띄는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인물로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수석총리가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될 수 있는 충분한 자격을 갖춤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외국인이 내국인보다 높은 정치적 지위를 차지하자 시기와 질투의 대상이 됨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고소할 틈을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얻고자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열심을 다해 찾아 나서다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 실패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충성 되어 아무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그릇함도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없고 아무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허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물도 없었기 때문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28097" y="3069422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2464" y="2525498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260250" y="3795748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01261" y="4773168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-83693"/>
            <a:ext cx="10035771" cy="2609190"/>
            <a:chOff x="1902726" y="-4461758"/>
            <a:chExt cx="9922103" cy="4392011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0530" y="-4461758"/>
              <a:ext cx="9664299" cy="439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3 : </a:t>
              </a:r>
              <a:r>
                <a:rPr lang="ko-KR" altLang="en-US" dirty="0" smtClean="0"/>
                <a:t>다니엘은 </a:t>
              </a:r>
              <a:r>
                <a:rPr lang="ko-KR" altLang="en-US" dirty="0"/>
                <a:t>마음이 민첩하여 총리들과 방백들 위에 뛰어나므로 왕이 그를 세워 전국을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다스리게 </a:t>
              </a:r>
              <a:r>
                <a:rPr lang="ko-KR" altLang="en-US" dirty="0"/>
                <a:t>하고자 한지라</a:t>
              </a:r>
            </a:p>
            <a:p>
              <a:r>
                <a:rPr lang="en-US" altLang="ko-KR" dirty="0" smtClean="0"/>
                <a:t>4 : </a:t>
              </a:r>
              <a:r>
                <a:rPr lang="ko-KR" altLang="en-US" dirty="0" smtClean="0"/>
                <a:t>이에 </a:t>
              </a:r>
              <a:r>
                <a:rPr lang="ko-KR" altLang="en-US" dirty="0"/>
                <a:t>총리들과 방백들이 국사에 대하여 다니엘을 고소할 틈을 얻고자 하였으나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능히 </a:t>
              </a:r>
              <a:r>
                <a:rPr lang="ko-KR" altLang="en-US" dirty="0"/>
                <a:t>아무 틈</a:t>
              </a:r>
              <a:r>
                <a:rPr lang="en-US" altLang="ko-KR" dirty="0"/>
                <a:t>, </a:t>
              </a:r>
              <a:r>
                <a:rPr lang="ko-KR" altLang="en-US" dirty="0"/>
                <a:t>아무 허물을 얻지 못하였으니 이는 그가 </a:t>
              </a:r>
              <a:r>
                <a:rPr lang="ko-KR" altLang="en-US" dirty="0" err="1"/>
                <a:t>충성되어</a:t>
              </a:r>
              <a:r>
                <a:rPr lang="ko-KR" altLang="en-US" dirty="0"/>
                <a:t> 아무 </a:t>
              </a:r>
              <a:r>
                <a:rPr lang="ko-KR" altLang="en-US" dirty="0" err="1"/>
                <a:t>그릇함도</a:t>
              </a:r>
              <a:r>
                <a:rPr lang="ko-KR" altLang="en-US" dirty="0"/>
                <a:t> 없고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아무 </a:t>
              </a:r>
              <a:r>
                <a:rPr lang="ko-KR" altLang="en-US" dirty="0"/>
                <a:t>허물도 없음이었더라</a:t>
              </a:r>
            </a:p>
            <a:p>
              <a:pPr fontAlgn="base"/>
              <a:endParaRPr lang="en-US" altLang="ko-KR" sz="2000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fontAlgn="base"/>
              <a:endParaRPr lang="ko-KR" altLang="en-US" sz="2000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fontAlgn="base"/>
              <a:r>
                <a:rPr lang="en-US" altLang="ko-KR" sz="2000" i="1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endParaRPr lang="ko-KR" altLang="en-US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197953" y="5687637"/>
            <a:ext cx="300408" cy="208268"/>
            <a:chOff x="2557465" y="658296"/>
            <a:chExt cx="288032" cy="216024"/>
          </a:xfrm>
        </p:grpSpPr>
        <p:sp>
          <p:nvSpPr>
            <p:cNvPr id="36" name="갈매기형 수장 3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8" name="갈매기형 수장 3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0" y="3210123"/>
            <a:ext cx="1773043" cy="9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1)</a:t>
            </a:r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제거하려는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신하들의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음모와 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 특별명령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7382" y="2297152"/>
            <a:ext cx="89564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율법은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토라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해당하는 단어로 신에 의해 부과된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제의규정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총리들과 방배들은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사적인 종교생활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문제를 가지고 다니엘을 고소할 결심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모이다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라는 동사는 원래 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떠들썩하게 모여들다</a:t>
            </a:r>
            <a:r>
              <a:rPr lang="en-US" altLang="ko-KR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]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고소하기로 마음을 모은 자들이 야단법석을 떨면서 왕에게 들어오는 모습 연상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28097" y="3069422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2464" y="2525498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212958" y="3380437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14259" y="4307242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-83693"/>
            <a:ext cx="10035771" cy="1785104"/>
            <a:chOff x="1902726" y="-4461758"/>
            <a:chExt cx="9922103" cy="3293031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35992" y="-4461758"/>
              <a:ext cx="9788837" cy="329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5: </a:t>
              </a:r>
              <a:r>
                <a:rPr lang="ko-KR" altLang="en-US" dirty="0" smtClean="0"/>
                <a:t>그 </a:t>
              </a:r>
              <a:r>
                <a:rPr lang="ko-KR" altLang="en-US" dirty="0"/>
                <a:t>사람들이 가로되 이 다니엘은 그 하나님의 율법에 대하여 그 틈을 얻지 못하면 </a:t>
              </a:r>
              <a:endParaRPr lang="en-US" altLang="ko-KR" dirty="0" smtClean="0"/>
            </a:p>
            <a:p>
              <a:r>
                <a:rPr lang="en-US" altLang="ko-KR" dirty="0" smtClean="0"/>
                <a:t>   </a:t>
              </a:r>
              <a:r>
                <a:rPr lang="ko-KR" altLang="en-US" dirty="0" smtClean="0"/>
                <a:t>그를 </a:t>
              </a:r>
              <a:r>
                <a:rPr lang="ko-KR" altLang="en-US" dirty="0"/>
                <a:t>고소할 수 없으리라 하고</a:t>
              </a:r>
            </a:p>
            <a:p>
              <a:r>
                <a:rPr lang="en-US" altLang="ko-KR" dirty="0" smtClean="0"/>
                <a:t>6 :</a:t>
              </a:r>
              <a:r>
                <a:rPr lang="ko-KR" altLang="en-US" dirty="0"/>
                <a:t>이에 총리들과 방백들이 모여 왕에게 나아가서 그에게 말하되 </a:t>
              </a:r>
              <a:r>
                <a:rPr lang="ko-KR" altLang="en-US" dirty="0" err="1"/>
                <a:t>다리오왕이여</a:t>
              </a:r>
              <a:r>
                <a:rPr lang="ko-KR" altLang="en-US" dirty="0"/>
                <a:t> </a:t>
              </a:r>
              <a:endParaRPr lang="en-US" altLang="ko-KR" dirty="0" smtClean="0"/>
            </a:p>
            <a:p>
              <a:r>
                <a:rPr lang="ko-KR" altLang="en-US" dirty="0" smtClean="0"/>
                <a:t>   </a:t>
              </a:r>
              <a:r>
                <a:rPr lang="ko-KR" altLang="en-US" dirty="0" err="1" smtClean="0"/>
                <a:t>만세수를</a:t>
              </a:r>
              <a:r>
                <a:rPr lang="ko-KR" altLang="en-US" dirty="0" smtClean="0"/>
                <a:t> 하옵소서</a:t>
              </a:r>
              <a:endParaRPr lang="ko-KR" altLang="en-US" dirty="0"/>
            </a:p>
            <a:p>
              <a:endParaRPr lang="en-US" altLang="ko-KR" dirty="0" smtClean="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0" y="3210123"/>
            <a:ext cx="1773043" cy="9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1)</a:t>
            </a:r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제거하려는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신하들의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음모와 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 특별명령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7382" y="2297152"/>
            <a:ext cx="89564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총리들과 방백들의 특별한 계획을 왕에게 보고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목적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합리적인 절차를 통해 다니엘을 고소</a:t>
            </a:r>
            <a:endParaRPr lang="en-US" altLang="ko-KR" sz="2000" b="1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율법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율법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 반대된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제의규정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다니엘이 하나님이 아닌 왕을 신적인 존재로 간주하고 종교적 제의를 드리지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않게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될것을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이미 안 신하들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고대근동의 왕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신적인 존재로 숭배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28097" y="3069422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2464" y="2525498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206416" y="3921648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14259" y="4820195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61271"/>
            <a:ext cx="9902938" cy="1554273"/>
            <a:chOff x="1902726" y="-4194336"/>
            <a:chExt cx="9790771" cy="2867207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3696" y="-4194336"/>
              <a:ext cx="9788837" cy="286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1900" dirty="0" smtClean="0"/>
                <a:t>7: </a:t>
              </a:r>
              <a:r>
                <a:rPr lang="ko-KR" altLang="en-US" sz="1900" dirty="0" smtClean="0"/>
                <a:t>나라의 </a:t>
              </a:r>
              <a:r>
                <a:rPr lang="ko-KR" altLang="en-US" sz="1900" dirty="0"/>
                <a:t>모든 총리와 수령과 방백과 모사와 관원이 의논하고 왕에게 한 율법을 세우며 한 금령을 정하실 것을 구하려 하였는데 왕이여 그것은 곧 이제부터 삼십일 </a:t>
              </a:r>
              <a:r>
                <a:rPr lang="ko-KR" altLang="en-US" sz="1900" dirty="0" smtClean="0"/>
                <a:t>동안에 </a:t>
              </a:r>
              <a:r>
                <a:rPr lang="ko-KR" altLang="en-US" sz="1900" dirty="0"/>
                <a:t>누구든지 왕 외에 어느 신에게나 사람에게 무엇을 구하면 </a:t>
              </a:r>
              <a:r>
                <a:rPr lang="ko-KR" altLang="en-US" sz="1900" dirty="0" err="1"/>
                <a:t>사자굴에</a:t>
              </a:r>
              <a:r>
                <a:rPr lang="ko-KR" altLang="en-US" sz="1900" dirty="0"/>
                <a:t> 던져 넣기로 한 </a:t>
              </a:r>
              <a:r>
                <a:rPr lang="ko-KR" altLang="en-US" sz="1900" dirty="0" err="1"/>
                <a:t>것이니이다</a:t>
              </a:r>
              <a:endParaRPr lang="ko-KR" altLang="en-US" sz="1900" dirty="0"/>
            </a:p>
            <a:p>
              <a:endParaRPr lang="en-US" altLang="ko-KR" sz="1900" dirty="0" smtClean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266298" y="6098868"/>
            <a:ext cx="300408" cy="208268"/>
            <a:chOff x="2557465" y="658296"/>
            <a:chExt cx="288032" cy="216024"/>
          </a:xfrm>
        </p:grpSpPr>
        <p:sp>
          <p:nvSpPr>
            <p:cNvPr id="22" name="갈매기형 수장 21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갈매기형 수장 23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0" y="3210123"/>
            <a:ext cx="1773043" cy="9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1)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제거하려는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음모와 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 특별명령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7382" y="1839956"/>
            <a:ext cx="895643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왕이여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]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호격으로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왕의 관심을 유도하고 간곡한 의지를 담음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신하들의 요구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➀ 다른 신이나 사람에게 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간구하는 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행동을 못하도록 하는 금령 제정</a:t>
            </a:r>
            <a:endParaRPr lang="en-US" altLang="ko-KR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➁ 조서에 어인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옥쇄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찍어 왕의 명령이 변경되지 못하도록 해달라는 것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000" b="1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어인을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찍다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] 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기록으로 써서 표시하다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직접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친필서명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후 도장을 찍은 조서는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왕자신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조차도 취소할 수 없었음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메대와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바사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] 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고레스는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메대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페르시아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통일국가를 세움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28097" y="3069422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8036" y="2024223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224988" y="2946251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24988" y="4633606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61271"/>
            <a:ext cx="9902938" cy="1534286"/>
            <a:chOff x="1902726" y="-4194336"/>
            <a:chExt cx="9790771" cy="2830337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3696" y="-4194336"/>
              <a:ext cx="9788837" cy="227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1900" dirty="0" smtClean="0"/>
                <a:t>8: </a:t>
              </a:r>
              <a:r>
                <a:rPr lang="ko-KR" altLang="en-US" dirty="0" smtClean="0"/>
                <a:t>그런즉 </a:t>
              </a:r>
              <a:r>
                <a:rPr lang="ko-KR" altLang="en-US" dirty="0"/>
                <a:t>왕이여 원컨대 금령을 세우시고 그 조서에 </a:t>
              </a:r>
              <a:r>
                <a:rPr lang="ko-KR" altLang="en-US" dirty="0" err="1"/>
                <a:t>어인을</a:t>
              </a:r>
              <a:r>
                <a:rPr lang="ko-KR" altLang="en-US" dirty="0"/>
                <a:t> 찍어서 </a:t>
              </a:r>
              <a:r>
                <a:rPr lang="ko-KR" altLang="en-US" dirty="0" err="1"/>
                <a:t>메대와</a:t>
              </a:r>
              <a:r>
                <a:rPr lang="ko-KR" altLang="en-US" dirty="0"/>
                <a:t> </a:t>
              </a:r>
              <a:r>
                <a:rPr lang="ko-KR" altLang="en-US" dirty="0" err="1"/>
                <a:t>바사의</a:t>
              </a:r>
              <a:r>
                <a:rPr lang="ko-KR" altLang="en-US" dirty="0"/>
                <a:t> </a:t>
              </a:r>
              <a:r>
                <a:rPr lang="ko-KR" altLang="en-US" dirty="0" err="1"/>
                <a:t>변개치</a:t>
              </a:r>
              <a:r>
                <a:rPr lang="ko-KR" altLang="en-US" dirty="0"/>
                <a:t> 아니하는 규례를 따라 그것을 다시 고치지 못하게 하옵소서 하매</a:t>
              </a:r>
            </a:p>
            <a:p>
              <a:r>
                <a:rPr lang="en-US" altLang="ko-KR" dirty="0" smtClean="0"/>
                <a:t>9: </a:t>
              </a:r>
              <a:r>
                <a:rPr lang="ko-KR" altLang="en-US" dirty="0" smtClean="0"/>
                <a:t>이에</a:t>
              </a:r>
              <a:r>
                <a:rPr lang="ko-KR" altLang="en-US" dirty="0"/>
                <a:t> </a:t>
              </a:r>
              <a:r>
                <a:rPr lang="ko-KR" altLang="en-US" dirty="0" err="1"/>
                <a:t>다리오왕이</a:t>
              </a:r>
              <a:r>
                <a:rPr lang="ko-KR" altLang="en-US" dirty="0"/>
                <a:t> 조서에 </a:t>
              </a:r>
              <a:r>
                <a:rPr lang="ko-KR" altLang="en-US" dirty="0" err="1"/>
                <a:t>어인을</a:t>
              </a:r>
              <a:r>
                <a:rPr lang="ko-KR" altLang="en-US" dirty="0"/>
                <a:t> 찍어 금령을 </a:t>
              </a:r>
              <a:r>
                <a:rPr lang="ko-KR" altLang="en-US" dirty="0" err="1"/>
                <a:t>내니라</a:t>
              </a:r>
              <a:endParaRPr lang="ko-KR" altLang="en-US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228296" y="5953902"/>
            <a:ext cx="300408" cy="208268"/>
            <a:chOff x="2557465" y="658296"/>
            <a:chExt cx="288032" cy="216024"/>
          </a:xfrm>
        </p:grpSpPr>
        <p:sp>
          <p:nvSpPr>
            <p:cNvPr id="22" name="갈매기형 수장 21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갈매기형 수장 23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0" y="3210123"/>
            <a:ext cx="1773043" cy="9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9385" y="1839956"/>
            <a:ext cx="89544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위대한 신앙의 소유자 다니엘은 겁내거나 죽음을 두려워하지 않았고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좌절하거나 절망하지 않음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디아스포라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유대인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들에게 큰 위로와 희망을 주며 이상적인 신앙의 모델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유대인들은 솔로몬 건축 이후 예루살렘 성전에 위치한 방향을 향해 손을 펴고 기도하는 습관을 갖고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있던것으로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짐작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예루살렘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디아스포라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유대인에게 매우 간절하게 타오르는 마음속의 거룩한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환상의 장소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8036" y="2024223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54728" y="4342370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61271"/>
            <a:ext cx="9902938" cy="1534286"/>
            <a:chOff x="1902726" y="-4194336"/>
            <a:chExt cx="9790771" cy="2830337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3696" y="-4194336"/>
              <a:ext cx="9788837" cy="227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1900" dirty="0" smtClean="0"/>
                <a:t>10 : </a:t>
              </a:r>
              <a:r>
                <a:rPr lang="ko-KR" altLang="en-US" dirty="0"/>
                <a:t>다니엘이 이 조서에 </a:t>
              </a:r>
              <a:r>
                <a:rPr lang="ko-KR" altLang="en-US" dirty="0" err="1"/>
                <a:t>어인이</a:t>
              </a:r>
              <a:r>
                <a:rPr lang="ko-KR" altLang="en-US" dirty="0"/>
                <a:t> 찍힌 것을 알고도 자기 집에 돌아가서는 그 방의 </a:t>
              </a:r>
              <a:r>
                <a:rPr lang="ko-KR" altLang="en-US" dirty="0" smtClean="0"/>
                <a:t>예루살렘으로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  향하여 </a:t>
              </a:r>
              <a:r>
                <a:rPr lang="ko-KR" altLang="en-US" dirty="0"/>
                <a:t>열린 창에서 전에 </a:t>
              </a:r>
              <a:r>
                <a:rPr lang="ko-KR" altLang="en-US" dirty="0" err="1"/>
                <a:t>행하던대로</a:t>
              </a:r>
              <a:r>
                <a:rPr lang="ko-KR" altLang="en-US" dirty="0"/>
                <a:t> 하루 </a:t>
              </a:r>
              <a:r>
                <a:rPr lang="ko-KR" altLang="en-US" dirty="0" err="1"/>
                <a:t>세번씩</a:t>
              </a:r>
              <a:r>
                <a:rPr lang="ko-KR" altLang="en-US" dirty="0"/>
                <a:t> 무릎을 꿇고 기도하며 그 하나님께 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 </a:t>
              </a:r>
              <a:r>
                <a:rPr lang="ko-KR" altLang="en-US" dirty="0" smtClean="0"/>
                <a:t>감사하였더라</a:t>
              </a:r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예루살렘을 향하여 </a:t>
            </a:r>
            <a:endParaRPr lang="en-US" altLang="ko-KR" sz="1600" dirty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기도한 다니엘을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고발함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1" y="3386535"/>
            <a:ext cx="1773043" cy="9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그룹 6"/>
          <p:cNvGrpSpPr/>
          <p:nvPr/>
        </p:nvGrpSpPr>
        <p:grpSpPr>
          <a:xfrm rot="16200000">
            <a:off x="2300323" y="3342197"/>
            <a:ext cx="252946" cy="344136"/>
            <a:chOff x="5626675" y="2530294"/>
            <a:chExt cx="264782" cy="399094"/>
          </a:xfrm>
        </p:grpSpPr>
        <p:sp>
          <p:nvSpPr>
            <p:cNvPr id="37" name="갈매기형 수장 36"/>
            <p:cNvSpPr/>
            <p:nvPr/>
          </p:nvSpPr>
          <p:spPr>
            <a:xfrm rot="5400000">
              <a:off x="5657095" y="2499874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38" name="갈매기형 수장 37"/>
            <p:cNvSpPr/>
            <p:nvPr/>
          </p:nvSpPr>
          <p:spPr>
            <a:xfrm rot="5400000">
              <a:off x="5657095" y="2695026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 rot="16200000">
            <a:off x="2275151" y="5635631"/>
            <a:ext cx="252946" cy="344136"/>
            <a:chOff x="5626675" y="2530294"/>
            <a:chExt cx="264782" cy="399094"/>
          </a:xfrm>
        </p:grpSpPr>
        <p:sp>
          <p:nvSpPr>
            <p:cNvPr id="40" name="갈매기형 수장 39"/>
            <p:cNvSpPr/>
            <p:nvPr/>
          </p:nvSpPr>
          <p:spPr>
            <a:xfrm rot="5400000">
              <a:off x="5657095" y="2499874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1" name="갈매기형 수장 40"/>
            <p:cNvSpPr/>
            <p:nvPr/>
          </p:nvSpPr>
          <p:spPr>
            <a:xfrm rot="5400000">
              <a:off x="5657095" y="2695026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0930" y="2847926"/>
            <a:ext cx="9276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왕의 법을 어기는 현장을 목격하기 위해서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모여서 하나님 앞에 기도하며</a:t>
            </a:r>
            <a:endParaRPr lang="en-US" altLang="ko-KR" sz="2000" b="1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b="1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간구하는것을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발견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함으로 다니엘이 함정에 빠짐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범죄내용을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고발하지 않고 공포한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조서의 내용을 먼저 상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기시키는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주도면밀한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모습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조서의 내용을 확실히 한 후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범죄사실 거론</a:t>
            </a:r>
            <a:endParaRPr lang="en-US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5210" y="3057157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54728" y="4342370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94729" y="-102651"/>
            <a:ext cx="9926112" cy="2435402"/>
            <a:chOff x="1902726" y="-4398587"/>
            <a:chExt cx="9813682" cy="3034588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276312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27571" y="-4398587"/>
              <a:ext cx="9788837" cy="28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11: </a:t>
              </a:r>
              <a:r>
                <a:rPr lang="ko-KR" altLang="en-US" dirty="0" smtClean="0"/>
                <a:t>그 </a:t>
              </a:r>
              <a:r>
                <a:rPr lang="ko-KR" altLang="en-US" dirty="0"/>
                <a:t>무리들이 모여서 다니엘이 자기 하나님 앞에 기도하며 간구하는 것을 발견하고</a:t>
              </a:r>
            </a:p>
            <a:p>
              <a:r>
                <a:rPr lang="en-US" altLang="ko-KR" dirty="0" smtClean="0"/>
                <a:t>12: </a:t>
              </a:r>
              <a:r>
                <a:rPr lang="ko-KR" altLang="en-US" dirty="0" smtClean="0"/>
                <a:t>이에 </a:t>
              </a:r>
              <a:r>
                <a:rPr lang="ko-KR" altLang="en-US" dirty="0"/>
                <a:t>그들이 나아가서 왕의 금령에 대하여 왕께 아뢰되 왕이여 왕이 이미 금령에 </a:t>
              </a:r>
              <a:r>
                <a:rPr lang="ko-KR" altLang="en-US" dirty="0" err="1"/>
                <a:t>어인을</a:t>
              </a:r>
              <a:r>
                <a:rPr lang="ko-KR" altLang="en-US" dirty="0"/>
                <a:t>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찍어서 </a:t>
              </a:r>
              <a:r>
                <a:rPr lang="ko-KR" altLang="en-US" dirty="0"/>
                <a:t>이제부터 삼십일 동안에 누구든지 왕 외에 어느 신에게나 사람에게 구하면 사자 </a:t>
              </a:r>
              <a:r>
                <a:rPr lang="ko-KR" altLang="en-US" dirty="0" smtClean="0"/>
                <a:t>굴 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에 </a:t>
              </a:r>
              <a:r>
                <a:rPr lang="ko-KR" altLang="en-US" dirty="0"/>
                <a:t>던져 넣기로 하지 </a:t>
              </a:r>
              <a:r>
                <a:rPr lang="ko-KR" altLang="en-US" dirty="0" err="1"/>
                <a:t>아니하였나이까</a:t>
              </a:r>
              <a:r>
                <a:rPr lang="ko-KR" altLang="en-US" dirty="0"/>
                <a:t> 왕이 대답하여 가로되 이 일이 </a:t>
              </a:r>
              <a:r>
                <a:rPr lang="ko-KR" altLang="en-US" dirty="0" err="1"/>
                <a:t>적실하니</a:t>
              </a:r>
              <a:r>
                <a:rPr lang="ko-KR" altLang="en-US" dirty="0"/>
                <a:t>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err="1" smtClean="0"/>
                <a:t>메대와</a:t>
              </a:r>
              <a:r>
                <a:rPr lang="ko-KR" altLang="en-US" dirty="0" smtClean="0"/>
                <a:t> </a:t>
              </a:r>
              <a:r>
                <a:rPr lang="ko-KR" altLang="en-US" dirty="0" err="1"/>
                <a:t>바사의</a:t>
              </a:r>
              <a:r>
                <a:rPr lang="ko-KR" altLang="en-US" dirty="0"/>
                <a:t> </a:t>
              </a:r>
              <a:r>
                <a:rPr lang="ko-KR" altLang="en-US" dirty="0" err="1"/>
                <a:t>변개치</a:t>
              </a:r>
              <a:r>
                <a:rPr lang="ko-KR" altLang="en-US" dirty="0"/>
                <a:t> 아니하는 규례대로 된 것이니라</a:t>
              </a:r>
            </a:p>
            <a:p>
              <a:r>
                <a:rPr lang="en-US" altLang="ko-KR" dirty="0" smtClean="0"/>
                <a:t>13: </a:t>
              </a:r>
              <a:r>
                <a:rPr lang="ko-KR" altLang="en-US" dirty="0" smtClean="0"/>
                <a:t>그들이 </a:t>
              </a:r>
              <a:r>
                <a:rPr lang="ko-KR" altLang="en-US" dirty="0"/>
                <a:t>왕 앞에서 대답하여 가로되 왕이여 사로잡혀 온 유다 자손 중에 그 다니엘이 왕과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왕의 </a:t>
              </a:r>
              <a:r>
                <a:rPr lang="ko-KR" altLang="en-US" dirty="0" err="1"/>
                <a:t>어인이</a:t>
              </a:r>
              <a:r>
                <a:rPr lang="ko-KR" altLang="en-US" dirty="0"/>
                <a:t> 찍힌 금령을 돌아보지 아니하고 하루 </a:t>
              </a:r>
              <a:r>
                <a:rPr lang="ko-KR" altLang="en-US" dirty="0" err="1"/>
                <a:t>세번씩</a:t>
              </a:r>
              <a:r>
                <a:rPr lang="ko-KR" altLang="en-US" dirty="0"/>
                <a:t> 기도하나이다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예루살렘을 향하여 </a:t>
            </a:r>
            <a:endParaRPr lang="en-US" altLang="ko-KR" sz="1600" dirty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기도한 다니엘을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고발함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20522" y="5306578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1" y="3386535"/>
            <a:ext cx="1773043" cy="9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0929" y="1978130"/>
            <a:ext cx="955584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다니엘이 고발의 대상임을 알고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당황하게 된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</a:t>
            </a:r>
            <a:endParaRPr lang="en-US" altLang="ko-KR" sz="2000" b="1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자신이 총애하고 신뢰했던 신하의 죽음을 묵도하기만 해야하는 상황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위해 왕이 취했던 행동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➀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다니엘의 문제를 마음에 심각하게 담아둠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➁ 힘을 다함</a:t>
            </a:r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➂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해가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넘어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갈때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까지 유예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해가 지도록 고민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시간을 지체하는 왕에게 신하들은 나아가고 조서의 내용을 실행하게 함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5210" y="3057157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38399" y="3964000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59043"/>
            <a:ext cx="9926112" cy="1747358"/>
            <a:chOff x="1902726" y="-4315221"/>
            <a:chExt cx="9813682" cy="2177264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27571" y="-4315221"/>
              <a:ext cx="9788837" cy="1859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14 : </a:t>
              </a:r>
              <a:r>
                <a:rPr lang="ko-KR" altLang="en-US" dirty="0" smtClean="0"/>
                <a:t>왕이 </a:t>
              </a:r>
              <a:r>
                <a:rPr lang="ko-KR" altLang="en-US" dirty="0"/>
                <a:t>이 말을 듣고 그로 인하여 심히 근심하여 다니엘을 구원하려고 마음을 쓰며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 </a:t>
              </a:r>
              <a:r>
                <a:rPr lang="ko-KR" altLang="en-US" dirty="0" smtClean="0"/>
                <a:t>그를 </a:t>
              </a:r>
              <a:r>
                <a:rPr lang="ko-KR" altLang="en-US" dirty="0"/>
                <a:t>건져 내려고 힘을 다하여 해가 질 때까지 이르매</a:t>
              </a:r>
            </a:p>
            <a:p>
              <a:r>
                <a:rPr lang="en-US" altLang="ko-KR" dirty="0" smtClean="0"/>
                <a:t>15 : </a:t>
              </a:r>
              <a:r>
                <a:rPr lang="ko-KR" altLang="en-US" dirty="0" smtClean="0"/>
                <a:t>그 </a:t>
              </a:r>
              <a:r>
                <a:rPr lang="ko-KR" altLang="en-US" dirty="0"/>
                <a:t>무리들이 또 모여 왕에게로 나아와서 왕께 말씀하되 왕이여 </a:t>
              </a:r>
              <a:r>
                <a:rPr lang="ko-KR" altLang="en-US" dirty="0" err="1"/>
                <a:t>메대와</a:t>
              </a:r>
              <a:r>
                <a:rPr lang="ko-KR" altLang="en-US" dirty="0"/>
                <a:t> </a:t>
              </a:r>
              <a:r>
                <a:rPr lang="ko-KR" altLang="en-US" dirty="0" err="1"/>
                <a:t>바사의</a:t>
              </a:r>
              <a:r>
                <a:rPr lang="ko-KR" altLang="en-US" dirty="0"/>
                <a:t> 규례를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err="1" smtClean="0"/>
                <a:t>아시거니와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왕의 세우신 금령과 법도는 </a:t>
              </a:r>
              <a:r>
                <a:rPr lang="ko-KR" altLang="en-US" dirty="0" err="1"/>
                <a:t>변개하지</a:t>
              </a:r>
              <a:r>
                <a:rPr lang="ko-KR" altLang="en-US" dirty="0"/>
                <a:t> 못할 </a:t>
              </a:r>
              <a:r>
                <a:rPr lang="ko-KR" altLang="en-US" dirty="0" err="1"/>
                <a:t>것이니이다</a:t>
              </a:r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44871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(2)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 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살리려는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r>
              <a:rPr lang="ko-KR" altLang="en-US" sz="1600" dirty="0" err="1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왕의노력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30606" y="6235556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9396" r="21482" b="24138"/>
          <a:stretch/>
        </p:blipFill>
        <p:spPr bwMode="auto">
          <a:xfrm>
            <a:off x="-1" y="4372237"/>
            <a:ext cx="1773045" cy="9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그룹 23"/>
          <p:cNvGrpSpPr/>
          <p:nvPr/>
        </p:nvGrpSpPr>
        <p:grpSpPr>
          <a:xfrm>
            <a:off x="2241707" y="2150314"/>
            <a:ext cx="300408" cy="208268"/>
            <a:chOff x="2557465" y="658296"/>
            <a:chExt cx="288032" cy="216024"/>
          </a:xfrm>
        </p:grpSpPr>
        <p:sp>
          <p:nvSpPr>
            <p:cNvPr id="27" name="갈매기형 수장 26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8" name="갈매기형 수장 2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1" y="3386535"/>
            <a:ext cx="1773043" cy="9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0929" y="1978130"/>
            <a:ext cx="955584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어쩔 수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없이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사자굴에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넣지만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네 하나님이 너를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구원하실 것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임을 믿음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출구를 완전히 봉쇄하고 혼자서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밖으로 나올 수 없는 상황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왕의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도장뿐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아니라 귀인들의 도장까지 찍어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이중봉인을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함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총애하던 신하를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죽게한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것을 한탄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절망에 빠짐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밤이 맞도록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금식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자책으로 인해 아무 음식을 </a:t>
            </a:r>
            <a:r>
              <a:rPr lang="ko-KR" altLang="en-US" dirty="0" err="1" smtClean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먹을수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없음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기약을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그치게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춤추는 무희를 그쳐 일체의 오락을 중단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침수를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폐함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밤새도록 잠을 자지 못함</a:t>
            </a:r>
            <a:endParaRPr lang="en-US" altLang="ko-KR" dirty="0">
              <a:solidFill>
                <a:schemeClr val="bg1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5210" y="3057157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38399" y="3986302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123416"/>
            <a:ext cx="9936392" cy="1811729"/>
            <a:chOff x="1902726" y="-4395429"/>
            <a:chExt cx="9823846" cy="225747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220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16: </a:t>
              </a:r>
              <a:r>
                <a:rPr lang="ko-KR" altLang="en-US" dirty="0" smtClean="0"/>
                <a:t>이에 </a:t>
              </a:r>
              <a:r>
                <a:rPr lang="ko-KR" altLang="en-US" dirty="0"/>
                <a:t>왕이 </a:t>
              </a:r>
              <a:r>
                <a:rPr lang="ko-KR" altLang="en-US" dirty="0" err="1"/>
                <a:t>명하매</a:t>
              </a:r>
              <a:r>
                <a:rPr lang="ko-KR" altLang="en-US" dirty="0"/>
                <a:t> 다니엘을 끌어다가 사자 굴에 던져 </a:t>
              </a:r>
              <a:r>
                <a:rPr lang="ko-KR" altLang="en-US" dirty="0" err="1"/>
                <a:t>넣는지라</a:t>
              </a:r>
              <a:r>
                <a:rPr lang="ko-KR" altLang="en-US" dirty="0"/>
                <a:t> 왕이 </a:t>
              </a:r>
              <a:r>
                <a:rPr lang="ko-KR" altLang="en-US" dirty="0" err="1"/>
                <a:t>다니엘에게</a:t>
              </a:r>
              <a:r>
                <a:rPr lang="ko-KR" altLang="en-US" dirty="0"/>
                <a:t> 일러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가로되 </a:t>
              </a:r>
              <a:r>
                <a:rPr lang="ko-KR" altLang="en-US" dirty="0"/>
                <a:t>너의 항상 섬기는 네 하나님이 너를 구원하시리라 하니라</a:t>
              </a:r>
            </a:p>
            <a:p>
              <a:r>
                <a:rPr lang="en-US" altLang="ko-KR" dirty="0" smtClean="0"/>
                <a:t>17: </a:t>
              </a:r>
              <a:r>
                <a:rPr lang="ko-KR" altLang="en-US" dirty="0" smtClean="0"/>
                <a:t>이에 </a:t>
              </a:r>
              <a:r>
                <a:rPr lang="ko-KR" altLang="en-US" dirty="0"/>
                <a:t>돌을 굴려다가 굴 아구를 </a:t>
              </a:r>
              <a:r>
                <a:rPr lang="ko-KR" altLang="en-US" dirty="0" err="1"/>
                <a:t>막으매</a:t>
              </a:r>
              <a:r>
                <a:rPr lang="ko-KR" altLang="en-US" dirty="0"/>
                <a:t> 왕이 </a:t>
              </a:r>
              <a:r>
                <a:rPr lang="ko-KR" altLang="en-US" dirty="0" err="1"/>
                <a:t>어인과</a:t>
              </a:r>
              <a:r>
                <a:rPr lang="ko-KR" altLang="en-US" dirty="0"/>
                <a:t> 귀인들의 인을 쳐서 봉하였으니 이는 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다니엘</a:t>
              </a:r>
              <a:r>
                <a:rPr lang="ko-KR" altLang="en-US" dirty="0"/>
                <a:t> 처치한 것을 변개함이 없게 </a:t>
              </a:r>
              <a:r>
                <a:rPr lang="ko-KR" altLang="en-US" dirty="0" err="1"/>
                <a:t>하려함이었더라</a:t>
              </a:r>
              <a:endParaRPr lang="ko-KR" altLang="en-US" dirty="0"/>
            </a:p>
            <a:p>
              <a:r>
                <a:rPr lang="en-US" altLang="ko-KR" dirty="0" smtClean="0"/>
                <a:t>18: </a:t>
              </a:r>
              <a:r>
                <a:rPr lang="ko-KR" altLang="en-US" dirty="0" smtClean="0"/>
                <a:t>왕이 </a:t>
              </a:r>
              <a:r>
                <a:rPr lang="ko-KR" altLang="en-US" dirty="0"/>
                <a:t>궁에 돌아가서는 밤이 </a:t>
              </a:r>
              <a:r>
                <a:rPr lang="ko-KR" altLang="en-US" dirty="0" smtClean="0"/>
                <a:t>맞도록 금식하고 </a:t>
              </a:r>
              <a:r>
                <a:rPr lang="ko-KR" altLang="en-US" dirty="0"/>
                <a:t>그 앞에 기악을 그치고 침수를 </a:t>
              </a:r>
              <a:r>
                <a:rPr lang="ko-KR" altLang="en-US" dirty="0" err="1"/>
                <a:t>폐하니라</a:t>
              </a:r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6698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(3)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다니엘이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처벌당함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err="1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사자굴에던져짐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51902" y="2150314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1" y="3386535"/>
            <a:ext cx="1773043" cy="9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9396" r="21482" b="24138"/>
          <a:stretch/>
        </p:blipFill>
        <p:spPr bwMode="auto">
          <a:xfrm>
            <a:off x="-1" y="4372237"/>
            <a:ext cx="1773045" cy="9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8576" r="21034" b="24306"/>
          <a:stretch/>
        </p:blipFill>
        <p:spPr bwMode="auto">
          <a:xfrm>
            <a:off x="11149" y="5344850"/>
            <a:ext cx="1761895" cy="99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그룹 50"/>
          <p:cNvGrpSpPr/>
          <p:nvPr/>
        </p:nvGrpSpPr>
        <p:grpSpPr>
          <a:xfrm>
            <a:off x="2235091" y="4915447"/>
            <a:ext cx="300408" cy="208268"/>
            <a:chOff x="2557465" y="658296"/>
            <a:chExt cx="288032" cy="216024"/>
          </a:xfrm>
        </p:grpSpPr>
        <p:sp>
          <p:nvSpPr>
            <p:cNvPr id="52" name="갈매기형 수장 51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53" name="갈매기형 수장 52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0929" y="1978130"/>
            <a:ext cx="9555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조급한 심리로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이튿날 새벽에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일어나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사자굴로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향하는 왕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어두운 밤이 지나고 밝은 해가 떠오르는 아침처럼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절망적인 상황이 희망적 상황으로 반전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될 것임을 암시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사시는 하나님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이라는 표현은 하나님이 만물의 주관자가 되시고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생명의 근원이 되신다는 것을 나타내는 관용적 어법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5210" y="3090610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20521" y="4427196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123415"/>
            <a:ext cx="9936392" cy="1811729"/>
            <a:chOff x="1902726" y="-4395429"/>
            <a:chExt cx="9823846" cy="225747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203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2000" dirty="0" smtClean="0"/>
                <a:t>19: </a:t>
              </a:r>
              <a:r>
                <a:rPr lang="ko-KR" altLang="en-US" sz="2000" dirty="0" smtClean="0"/>
                <a:t>이튿날에 </a:t>
              </a:r>
              <a:r>
                <a:rPr lang="ko-KR" altLang="en-US" sz="2000" dirty="0"/>
                <a:t>왕이 새벽에 일어나 급히 </a:t>
              </a:r>
              <a:r>
                <a:rPr lang="ko-KR" altLang="en-US" sz="2000" dirty="0" err="1"/>
                <a:t>사자굴로</a:t>
              </a:r>
              <a:r>
                <a:rPr lang="ko-KR" altLang="en-US" sz="2000" dirty="0"/>
                <a:t> 가서</a:t>
              </a:r>
            </a:p>
            <a:p>
              <a:r>
                <a:rPr lang="en-US" altLang="ko-KR" sz="2000" dirty="0" smtClean="0"/>
                <a:t>20: </a:t>
              </a:r>
              <a:r>
                <a:rPr lang="ko-KR" altLang="en-US" sz="2000" dirty="0" smtClean="0"/>
                <a:t>다니엘의 </a:t>
              </a:r>
              <a:r>
                <a:rPr lang="ko-KR" altLang="en-US" sz="2000" dirty="0"/>
                <a:t>든 굴에 가까이 이르러는 슬피 소리질러 </a:t>
              </a:r>
              <a:r>
                <a:rPr lang="ko-KR" altLang="en-US" sz="2000" dirty="0" err="1"/>
                <a:t>다니엘에게</a:t>
              </a:r>
              <a:r>
                <a:rPr lang="ko-KR" altLang="en-US" sz="2000" dirty="0"/>
                <a:t> 물어 가로되 사시는 </a:t>
              </a:r>
              <a:endParaRPr lang="en-US" altLang="ko-KR" sz="2000" dirty="0" smtClean="0"/>
            </a:p>
            <a:p>
              <a:r>
                <a:rPr lang="en-US" altLang="ko-KR" sz="2000" dirty="0"/>
                <a:t> </a:t>
              </a:r>
              <a:r>
                <a:rPr lang="en-US" altLang="ko-KR" sz="2000" dirty="0" smtClean="0"/>
                <a:t>   </a:t>
              </a:r>
              <a:r>
                <a:rPr lang="ko-KR" altLang="en-US" sz="2000" dirty="0" smtClean="0"/>
                <a:t>하나님의 </a:t>
              </a:r>
              <a:r>
                <a:rPr lang="ko-KR" altLang="en-US" sz="2000" dirty="0"/>
                <a:t>종 다니엘아 너의 항상 섬기는 네 하나님이 </a:t>
              </a:r>
              <a:r>
                <a:rPr lang="ko-KR" altLang="en-US" sz="2000" dirty="0" err="1"/>
                <a:t>사자에게서</a:t>
              </a:r>
              <a:r>
                <a:rPr lang="ko-KR" altLang="en-US" sz="2000" dirty="0"/>
                <a:t> 너를 </a:t>
              </a:r>
              <a:r>
                <a:rPr lang="ko-KR" altLang="en-US" sz="2000" dirty="0" smtClean="0"/>
                <a:t>구원하시기  </a:t>
              </a:r>
              <a:endParaRPr lang="en-US" altLang="ko-KR" sz="2000" dirty="0" smtClean="0"/>
            </a:p>
            <a:p>
              <a:r>
                <a:rPr lang="en-US" altLang="ko-KR" sz="2000" dirty="0"/>
                <a:t> </a:t>
              </a:r>
              <a:r>
                <a:rPr lang="en-US" altLang="ko-KR" sz="2000" dirty="0" smtClean="0"/>
                <a:t>   </a:t>
              </a:r>
              <a:r>
                <a:rPr lang="ko-KR" altLang="en-US" sz="2000" dirty="0" smtClean="0"/>
                <a:t>에 능하셨느냐</a:t>
              </a:r>
              <a:endParaRPr lang="ko-KR" altLang="en-US" sz="2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6698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(4)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다니엘의 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기적적인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구출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51902" y="2150314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0" y="3645133"/>
            <a:ext cx="1773044" cy="9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0929" y="1978130"/>
            <a:ext cx="9555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다니엘은 먼저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문안인사의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예를 사자굴에서도 갖추고 있는 것은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그만큼 그의 형편이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안전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하다는 것을 상징적으로 보여줌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교만한 모습을 드러내지 않고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왕에게 서운한 감정도 표현하지 않음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2000" b="1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군주앞에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서 있는 </a:t>
            </a:r>
            <a:r>
              <a:rPr lang="ko-KR" altLang="en-US" sz="2000" b="1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신하로서의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다니엘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다니엘이 살아있는 이유를 하나님이 사자의 입을 막으셨기 때문이라고 설명하며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자신의 무죄함때문이 근본적이고 결정적인 이유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무죄한 자들은 하나님이 반드시 은혜로 </a:t>
            </a:r>
            <a:r>
              <a:rPr lang="ko-KR" alt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갚아주신다는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믿음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48594" y="3548659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63104" y="4947004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123416"/>
            <a:ext cx="9936392" cy="1811729"/>
            <a:chOff x="1902726" y="-4395429"/>
            <a:chExt cx="9823846" cy="225747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185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19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21: </a:t>
              </a:r>
              <a:r>
                <a:rPr lang="ko-KR" altLang="en-US" dirty="0" smtClean="0"/>
                <a:t>다니엘이 </a:t>
              </a:r>
              <a:r>
                <a:rPr lang="ko-KR" altLang="en-US" dirty="0"/>
                <a:t>왕에게 고하되 왕이여 원컨대 왕은 </a:t>
              </a:r>
              <a:r>
                <a:rPr lang="ko-KR" altLang="en-US" dirty="0" err="1"/>
                <a:t>만세수를</a:t>
              </a:r>
              <a:r>
                <a:rPr lang="ko-KR" altLang="en-US" dirty="0"/>
                <a:t> 하옵소서</a:t>
              </a:r>
            </a:p>
            <a:p>
              <a:r>
                <a:rPr lang="en-US" altLang="ko-KR" dirty="0" smtClean="0"/>
                <a:t>22: </a:t>
              </a:r>
              <a:r>
                <a:rPr lang="ko-KR" altLang="en-US" dirty="0" smtClean="0"/>
                <a:t>나의 </a:t>
              </a:r>
              <a:r>
                <a:rPr lang="ko-KR" altLang="en-US" dirty="0"/>
                <a:t>하나님이 이미 그 천사를 보내어 사자들의 입을 </a:t>
              </a:r>
              <a:r>
                <a:rPr lang="ko-KR" altLang="en-US" dirty="0" err="1"/>
                <a:t>봉하셨으므로</a:t>
              </a:r>
              <a:r>
                <a:rPr lang="ko-KR" altLang="en-US" dirty="0"/>
                <a:t> 사자들이 나를 </a:t>
              </a:r>
              <a:r>
                <a:rPr lang="ko-KR" altLang="en-US" dirty="0" err="1"/>
                <a:t>상해치</a:t>
              </a:r>
              <a:r>
                <a:rPr lang="ko-KR" altLang="en-US" dirty="0"/>
                <a:t>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err="1" smtClean="0"/>
                <a:t>아니하였사오니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이는 나의 </a:t>
              </a:r>
              <a:r>
                <a:rPr lang="ko-KR" altLang="en-US" dirty="0" err="1"/>
                <a:t>무죄함이</a:t>
              </a:r>
              <a:r>
                <a:rPr lang="ko-KR" altLang="en-US" dirty="0"/>
                <a:t> 그 앞에 </a:t>
              </a:r>
              <a:r>
                <a:rPr lang="ko-KR" altLang="en-US" dirty="0" err="1"/>
                <a:t>명백함이오며</a:t>
              </a:r>
              <a:r>
                <a:rPr lang="ko-KR" altLang="en-US" dirty="0"/>
                <a:t> 또 왕이여 나는 왕의 </a:t>
              </a:r>
              <a:r>
                <a:rPr lang="ko-KR" altLang="en-US" dirty="0" smtClean="0"/>
                <a:t>앞에도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해를 끼치지 아니하였나이다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6698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(4)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다니엘의 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기적적인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구출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51902" y="2150314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0" y="3645133"/>
            <a:ext cx="1773044" cy="9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18576" r="21034" b="24306"/>
          <a:stretch/>
        </p:blipFill>
        <p:spPr bwMode="auto">
          <a:xfrm>
            <a:off x="1416204" y="0"/>
            <a:ext cx="10775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400256" y="6381329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>
                <a:solidFill>
                  <a:srgbClr val="A8815A"/>
                </a:solidFill>
                <a:latin typeface="나눔바른고딕" pitchFamily="50" charset="-127"/>
                <a:ea typeface="나눔바른고딕" pitchFamily="50" charset="-127"/>
              </a:rPr>
              <a:t>2</a:t>
            </a:fld>
            <a:endParaRPr lang="ko-KR" altLang="en-US" sz="900" b="1" dirty="0">
              <a:solidFill>
                <a:srgbClr val="A8815A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021" y="415400"/>
            <a:ext cx="720080" cy="369332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목차</a:t>
            </a:r>
            <a:endParaRPr lang="en-US" altLang="ko-KR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53795" y="39560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01</a:t>
            </a:r>
          </a:p>
        </p:txBody>
      </p:sp>
      <p:cxnSp>
        <p:nvCxnSpPr>
          <p:cNvPr id="48" name="직선 연결선 47"/>
          <p:cNvCxnSpPr/>
          <p:nvPr/>
        </p:nvCxnSpPr>
        <p:spPr>
          <a:xfrm>
            <a:off x="2234374" y="1041934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62366" y="111394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개요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62366" y="176201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62366" y="248209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구조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2366" y="327418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62366" y="39942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주석 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2234374" y="2410086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234374" y="3922254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31411" y="478485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04</a:t>
            </a:r>
            <a:endParaRPr lang="en-US" altLang="ko-KR" sz="3600" b="1" i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3795" y="39560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01</a:t>
            </a:r>
          </a:p>
        </p:txBody>
      </p:sp>
      <p:cxnSp>
        <p:nvCxnSpPr>
          <p:cNvPr id="58" name="직선 연결선 57"/>
          <p:cNvCxnSpPr/>
          <p:nvPr/>
        </p:nvCxnSpPr>
        <p:spPr>
          <a:xfrm>
            <a:off x="2234374" y="1041934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62366" y="111394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개요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62366" y="176201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2366" y="248209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구조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62366" y="327418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62366" y="399426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주석 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2234374" y="2410086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>
            <a:off x="2234374" y="3922254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31411" y="478485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04</a:t>
            </a:r>
            <a:endParaRPr lang="en-US" altLang="ko-KR" sz="3600" b="1" i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31410" y="5504938"/>
            <a:ext cx="325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신학적 </a:t>
            </a:r>
            <a:r>
              <a:rPr lang="ko-KR" altLang="en-US" sz="32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메세지</a:t>
            </a:r>
            <a:r>
              <a:rPr lang="ko-KR" altLang="en-US" sz="32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ko-KR" altLang="en-US" sz="3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>
            <a:off x="2386774" y="5468561"/>
            <a:ext cx="1656184" cy="0"/>
          </a:xfrm>
          <a:prstGeom prst="line">
            <a:avLst/>
          </a:prstGeom>
          <a:ln>
            <a:solidFill>
              <a:srgbClr val="A881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53630" y="2241395"/>
            <a:ext cx="95657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다니엘의 몸에 아무런 상해를 입지 않은 것은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하나님을 향한 전적인 신뢰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는 위기에서     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/>
            </a:r>
            <a:b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생존할 수 있는 원동력 임을 강조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탈리온법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극형을 받아야 하는 자와 함께 그 가족들이 처벌되는 고대 근동의 관습</a:t>
            </a:r>
            <a:r>
              <a:rPr lang="en-US" altLang="ko-KR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신하들에게 실행하며 </a:t>
            </a: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사람을 모함한 자들의 멸망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극적 표현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사자굴에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던져진 자들은 불행한 죽음을 맞이하며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하나님의 공의가 승리하고 불의가 패배</a:t>
            </a:r>
            <a:endParaRPr lang="en-US" altLang="ko-KR" sz="2000" b="1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9796" y="3782043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63104" y="5214634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123415"/>
            <a:ext cx="9936392" cy="1918761"/>
            <a:chOff x="1902726" y="-4395429"/>
            <a:chExt cx="9823846" cy="225747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206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dirty="0" smtClean="0"/>
                <a:t>23: </a:t>
              </a:r>
              <a:r>
                <a:rPr lang="ko-KR" altLang="en-US" dirty="0" smtClean="0"/>
                <a:t>왕이 </a:t>
              </a:r>
              <a:r>
                <a:rPr lang="ko-KR" altLang="en-US" dirty="0"/>
                <a:t>심히 기뻐서 명하여 다니엘을 굴에서 올리라 하매 그들이 다니엘을 굴에서 </a:t>
              </a:r>
              <a:r>
                <a:rPr lang="ko-KR" altLang="en-US" dirty="0" smtClean="0"/>
                <a:t>올린 즉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   그 </a:t>
              </a:r>
              <a:r>
                <a:rPr lang="ko-KR" altLang="en-US" dirty="0"/>
                <a:t>몸이 조금도 상하지 아니하였으니 이는 그가 자기 하나님을 </a:t>
              </a:r>
              <a:r>
                <a:rPr lang="ko-KR" altLang="en-US" dirty="0" err="1"/>
                <a:t>의뢰함이었더라</a:t>
              </a:r>
              <a:endParaRPr lang="ko-KR" altLang="en-US" dirty="0"/>
            </a:p>
            <a:p>
              <a:r>
                <a:rPr lang="en-US" altLang="ko-KR" dirty="0" smtClean="0"/>
                <a:t>24: </a:t>
              </a:r>
              <a:r>
                <a:rPr lang="ko-KR" altLang="en-US" dirty="0" smtClean="0"/>
                <a:t>왕이 </a:t>
              </a:r>
              <a:r>
                <a:rPr lang="ko-KR" altLang="en-US" dirty="0"/>
                <a:t>명을 내려 다니엘을 참소한 사람들을 끌어오게 하고 그들을 그 처자들과 함께 사자 </a:t>
              </a:r>
              <a:endParaRPr lang="en-US" altLang="ko-KR" dirty="0" smtClean="0"/>
            </a:p>
            <a:p>
              <a:r>
                <a:rPr lang="en-US" altLang="ko-KR" dirty="0" smtClean="0"/>
                <a:t>   </a:t>
              </a:r>
              <a:r>
                <a:rPr lang="ko-KR" altLang="en-US" dirty="0" smtClean="0"/>
                <a:t>굴에 </a:t>
              </a:r>
              <a:r>
                <a:rPr lang="ko-KR" altLang="en-US" dirty="0"/>
                <a:t>던져 넣게 하였더니 그들이 굴 밑에 닿기 전에 사자가 곧 그들을 움켜서 그 </a:t>
              </a:r>
              <a:r>
                <a:rPr lang="ko-KR" altLang="en-US" dirty="0" smtClean="0"/>
                <a:t>뼈까지도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부숴뜨렸더라</a:t>
              </a:r>
              <a:endParaRPr lang="ko-KR" altLang="en-US" dirty="0" smtClean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6698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(4)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다니엘의 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기적적인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구출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66412" y="2460369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0" y="3645133"/>
            <a:ext cx="1773044" cy="9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2)</a:t>
            </a:r>
            <a:r>
              <a:rPr lang="ko-KR" altLang="en-US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시자굴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79370" y="2193634"/>
            <a:ext cx="95657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자국 백성들과 지배하고 있는 속국들과 자국 안에서 다양한 언어를 사용하는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민족들에게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하나님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알리는 특별 조서를 보냄  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세계를 통치하는 왕도 하나님의 심부름꾼일 뿐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조서는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찬양시적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언어로 되어있는데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다리오의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조서는 지금까지 언급된 모든 조서의 요약이고 하나님을 향한 신앙고백적 약술이라 볼 수 있음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사시는 하나님</a:t>
            </a: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 “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영원히 </a:t>
            </a:r>
            <a:r>
              <a:rPr lang="ko-KR" altLang="en-US" dirty="0" err="1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변치않으실자</a:t>
            </a: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 “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결코 망하지 않을 </a:t>
            </a:r>
            <a:r>
              <a:rPr lang="ko-KR" altLang="en-US" dirty="0" err="1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그나라</a:t>
            </a: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“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구원하시며 </a:t>
            </a:r>
            <a:r>
              <a:rPr lang="ko-KR" altLang="en-US" dirty="0" err="1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건져내기도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하시는 하나님</a:t>
            </a: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 “</a:t>
            </a:r>
            <a:r>
              <a:rPr lang="ko-KR" altLang="en-US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이적과 기사를 행하시는 자</a:t>
            </a:r>
            <a:r>
              <a:rPr lang="en-US" altLang="ko-KR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＂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>
              <a:solidFill>
                <a:schemeClr val="accent2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사자의 입의 원문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[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사자의 손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] 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손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세력을 의미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59796" y="4244136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89976" y="6374362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-123412"/>
            <a:ext cx="9936392" cy="2933519"/>
            <a:chOff x="1902726" y="-4395429"/>
            <a:chExt cx="9823846" cy="304170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3041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1600" dirty="0" smtClean="0"/>
                <a:t>25: </a:t>
              </a:r>
              <a:r>
                <a:rPr lang="ko-KR" altLang="en-US" sz="1600" dirty="0" smtClean="0"/>
                <a:t>이에</a:t>
              </a:r>
              <a:r>
                <a:rPr lang="ko-KR" altLang="en-US" sz="1600" dirty="0"/>
                <a:t> </a:t>
              </a:r>
              <a:r>
                <a:rPr lang="ko-KR" altLang="en-US" sz="1600" dirty="0" err="1"/>
                <a:t>다리오왕이</a:t>
              </a:r>
              <a:r>
                <a:rPr lang="ko-KR" altLang="en-US" sz="1600" dirty="0"/>
                <a:t> 온 땅에 있는 모든 백성과 나라들과 각 방언하는 자들에게 조서를 내려 </a:t>
              </a:r>
              <a:r>
                <a:rPr lang="ko-KR" altLang="en-US" sz="1600" dirty="0" smtClean="0"/>
                <a:t>가로되</a:t>
              </a:r>
              <a:endParaRPr lang="en-US" altLang="ko-KR" sz="1600" dirty="0" smtClean="0"/>
            </a:p>
            <a:p>
              <a:r>
                <a:rPr lang="en-US" altLang="ko-KR" sz="1600" dirty="0"/>
                <a:t> </a:t>
              </a:r>
              <a:r>
                <a:rPr lang="en-US" altLang="ko-KR" sz="1600" dirty="0" smtClean="0"/>
                <a:t> </a:t>
              </a:r>
              <a:r>
                <a:rPr lang="ko-KR" altLang="en-US" sz="1600" dirty="0" smtClean="0"/>
                <a:t>   원컨대 </a:t>
              </a:r>
              <a:r>
                <a:rPr lang="ko-KR" altLang="en-US" sz="1600" dirty="0"/>
                <a:t>많은 평강이 너희에게 </a:t>
              </a:r>
              <a:r>
                <a:rPr lang="ko-KR" altLang="en-US" sz="1600" dirty="0" err="1" smtClean="0"/>
                <a:t>있을찌어다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26: </a:t>
              </a:r>
              <a:r>
                <a:rPr lang="ko-KR" altLang="en-US" sz="1600" dirty="0" smtClean="0"/>
                <a:t>내가 </a:t>
              </a:r>
              <a:r>
                <a:rPr lang="ko-KR" altLang="en-US" sz="1600" dirty="0"/>
                <a:t>이제 조서를 </a:t>
              </a:r>
              <a:r>
                <a:rPr lang="ko-KR" altLang="en-US" sz="1600" dirty="0" err="1"/>
                <a:t>내리노라</a:t>
              </a:r>
              <a:r>
                <a:rPr lang="ko-KR" altLang="en-US" sz="1600" dirty="0"/>
                <a:t> 내 나라 관할 아래 있는 사람들은 다 다니엘의 하나님 앞에서 떨며 </a:t>
              </a:r>
              <a:endParaRPr lang="en-US" altLang="ko-KR" sz="1600" dirty="0" smtClean="0"/>
            </a:p>
            <a:p>
              <a:r>
                <a:rPr lang="en-US" altLang="ko-KR" sz="1600" dirty="0"/>
                <a:t> </a:t>
              </a:r>
              <a:r>
                <a:rPr lang="en-US" altLang="ko-KR" sz="1600" dirty="0" smtClean="0"/>
                <a:t>   </a:t>
              </a:r>
              <a:r>
                <a:rPr lang="ko-KR" altLang="en-US" sz="1600" dirty="0" err="1" smtClean="0"/>
                <a:t>두려워할찌니</a:t>
              </a:r>
              <a:r>
                <a:rPr lang="ko-KR" altLang="en-US" sz="1600" dirty="0" smtClean="0"/>
                <a:t> </a:t>
              </a:r>
              <a:r>
                <a:rPr lang="ko-KR" altLang="en-US" sz="1600" dirty="0"/>
                <a:t>그는 사시는 </a:t>
              </a:r>
              <a:r>
                <a:rPr lang="ko-KR" altLang="en-US" sz="1600" dirty="0" err="1"/>
                <a:t>하나님이시요</a:t>
              </a:r>
              <a:r>
                <a:rPr lang="ko-KR" altLang="en-US" sz="1600" dirty="0"/>
                <a:t> 영원히 변치 않으실 자시며 </a:t>
              </a:r>
              <a:r>
                <a:rPr lang="ko-KR" altLang="en-US" sz="1600" dirty="0" err="1"/>
                <a:t>그나라는</a:t>
              </a:r>
              <a:r>
                <a:rPr lang="ko-KR" altLang="en-US" sz="1600" dirty="0"/>
                <a:t> 망하지 아니할 </a:t>
              </a:r>
              <a:r>
                <a:rPr lang="ko-KR" altLang="en-US" sz="1600" dirty="0" smtClean="0"/>
                <a:t>것이요</a:t>
              </a:r>
              <a:endParaRPr lang="en-US" altLang="ko-KR" sz="1600" dirty="0" smtClean="0"/>
            </a:p>
            <a:p>
              <a:r>
                <a:rPr lang="en-US" altLang="ko-KR" sz="1600" dirty="0"/>
                <a:t> </a:t>
              </a: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</a:t>
              </a:r>
              <a:r>
                <a:rPr lang="ko-KR" altLang="en-US" sz="1600" dirty="0"/>
                <a:t>그 권세는 무궁할 </a:t>
              </a:r>
              <a:r>
                <a:rPr lang="ko-KR" altLang="en-US" sz="1600" dirty="0" smtClean="0"/>
                <a:t>것이며</a:t>
              </a:r>
              <a:endParaRPr lang="en-US" altLang="ko-KR" sz="1600" dirty="0" smtClean="0"/>
            </a:p>
            <a:p>
              <a:r>
                <a:rPr lang="en-US" altLang="ko-KR" sz="1600" dirty="0" smtClean="0"/>
                <a:t>27: </a:t>
              </a:r>
              <a:r>
                <a:rPr lang="ko-KR" altLang="en-US" sz="1600" dirty="0" smtClean="0"/>
                <a:t>그는 </a:t>
              </a:r>
              <a:r>
                <a:rPr lang="ko-KR" altLang="en-US" sz="1600" dirty="0"/>
                <a:t>구원도 하시며 </a:t>
              </a:r>
              <a:r>
                <a:rPr lang="ko-KR" altLang="en-US" sz="1600" dirty="0" err="1"/>
                <a:t>건져내기도</a:t>
              </a:r>
              <a:r>
                <a:rPr lang="ko-KR" altLang="en-US" sz="1600" dirty="0"/>
                <a:t> 하시며 </a:t>
              </a:r>
              <a:r>
                <a:rPr lang="ko-KR" altLang="en-US" sz="1600" dirty="0" err="1"/>
                <a:t>하늘에서든지</a:t>
              </a:r>
              <a:r>
                <a:rPr lang="ko-KR" altLang="en-US" sz="1600" dirty="0"/>
                <a:t> </a:t>
              </a:r>
              <a:r>
                <a:rPr lang="ko-KR" altLang="en-US" sz="1600" dirty="0" err="1"/>
                <a:t>땅에서든지</a:t>
              </a:r>
              <a:r>
                <a:rPr lang="ko-KR" altLang="en-US" sz="1600" dirty="0"/>
                <a:t> 이적과 기사를 행하시는 자로서 </a:t>
              </a:r>
              <a:endParaRPr lang="en-US" altLang="ko-KR" sz="1600" dirty="0" smtClean="0"/>
            </a:p>
            <a:p>
              <a:r>
                <a:rPr lang="en-US" altLang="ko-KR" sz="1600" dirty="0"/>
                <a:t> </a:t>
              </a:r>
              <a:r>
                <a:rPr lang="en-US" altLang="ko-KR" sz="1600" dirty="0" smtClean="0"/>
                <a:t>    </a:t>
              </a:r>
              <a:r>
                <a:rPr lang="ko-KR" altLang="en-US" sz="1600" dirty="0" smtClean="0"/>
                <a:t>다니엘을 </a:t>
              </a:r>
              <a:r>
                <a:rPr lang="ko-KR" altLang="en-US" sz="1600" dirty="0"/>
                <a:t>구원하여 사자의 입에서 벗어나게 </a:t>
              </a:r>
              <a:r>
                <a:rPr lang="ko-KR" altLang="en-US" sz="1600" dirty="0" err="1"/>
                <a:t>하셨음이니라</a:t>
              </a:r>
              <a:r>
                <a:rPr lang="ko-KR" altLang="en-US" sz="1600" dirty="0"/>
                <a:t> 하였더라</a:t>
              </a:r>
            </a:p>
            <a:p>
              <a:endParaRPr lang="ko-KR" altLang="en-US" sz="1600" dirty="0"/>
            </a:p>
            <a:p>
              <a:endParaRPr lang="ko-KR" altLang="en-US" sz="16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01666" y="2309317"/>
            <a:ext cx="16698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(4) 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b="1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장면</a:t>
            </a:r>
            <a:endParaRPr lang="en-US" altLang="ko-KR" sz="1600" b="1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다니엘의 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기적적인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0070C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구출</a:t>
            </a:r>
            <a:endParaRPr lang="en-US" altLang="ko-KR" sz="1600" dirty="0" smtClean="0">
              <a:solidFill>
                <a:srgbClr val="0070C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2266412" y="2460369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0" y="3645133"/>
            <a:ext cx="1773044" cy="9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그룹 23"/>
          <p:cNvGrpSpPr/>
          <p:nvPr/>
        </p:nvGrpSpPr>
        <p:grpSpPr>
          <a:xfrm rot="16200000">
            <a:off x="2923477" y="3253669"/>
            <a:ext cx="252946" cy="344136"/>
            <a:chOff x="5626675" y="2530294"/>
            <a:chExt cx="264782" cy="399094"/>
          </a:xfrm>
        </p:grpSpPr>
        <p:sp>
          <p:nvSpPr>
            <p:cNvPr id="28" name="갈매기형 수장 27"/>
            <p:cNvSpPr/>
            <p:nvPr/>
          </p:nvSpPr>
          <p:spPr>
            <a:xfrm rot="5400000">
              <a:off x="5657095" y="2499874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 rot="5400000">
              <a:off x="5657095" y="2695026"/>
              <a:ext cx="203942" cy="26478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8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3)</a:t>
            </a:r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다니엘의 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형통</a:t>
            </a:r>
            <a:endParaRPr lang="en-US" altLang="ko-KR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33972" y="1937157"/>
            <a:ext cx="956572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그의 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말년의 삶이 요약되어 </a:t>
            </a:r>
            <a:r>
              <a:rPr lang="ko-KR" altLang="en-US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소개되는데</a:t>
            </a:r>
            <a:endParaRPr lang="en-US" altLang="ko-KR" sz="24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형통하다는</a:t>
            </a:r>
            <a:r>
              <a:rPr lang="ko-KR" altLang="en-US" sz="2400" kern="0" dirty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‘좋다</a:t>
            </a:r>
            <a:r>
              <a:rPr lang="en-US" altLang="ko-KR" sz="2400" kern="0" dirty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dirty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유익하다</a:t>
            </a:r>
            <a:r>
              <a:rPr lang="en-US" altLang="ko-KR" sz="2400" kern="0" dirty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dirty="0">
                <a:solidFill>
                  <a:schemeClr val="bg1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목표를 달성하다’ </a:t>
            </a:r>
            <a:endParaRPr lang="en-US" altLang="ko-KR" sz="2400" kern="0" dirty="0">
              <a:solidFill>
                <a:schemeClr val="bg1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4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4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하나님을 신뢰한 자들의 인생은 언제나 </a:t>
            </a:r>
            <a:r>
              <a:rPr lang="ko-KR" altLang="en-US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아름답다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53227" y="2146120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283360" y="3924358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871556" y="99610"/>
            <a:ext cx="9936392" cy="1261884"/>
            <a:chOff x="1902726" y="-4395429"/>
            <a:chExt cx="9823846" cy="2825272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1989170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7735" y="-4395429"/>
              <a:ext cx="9788837" cy="282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2000" dirty="0" smtClean="0"/>
                <a:t>28: </a:t>
              </a:r>
              <a:r>
                <a:rPr lang="ko-KR" altLang="en-US" sz="2000" dirty="0" smtClean="0"/>
                <a:t>이</a:t>
              </a:r>
              <a:r>
                <a:rPr lang="ko-KR" altLang="en-US" sz="2000" dirty="0"/>
                <a:t> 다니엘이 </a:t>
              </a:r>
              <a:r>
                <a:rPr lang="ko-KR" altLang="en-US" sz="2000" dirty="0" err="1"/>
                <a:t>다리오왕의</a:t>
              </a:r>
              <a:r>
                <a:rPr lang="ko-KR" altLang="en-US" sz="2000" dirty="0"/>
                <a:t> 시대와 </a:t>
              </a:r>
              <a:r>
                <a:rPr lang="ko-KR" altLang="en-US" sz="2000" dirty="0" err="1"/>
                <a:t>바사</a:t>
              </a:r>
              <a:r>
                <a:rPr lang="ko-KR" altLang="en-US" sz="2000" dirty="0"/>
                <a:t> 사람 </a:t>
              </a:r>
              <a:r>
                <a:rPr lang="ko-KR" altLang="en-US" sz="2000" dirty="0" err="1"/>
                <a:t>고레스왕의</a:t>
              </a:r>
              <a:r>
                <a:rPr lang="ko-KR" altLang="en-US" sz="2000" dirty="0"/>
                <a:t> 시대에 형통하였더라</a:t>
              </a:r>
            </a:p>
            <a:p>
              <a:endParaRPr lang="ko-KR" altLang="en-US" dirty="0"/>
            </a:p>
            <a:p>
              <a:endParaRPr lang="ko-KR" altLang="en-US" dirty="0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2286668" y="2206738"/>
            <a:ext cx="300408" cy="208268"/>
            <a:chOff x="2557465" y="658296"/>
            <a:chExt cx="288032" cy="216024"/>
          </a:xfrm>
        </p:grpSpPr>
        <p:sp>
          <p:nvSpPr>
            <p:cNvPr id="46" name="갈매기형 수장 4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0" y="3645133"/>
            <a:ext cx="1773044" cy="9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69271" l="51757" r="83602">
                        <a14:foregroundMark x1="61420" y1="40625" x2="61420" y2="40625"/>
                        <a14:foregroundMark x1="62665" y1="54818" x2="62665" y2="54818"/>
                        <a14:foregroundMark x1="65739" y1="63411" x2="65739" y2="63411"/>
                        <a14:foregroundMark x1="56662" y1="63932" x2="56662" y2="63932"/>
                        <a14:foregroundMark x1="61786" y1="55729" x2="61786" y2="55729"/>
                        <a14:foregroundMark x1="64129" y1="56510" x2="64129" y2="56510"/>
                        <a14:foregroundMark x1="61493" y1="38411" x2="61493" y2="38411"/>
                        <a14:foregroundMark x1="64495" y1="55469" x2="64495" y2="55469"/>
                        <a14:foregroundMark x1="62372" y1="42839" x2="62372" y2="42839"/>
                        <a14:foregroundMark x1="64641" y1="56771" x2="64641" y2="56771"/>
                        <a14:foregroundMark x1="60835" y1="45703" x2="60835" y2="45703"/>
                        <a14:foregroundMark x1="58785" y1="46224" x2="58785" y2="46224"/>
                        <a14:foregroundMark x1="58346" y1="45052" x2="58346" y2="45052"/>
                        <a14:foregroundMark x1="58346" y1="45573" x2="58346" y2="45573"/>
                        <a14:foregroundMark x1="61713" y1="39193" x2="61713" y2="39193"/>
                        <a14:foregroundMark x1="61859" y1="39323" x2="61859" y2="39323"/>
                        <a14:backgroundMark x1="64714" y1="50781" x2="64714" y2="50781"/>
                        <a14:backgroundMark x1="73060" y1="65755" x2="73060" y2="6575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19270" r="21328" b="24653"/>
          <a:stretch/>
        </p:blipFill>
        <p:spPr bwMode="auto">
          <a:xfrm>
            <a:off x="9545442" y="0"/>
            <a:ext cx="2616405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82729" y="405508"/>
            <a:ext cx="10915951" cy="5853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600" b="1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특별히 로마의 황제로부터 모진 박해를 받았던 초기 기독교인들에게 많은 감동과 신앙적 용기를 제공했다</a:t>
            </a:r>
            <a:r>
              <a:rPr lang="en-US" altLang="ko-KR" b="1" kern="0" dirty="0">
                <a:solidFill>
                  <a:schemeClr val="bg2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b="1" kern="0" dirty="0">
              <a:solidFill>
                <a:schemeClr val="bg2">
                  <a:lumMod val="50000"/>
                </a:schemeClr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342900" indent="-342900" algn="just" fontAlgn="base">
              <a:lnSpc>
                <a:spcPct val="160000"/>
              </a:lnSpc>
              <a:buAutoNum type="arabicPeriod"/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다니엘의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이야기는 하나님을 믿는 모든 사람들이 언제든지 </a:t>
            </a:r>
            <a:r>
              <a:rPr lang="ko-KR" altLang="en-US" b="1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경건의 실천을 포기하라는 </a:t>
            </a:r>
            <a:endParaRPr lang="en-US" altLang="ko-KR" b="1" kern="0" dirty="0" smtClean="0">
              <a:solidFill>
                <a:schemeClr val="accent2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b="1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b="1" kern="0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</a:t>
            </a:r>
            <a:r>
              <a:rPr lang="ko-KR" altLang="en-US" b="1" kern="0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유혹 앞 </a:t>
            </a:r>
            <a:r>
              <a:rPr lang="ko-KR" altLang="en-US" b="1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에 설 수 있다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는 사실을 전해주고 있다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모함을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받았을 때에 다니엘이 선택한 문제 해결 방법이다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</a:t>
            </a: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폭력을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행사하거나 그늘과 맞서 비난하지 않고 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그의 대결 방법은 </a:t>
            </a:r>
            <a:r>
              <a:rPr lang="ko-KR" altLang="en-US" b="1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인내하며 묵묵히 하나님의 개입을 기다리는 것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3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총리로서의 다니엘의 업무 수행에 관한 모습이다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</a:t>
            </a:r>
            <a:r>
              <a:rPr lang="ko-KR" altLang="en-US" kern="0" dirty="0" err="1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청렴결백함이고</a:t>
            </a:r>
            <a:r>
              <a:rPr lang="ko-KR" altLang="en-US" kern="0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탁월하고 철저한 행정능력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을 발휘하였다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en-US" altLang="ko-KR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이러한 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다니엘의 모습은 기독교인들이 하나님이 허락하신 삶의 현장에서 정직한 모습을 통해 </a:t>
            </a:r>
            <a:endParaRPr lang="en-US" altLang="ko-KR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</a:t>
            </a:r>
            <a:r>
              <a:rPr lang="ko-KR" altLang="en-US" kern="0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모범적인 </a:t>
            </a:r>
            <a:r>
              <a:rPr lang="ko-KR" altLang="en-US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사회생활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을 영위해야한다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kern="0" dirty="0" smtClean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공의와 </a:t>
            </a:r>
            <a:r>
              <a:rPr lang="ko-KR" altLang="en-US" kern="0" dirty="0">
                <a:solidFill>
                  <a:schemeClr val="accent2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정의를 실천하며 살아가는 것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은 하나님이 원하시는 바다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991107"/>
            <a:ext cx="1040638" cy="110107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신학적</a:t>
            </a:r>
            <a:endParaRPr lang="en-US" altLang="ko-KR" dirty="0" smtClean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  <a:p>
            <a:pPr algn="dist">
              <a:lnSpc>
                <a:spcPct val="20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메시지</a:t>
            </a:r>
            <a:endParaRPr lang="ko-KR" altLang="en-US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나눔명조 ExtraBold" pitchFamily="18" charset="-127"/>
                <a:ea typeface="나눔명조 ExtraBold" pitchFamily="18" charset="-127"/>
              </a:rPr>
              <a:t>04</a:t>
            </a:r>
            <a:endParaRPr lang="en-US" altLang="ko-KR" sz="3600" b="1" dirty="0">
              <a:solidFill>
                <a:srgbClr val="A8815A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1487901" y="342746"/>
            <a:ext cx="8890539" cy="1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1419321" y="991886"/>
            <a:ext cx="9114283" cy="239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53037" y="6255905"/>
            <a:ext cx="190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end</a:t>
            </a:r>
            <a:endParaRPr lang="ko-KR" altLang="en-US" sz="32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69271" l="51757" r="83602">
                        <a14:foregroundMark x1="61420" y1="40625" x2="61420" y2="40625"/>
                        <a14:foregroundMark x1="62665" y1="54818" x2="62665" y2="54818"/>
                        <a14:foregroundMark x1="65739" y1="63411" x2="65739" y2="63411"/>
                        <a14:foregroundMark x1="56662" y1="63932" x2="56662" y2="63932"/>
                        <a14:foregroundMark x1="61786" y1="55729" x2="61786" y2="55729"/>
                        <a14:foregroundMark x1="64129" y1="56510" x2="64129" y2="56510"/>
                        <a14:foregroundMark x1="61493" y1="38411" x2="61493" y2="38411"/>
                        <a14:foregroundMark x1="64495" y1="55469" x2="64495" y2="55469"/>
                        <a14:foregroundMark x1="62372" y1="42839" x2="62372" y2="42839"/>
                        <a14:foregroundMark x1="64641" y1="56771" x2="64641" y2="56771"/>
                        <a14:foregroundMark x1="60835" y1="45703" x2="60835" y2="45703"/>
                        <a14:foregroundMark x1="58785" y1="46224" x2="58785" y2="46224"/>
                        <a14:foregroundMark x1="58346" y1="45052" x2="58346" y2="45052"/>
                        <a14:foregroundMark x1="58346" y1="45573" x2="58346" y2="45573"/>
                        <a14:foregroundMark x1="61713" y1="39193" x2="61713" y2="39193"/>
                        <a14:foregroundMark x1="61859" y1="39323" x2="61859" y2="39323"/>
                        <a14:backgroundMark x1="64714" y1="50781" x2="64714" y2="50781"/>
                        <a14:backgroundMark x1="73060" y1="65755" x2="73060" y2="6575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6522812" y="0"/>
            <a:ext cx="5669188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0601" y="1484784"/>
            <a:ext cx="20882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3</a:t>
            </a:r>
            <a:r>
              <a:rPr lang="ko-KR" altLang="en-US" sz="24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장과 </a:t>
            </a:r>
            <a:r>
              <a:rPr lang="en-US" altLang="ko-KR" sz="24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6</a:t>
            </a:r>
            <a:r>
              <a:rPr lang="ko-KR" altLang="en-US" sz="24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장의 </a:t>
            </a:r>
            <a:endParaRPr lang="en-US" altLang="ko-KR" sz="24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4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유사성</a:t>
            </a:r>
            <a:endParaRPr lang="en-US" altLang="ko-KR" sz="2400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장개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요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7873" y="568713"/>
            <a:ext cx="7992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6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장과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장은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한쌍의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짝을 이룸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 모두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왕궁내에서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일어난 신하들 사이의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경쟁이야기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디아스포라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유대인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들이 이방의 땅에서 살아가면서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충돌하고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갈등했던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삶의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경험들을 종교적관점에서 풀어내고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있음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297486" y="2366134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557465" y="666052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600920" y="1314237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606455" y="1983576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627426" y="3058271"/>
            <a:ext cx="9790771" cy="3063749"/>
            <a:chOff x="1627426" y="3069422"/>
            <a:chExt cx="9790771" cy="3063749"/>
          </a:xfrm>
        </p:grpSpPr>
        <p:grpSp>
          <p:nvGrpSpPr>
            <p:cNvPr id="4" name="그룹 3"/>
            <p:cNvGrpSpPr/>
            <p:nvPr/>
          </p:nvGrpSpPr>
          <p:grpSpPr>
            <a:xfrm>
              <a:off x="1627426" y="3356232"/>
              <a:ext cx="9790771" cy="2776939"/>
              <a:chOff x="1627426" y="3356232"/>
              <a:chExt cx="9790771" cy="2910173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1627426" y="3503277"/>
                <a:ext cx="9790771" cy="276312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96429" y="3356232"/>
                <a:ext cx="8453300" cy="25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endPara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 algn="ctr" fontAlgn="base">
                  <a:lnSpc>
                    <a:spcPct val="150000"/>
                  </a:lnSpc>
                </a:pP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 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유대인들이 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이방 땅에서 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살아가면서 전통적인 믿음을 포기해서는 안되고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,</a:t>
                </a:r>
              </a:p>
              <a:p>
                <a:pPr algn="ctr" fontAlgn="base">
                  <a:lnSpc>
                    <a:spcPct val="150000"/>
                  </a:lnSpc>
                </a:pP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 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설사 </a:t>
                </a:r>
                <a:r>
                  <a:rPr lang="ko-KR" altLang="en-US" sz="2000" b="1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순교의 희생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이 요구되는 상황이 전개된다고 할지라도 </a:t>
                </a:r>
                <a:endPara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 algn="ctr" fontAlgn="base">
                  <a:lnSpc>
                    <a:spcPct val="150000"/>
                  </a:lnSpc>
                </a:pP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000" b="1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하나님의 </a:t>
                </a:r>
                <a:r>
                  <a:rPr lang="ko-KR" altLang="en-US" sz="2000" b="1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법도를 지켜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야 하며 하나님을 향한 </a:t>
                </a:r>
                <a:r>
                  <a:rPr lang="ko-KR" altLang="en-US" sz="2000" b="1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절대적인 </a:t>
                </a:r>
                <a:r>
                  <a:rPr lang="ko-KR" altLang="en-US" sz="2000" b="1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믿음 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안에서 </a:t>
                </a:r>
                <a:endPara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 algn="ctr" fontAlgn="base">
                  <a:lnSpc>
                    <a:spcPct val="150000"/>
                  </a:lnSpc>
                </a:pPr>
                <a:r>
                  <a:rPr lang="en-US" altLang="ko-KR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en-US" altLang="ko-KR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2000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살아갈 </a:t>
                </a:r>
                <a:r>
                  <a:rPr lang="ko-KR" altLang="en-US" sz="20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것을 권면하는 </a:t>
                </a:r>
                <a:r>
                  <a:rPr lang="ko-KR" altLang="en-US" sz="2000" b="1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교육적 </a:t>
                </a:r>
                <a:r>
                  <a:rPr lang="ko-KR" altLang="en-US" sz="2000" b="1" dirty="0" smtClean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설교</a:t>
                </a:r>
                <a:endParaRPr lang="ko-KR" altLang="en-US" sz="20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p:grpSp>
        <p:grpSp>
          <p:nvGrpSpPr>
            <p:cNvPr id="154" name="그룹 153"/>
            <p:cNvGrpSpPr/>
            <p:nvPr/>
          </p:nvGrpSpPr>
          <p:grpSpPr>
            <a:xfrm rot="5400000">
              <a:off x="5756628" y="3136578"/>
              <a:ext cx="399094" cy="264782"/>
              <a:chOff x="2557465" y="658296"/>
              <a:chExt cx="288032" cy="21602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55" name="갈매기형 수장 154"/>
              <p:cNvSpPr/>
              <p:nvPr/>
            </p:nvSpPr>
            <p:spPr>
              <a:xfrm>
                <a:off x="2557465" y="658296"/>
                <a:ext cx="147188" cy="216024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갈매기형 수장 155"/>
              <p:cNvSpPr/>
              <p:nvPr/>
            </p:nvSpPr>
            <p:spPr>
              <a:xfrm>
                <a:off x="2698309" y="658296"/>
                <a:ext cx="147188" cy="216024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3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69271" l="51757" r="83602">
                        <a14:foregroundMark x1="61420" y1="40625" x2="61420" y2="40625"/>
                        <a14:foregroundMark x1="62665" y1="54818" x2="62665" y2="54818"/>
                        <a14:foregroundMark x1="65739" y1="63411" x2="65739" y2="63411"/>
                        <a14:foregroundMark x1="56662" y1="63932" x2="56662" y2="63932"/>
                        <a14:foregroundMark x1="61786" y1="55729" x2="61786" y2="55729"/>
                        <a14:foregroundMark x1="64129" y1="56510" x2="64129" y2="56510"/>
                        <a14:foregroundMark x1="61493" y1="38411" x2="61493" y2="38411"/>
                        <a14:foregroundMark x1="64495" y1="55469" x2="64495" y2="55469"/>
                        <a14:foregroundMark x1="62372" y1="42839" x2="62372" y2="42839"/>
                        <a14:foregroundMark x1="64641" y1="56771" x2="64641" y2="56771"/>
                        <a14:foregroundMark x1="60835" y1="45703" x2="60835" y2="45703"/>
                        <a14:foregroundMark x1="58785" y1="46224" x2="58785" y2="46224"/>
                        <a14:foregroundMark x1="58346" y1="45052" x2="58346" y2="45052"/>
                        <a14:foregroundMark x1="58346" y1="45573" x2="58346" y2="45573"/>
                        <a14:foregroundMark x1="61713" y1="39193" x2="61713" y2="39193"/>
                        <a14:foregroundMark x1="61859" y1="39323" x2="61859" y2="39323"/>
                        <a14:backgroundMark x1="64714" y1="50781" x2="64714" y2="50781"/>
                        <a14:backgroundMark x1="73060" y1="65755" x2="73060" y2="6575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6522812" y="0"/>
            <a:ext cx="5669188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0601" y="1484784"/>
            <a:ext cx="2088232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3</a:t>
            </a:r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장과 </a:t>
            </a:r>
            <a:r>
              <a:rPr lang="en-US" altLang="ko-KR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6</a:t>
            </a:r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장의 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내용상의 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차이점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장개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요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01</a:t>
            </a:r>
          </a:p>
        </p:txBody>
      </p:sp>
      <p:cxnSp>
        <p:nvCxnSpPr>
          <p:cNvPr id="47" name="직선 연결선 46"/>
          <p:cNvCxnSpPr/>
          <p:nvPr/>
        </p:nvCxnSpPr>
        <p:spPr>
          <a:xfrm>
            <a:off x="230601" y="283448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82388"/>
              </p:ext>
            </p:extLst>
          </p:nvPr>
        </p:nvGraphicFramePr>
        <p:xfrm>
          <a:off x="2392818" y="592119"/>
          <a:ext cx="8836051" cy="55968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3855">
                  <a:extLst>
                    <a:ext uri="{9D8B030D-6E8A-4147-A177-3AD203B41FA5}">
                      <a16:colId xmlns:a16="http://schemas.microsoft.com/office/drawing/2014/main" val="4097389647"/>
                    </a:ext>
                  </a:extLst>
                </a:gridCol>
                <a:gridCol w="3222703">
                  <a:extLst>
                    <a:ext uri="{9D8B030D-6E8A-4147-A177-3AD203B41FA5}">
                      <a16:colId xmlns:a16="http://schemas.microsoft.com/office/drawing/2014/main" val="1195062367"/>
                    </a:ext>
                  </a:extLst>
                </a:gridCol>
                <a:gridCol w="3679493">
                  <a:extLst>
                    <a:ext uri="{9D8B030D-6E8A-4147-A177-3AD203B41FA5}">
                      <a16:colId xmlns:a16="http://schemas.microsoft.com/office/drawing/2014/main" val="3422162534"/>
                    </a:ext>
                  </a:extLst>
                </a:gridCol>
              </a:tblGrid>
              <a:tr h="4167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02066"/>
                  </a:ext>
                </a:extLst>
              </a:tr>
              <a:tr h="595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주인공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사드락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ko-KR" altLang="en-US" dirty="0" err="1" smtClean="0"/>
                        <a:t>메삭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아벳느고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다니엘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655457"/>
                  </a:ext>
                </a:extLst>
              </a:tr>
              <a:tr h="5887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시대적배경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바벨론의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b="1" dirty="0" err="1" smtClean="0"/>
                        <a:t>느부갓네살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ko-KR" altLang="en-US" b="1" dirty="0" err="1" smtClean="0"/>
                        <a:t>왕</a:t>
                      </a:r>
                      <a:r>
                        <a:rPr lang="ko-KR" altLang="en-US" dirty="0" err="1" smtClean="0"/>
                        <a:t>시대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메대의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b="1" dirty="0" smtClean="0"/>
                        <a:t>다리오 </a:t>
                      </a:r>
                      <a:r>
                        <a:rPr lang="ko-KR" altLang="en-US" b="1" dirty="0" err="1" smtClean="0"/>
                        <a:t>왕</a:t>
                      </a:r>
                      <a:r>
                        <a:rPr lang="ko-KR" altLang="en-US" dirty="0" err="1" smtClean="0"/>
                        <a:t>시대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951151"/>
                  </a:ext>
                </a:extLst>
              </a:tr>
              <a:tr h="9050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주인공의 </a:t>
                      </a:r>
                      <a:endParaRPr lang="en-US" altLang="ko-KR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고난의 동기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신상에 절하지 않음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왕 외의 다른 신에게 간구함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92875"/>
                  </a:ext>
                </a:extLst>
              </a:tr>
              <a:tr h="11068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고발당한 </a:t>
                      </a:r>
                      <a:endParaRPr lang="en-US" altLang="ko-KR" b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사건의 현장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낙성식이 거행된 장소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공적인 장소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기도를 행한 개인의 집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사적인 장소</a:t>
                      </a:r>
                      <a:r>
                        <a:rPr lang="en-US" altLang="ko-KR" dirty="0" smtClean="0"/>
                        <a:t>)</a:t>
                      </a:r>
                      <a:br>
                        <a:rPr lang="en-US" altLang="ko-KR" dirty="0" smtClean="0"/>
                      </a:b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168422"/>
                  </a:ext>
                </a:extLst>
              </a:tr>
              <a:tr h="595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고발자들의 태도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왕의 명령에 복종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악의적 태도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질투와 시기심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197413"/>
                  </a:ext>
                </a:extLst>
              </a:tr>
              <a:tr h="7921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고발자들의 운명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신분상의 불이익을 받지 않음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사자굴에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던져짐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987242"/>
                  </a:ext>
                </a:extLst>
              </a:tr>
              <a:tr h="595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왕의 태도</a:t>
                      </a:r>
                      <a:endParaRPr lang="ko-KR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잔인하게 처벌하는 왕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처음부터 </a:t>
                      </a:r>
                      <a:r>
                        <a:rPr lang="ko-KR" altLang="en-US" dirty="0" err="1" smtClean="0"/>
                        <a:t>다니엘에게</a:t>
                      </a:r>
                      <a:r>
                        <a:rPr lang="ko-KR" altLang="en-US" dirty="0" smtClean="0"/>
                        <a:t> 우호적인 왕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8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69271" l="51757" r="83602">
                        <a14:foregroundMark x1="61420" y1="40625" x2="61420" y2="40625"/>
                        <a14:foregroundMark x1="62665" y1="54818" x2="62665" y2="54818"/>
                        <a14:foregroundMark x1="65739" y1="63411" x2="65739" y2="63411"/>
                        <a14:foregroundMark x1="56662" y1="63932" x2="56662" y2="63932"/>
                        <a14:foregroundMark x1="61786" y1="55729" x2="61786" y2="55729"/>
                        <a14:foregroundMark x1="64129" y1="56510" x2="64129" y2="56510"/>
                        <a14:foregroundMark x1="61493" y1="38411" x2="61493" y2="38411"/>
                        <a14:foregroundMark x1="64495" y1="55469" x2="64495" y2="55469"/>
                        <a14:foregroundMark x1="62372" y1="42839" x2="62372" y2="42839"/>
                        <a14:foregroundMark x1="64641" y1="56771" x2="64641" y2="56771"/>
                        <a14:foregroundMark x1="60835" y1="45703" x2="60835" y2="45703"/>
                        <a14:foregroundMark x1="58785" y1="46224" x2="58785" y2="46224"/>
                        <a14:foregroundMark x1="58346" y1="45052" x2="58346" y2="45052"/>
                        <a14:foregroundMark x1="58346" y1="45573" x2="58346" y2="45573"/>
                        <a14:foregroundMark x1="61713" y1="39193" x2="61713" y2="39193"/>
                        <a14:foregroundMark x1="61859" y1="39323" x2="61859" y2="39323"/>
                        <a14:backgroundMark x1="64714" y1="50781" x2="64714" y2="50781"/>
                        <a14:backgroundMark x1="73060" y1="65755" x2="73060" y2="6575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19270" r="21328" b="24653"/>
          <a:stretch/>
        </p:blipFill>
        <p:spPr bwMode="auto">
          <a:xfrm>
            <a:off x="9545442" y="0"/>
            <a:ext cx="2616405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장구조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02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30601" y="1484784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96625"/>
              </p:ext>
            </p:extLst>
          </p:nvPr>
        </p:nvGraphicFramePr>
        <p:xfrm>
          <a:off x="1668780" y="116633"/>
          <a:ext cx="10151513" cy="6592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1818">
                  <a:extLst>
                    <a:ext uri="{9D8B030D-6E8A-4147-A177-3AD203B41FA5}">
                      <a16:colId xmlns:a16="http://schemas.microsoft.com/office/drawing/2014/main" val="4097389647"/>
                    </a:ext>
                  </a:extLst>
                </a:gridCol>
                <a:gridCol w="3048762">
                  <a:extLst>
                    <a:ext uri="{9D8B030D-6E8A-4147-A177-3AD203B41FA5}">
                      <a16:colId xmlns:a16="http://schemas.microsoft.com/office/drawing/2014/main" val="1195062367"/>
                    </a:ext>
                  </a:extLst>
                </a:gridCol>
                <a:gridCol w="3600061">
                  <a:extLst>
                    <a:ext uri="{9D8B030D-6E8A-4147-A177-3AD203B41FA5}">
                      <a16:colId xmlns:a16="http://schemas.microsoft.com/office/drawing/2014/main" val="3422162534"/>
                    </a:ext>
                  </a:extLst>
                </a:gridCol>
                <a:gridCol w="1910872">
                  <a:extLst>
                    <a:ext uri="{9D8B030D-6E8A-4147-A177-3AD203B41FA5}">
                      <a16:colId xmlns:a16="http://schemas.microsoft.com/office/drawing/2014/main" val="1941769473"/>
                    </a:ext>
                  </a:extLst>
                </a:gridCol>
              </a:tblGrid>
              <a:tr h="4081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r>
                        <a:rPr lang="ko-KR" altLang="en-US" dirty="0" smtClean="0"/>
                        <a:t>장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형식적 특징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602066"/>
                  </a:ext>
                </a:extLst>
              </a:tr>
              <a:tr h="10451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왕의 명령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신상 건립과 낙성식 거행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한 금령의 제정</a:t>
                      </a:r>
                      <a:r>
                        <a:rPr lang="en-US" altLang="ko-KR" sz="1600" dirty="0" smtClean="0"/>
                        <a:t>: </a:t>
                      </a:r>
                      <a:r>
                        <a:rPr lang="ko-KR" altLang="en-US" sz="1600" dirty="0" smtClean="0"/>
                        <a:t>왕 외에 다른 신에게 간구할 수 없음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사건의 출발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655457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사건들의 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진행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세 유대인들의 등장</a:t>
                      </a:r>
                      <a:r>
                        <a:rPr lang="en-US" altLang="ko-KR" sz="1600" dirty="0" smtClean="0"/>
                        <a:t>→</a:t>
                      </a:r>
                      <a:r>
                        <a:rPr lang="ko-KR" altLang="en-US" sz="1600" dirty="0" smtClean="0"/>
                        <a:t>왕의 명령에 불복종</a:t>
                      </a:r>
                      <a:r>
                        <a:rPr lang="en-US" altLang="ko-KR" sz="1600" dirty="0" smtClean="0"/>
                        <a:t>→</a:t>
                      </a:r>
                      <a:r>
                        <a:rPr lang="ko-KR" altLang="en-US" sz="1600" dirty="0" smtClean="0"/>
                        <a:t>죽음의 위기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풀무불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다니엘의 등장</a:t>
                      </a:r>
                      <a:r>
                        <a:rPr lang="en-US" altLang="ko-KR" sz="1600" dirty="0" smtClean="0"/>
                        <a:t>→</a:t>
                      </a:r>
                      <a:r>
                        <a:rPr lang="ko-KR" altLang="en-US" sz="1600" dirty="0" smtClean="0"/>
                        <a:t>왕의 명령에 불복종</a:t>
                      </a:r>
                      <a:r>
                        <a:rPr lang="en-US" altLang="ko-KR" sz="1600" dirty="0" smtClean="0"/>
                        <a:t>→</a:t>
                      </a:r>
                      <a:r>
                        <a:rPr lang="ko-KR" altLang="en-US" sz="1600" dirty="0" smtClean="0"/>
                        <a:t>죽음의 위기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err="1" smtClean="0"/>
                        <a:t>사자굴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사건의 진행과정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951151"/>
                  </a:ext>
                </a:extLst>
              </a:tr>
              <a:tr h="137771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조서를 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내림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i="1" dirty="0" err="1" smtClean="0"/>
                        <a:t>사드락과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ko-KR" altLang="en-US" sz="1400" i="1" dirty="0" err="1" smtClean="0"/>
                        <a:t>메삭과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ko-KR" altLang="en-US" sz="1400" i="1" dirty="0" err="1" smtClean="0"/>
                        <a:t>아벳느고의</a:t>
                      </a:r>
                      <a:r>
                        <a:rPr lang="ko-KR" altLang="en-US" sz="1400" i="1" dirty="0" smtClean="0"/>
                        <a:t> 하나님께 </a:t>
                      </a:r>
                      <a:r>
                        <a:rPr lang="ko-KR" altLang="en-US" sz="1400" i="1" dirty="0" err="1" smtClean="0"/>
                        <a:t>설만히</a:t>
                      </a:r>
                      <a:r>
                        <a:rPr lang="ko-KR" altLang="en-US" sz="1400" i="1" dirty="0" smtClean="0"/>
                        <a:t> 말하거든 그 몸을 쪼개고 그 집으로 </a:t>
                      </a:r>
                      <a:r>
                        <a:rPr lang="ko-KR" altLang="en-US" sz="1400" i="1" dirty="0" err="1" smtClean="0"/>
                        <a:t>거름터를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ko-KR" altLang="en-US" sz="1400" i="1" dirty="0" err="1" smtClean="0"/>
                        <a:t>삼을것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en-US" altLang="ko-KR" sz="1400" i="1" dirty="0" smtClean="0"/>
                        <a:t>(3:29)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i="1" dirty="0" smtClean="0"/>
                        <a:t>내 나라 관할 아래 있는 사람들은 다 다니엘의 하나님 앞에서 떨며 두려워할 </a:t>
                      </a:r>
                      <a:r>
                        <a:rPr lang="ko-KR" altLang="en-US" sz="1400" i="1" dirty="0" smtClean="0"/>
                        <a:t>것</a:t>
                      </a:r>
                      <a:endParaRPr lang="en-US" altLang="ko-KR" sz="1400" i="1" dirty="0" smtClean="0"/>
                    </a:p>
                    <a:p>
                      <a:pPr latinLnBrk="1"/>
                      <a:r>
                        <a:rPr lang="ko-KR" altLang="en-US" sz="1400" i="1" dirty="0" smtClean="0"/>
                        <a:t> </a:t>
                      </a:r>
                      <a:r>
                        <a:rPr lang="en-US" altLang="ko-KR" sz="1400" i="1" dirty="0" smtClean="0"/>
                        <a:t>(6:26)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사건 진행의 반전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92875"/>
                  </a:ext>
                </a:extLst>
              </a:tr>
              <a:tr h="15667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왕의</a:t>
                      </a:r>
                      <a:endParaRPr lang="en-US" altLang="ko-KR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 신앙고백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i="1" dirty="0" smtClean="0"/>
                        <a:t>이는 이같이 사람을 구원할 다른 신이 </a:t>
                      </a:r>
                      <a:r>
                        <a:rPr lang="ko-KR" altLang="en-US" sz="1400" i="1" dirty="0" err="1" smtClean="0"/>
                        <a:t>없음이니라</a:t>
                      </a:r>
                      <a:endParaRPr lang="en-US" altLang="ko-KR" sz="1400" i="1" dirty="0" smtClean="0"/>
                    </a:p>
                    <a:p>
                      <a:pPr latinLnBrk="1"/>
                      <a:r>
                        <a:rPr lang="en-US" altLang="ko-KR" sz="1400" i="1" dirty="0" smtClean="0"/>
                        <a:t>(</a:t>
                      </a:r>
                      <a:r>
                        <a:rPr lang="en-US" altLang="ko-KR" sz="1400" i="1" dirty="0" smtClean="0"/>
                        <a:t>3:29)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i="1" dirty="0" smtClean="0"/>
                        <a:t>그는 사시는 </a:t>
                      </a:r>
                      <a:r>
                        <a:rPr lang="ko-KR" altLang="en-US" sz="1400" i="1" dirty="0" err="1" smtClean="0"/>
                        <a:t>하나님이시오</a:t>
                      </a:r>
                      <a:r>
                        <a:rPr lang="ko-KR" altLang="en-US" sz="1400" i="1" dirty="0" smtClean="0"/>
                        <a:t> 영원히 변치 않으실 자시며 그 나라는 망하지 아니할 것이며 그는 구원도 하시며 </a:t>
                      </a:r>
                      <a:r>
                        <a:rPr lang="ko-KR" altLang="en-US" sz="1400" i="1" dirty="0" err="1" smtClean="0"/>
                        <a:t>건져내기도</a:t>
                      </a:r>
                      <a:r>
                        <a:rPr lang="ko-KR" altLang="en-US" sz="1400" i="1" dirty="0" smtClean="0"/>
                        <a:t> 하시며 </a:t>
                      </a:r>
                      <a:r>
                        <a:rPr lang="ko-KR" altLang="en-US" sz="1400" i="1" dirty="0" err="1" smtClean="0"/>
                        <a:t>하늘에서든지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ko-KR" altLang="en-US" sz="1400" i="1" dirty="0" err="1" smtClean="0"/>
                        <a:t>땅에서든지</a:t>
                      </a:r>
                      <a:r>
                        <a:rPr lang="ko-KR" altLang="en-US" sz="1400" i="1" dirty="0" smtClean="0"/>
                        <a:t> 이적과 기사를 </a:t>
                      </a:r>
                      <a:r>
                        <a:rPr lang="ko-KR" altLang="en-US" sz="1400" i="1" dirty="0" err="1" smtClean="0"/>
                        <a:t>행하는자</a:t>
                      </a:r>
                      <a:r>
                        <a:rPr lang="ko-KR" altLang="en-US" sz="1400" i="1" dirty="0" smtClean="0"/>
                        <a:t> </a:t>
                      </a:r>
                      <a:r>
                        <a:rPr lang="en-US" altLang="ko-KR" sz="1400" i="1" dirty="0" smtClean="0"/>
                        <a:t>(6:26-27)</a:t>
                      </a:r>
                      <a:endParaRPr lang="ko-KR" altLang="en-U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사건 진행의 핵심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168422"/>
                  </a:ext>
                </a:extLst>
              </a:tr>
              <a:tr h="10975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smtClean="0"/>
                        <a:t>주인공들의 지위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세 유대인</a:t>
                      </a:r>
                      <a:r>
                        <a:rPr lang="en-US" altLang="ko-KR" sz="1600" dirty="0" smtClean="0"/>
                        <a:t>: </a:t>
                      </a:r>
                      <a:r>
                        <a:rPr lang="ko-KR" altLang="en-US" sz="1600" dirty="0" smtClean="0"/>
                        <a:t>바벨론 도에서 더욱 높아짐 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다니엘</a:t>
                      </a:r>
                      <a:r>
                        <a:rPr lang="en-US" altLang="ko-KR" sz="1600" dirty="0" smtClean="0"/>
                        <a:t>: </a:t>
                      </a:r>
                      <a:r>
                        <a:rPr lang="ko-KR" altLang="en-US" sz="1600" dirty="0" smtClean="0"/>
                        <a:t>다리오 왕의 시대와 </a:t>
                      </a:r>
                      <a:r>
                        <a:rPr lang="ko-KR" altLang="en-US" sz="1600" dirty="0" err="1" smtClean="0"/>
                        <a:t>고레스의</a:t>
                      </a:r>
                      <a:r>
                        <a:rPr lang="ko-KR" altLang="en-US" sz="1600" dirty="0" smtClean="0"/>
                        <a:t> 시대에 형통함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사건 보도의 결말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197413"/>
                  </a:ext>
                </a:extLst>
              </a:tr>
            </a:tbl>
          </a:graphicData>
        </a:graphic>
      </p:graphicFrame>
      <p:cxnSp>
        <p:nvCxnSpPr>
          <p:cNvPr id="47" name="직선 연결선 46"/>
          <p:cNvCxnSpPr/>
          <p:nvPr/>
        </p:nvCxnSpPr>
        <p:spPr>
          <a:xfrm>
            <a:off x="230601" y="2834486"/>
            <a:ext cx="23762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0601" y="1484784"/>
            <a:ext cx="2088232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3</a:t>
            </a:r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장과 </a:t>
            </a:r>
            <a:r>
              <a:rPr lang="en-US" altLang="ko-KR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6</a:t>
            </a:r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장의 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구조적 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유사성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5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870847" y="6414782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>
                <a:solidFill>
                  <a:srgbClr val="A8815A"/>
                </a:solidFill>
                <a:latin typeface="나눔바른고딕" pitchFamily="50" charset="-127"/>
                <a:ea typeface="나눔바른고딕" pitchFamily="50" charset="-127"/>
              </a:rPr>
              <a:t>6</a:t>
            </a:fld>
            <a:endParaRPr lang="ko-KR" altLang="en-US" sz="900" b="1" dirty="0">
              <a:solidFill>
                <a:srgbClr val="A8815A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4103646" y="1678260"/>
            <a:ext cx="0" cy="35283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8377956" y="1722865"/>
            <a:ext cx="0" cy="35283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67866" y="332397"/>
            <a:ext cx="172819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6:1-9</a:t>
            </a:r>
          </a:p>
          <a:p>
            <a:pPr algn="ctr"/>
            <a:r>
              <a:rPr lang="ko-KR" altLang="en-US" sz="2500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도입부분</a:t>
            </a:r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93964" y="1193336"/>
            <a:ext cx="406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제거하려는 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신하들의 음모와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왕의 특별명령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5817" y="298742"/>
            <a:ext cx="20882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6:10-27</a:t>
            </a:r>
          </a:p>
          <a:p>
            <a:pPr algn="ctr"/>
            <a:r>
              <a:rPr lang="ko-KR" altLang="en-US" sz="2500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중심부분</a:t>
            </a:r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49367" y="1166304"/>
            <a:ext cx="255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속의 다니엘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27195" y="387258"/>
            <a:ext cx="20882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6:28</a:t>
            </a:r>
          </a:p>
          <a:p>
            <a:pPr algn="ctr"/>
            <a:r>
              <a:rPr lang="en-US" altLang="ko-KR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500" b="1" dirty="0" err="1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종결부분</a:t>
            </a:r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9514" y="127149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형통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장구조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나눔명조 ExtraBold" pitchFamily="18" charset="-127"/>
                <a:ea typeface="나눔명조 ExtraBold" pitchFamily="18" charset="-127"/>
              </a:rPr>
              <a:t>02</a:t>
            </a:r>
            <a:endParaRPr lang="en-US" altLang="ko-KR" sz="3600" b="1" dirty="0">
              <a:solidFill>
                <a:srgbClr val="A8815A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252703" y="4169239"/>
            <a:ext cx="1760360" cy="98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4473468" y="1919522"/>
            <a:ext cx="1563496" cy="8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9396" r="21482" b="24138"/>
          <a:stretch/>
        </p:blipFill>
        <p:spPr bwMode="auto">
          <a:xfrm>
            <a:off x="4468966" y="3066588"/>
            <a:ext cx="1560802" cy="8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18576" r="21034" b="24306"/>
          <a:stretch/>
        </p:blipFill>
        <p:spPr bwMode="auto">
          <a:xfrm>
            <a:off x="4468966" y="4233155"/>
            <a:ext cx="1560802" cy="8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965" r="21482" b="25216"/>
          <a:stretch/>
        </p:blipFill>
        <p:spPr bwMode="auto">
          <a:xfrm>
            <a:off x="4468967" y="5384590"/>
            <a:ext cx="1560802" cy="85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18750" r="21483" b="23492"/>
          <a:stretch/>
        </p:blipFill>
        <p:spPr bwMode="auto">
          <a:xfrm>
            <a:off x="230601" y="2721414"/>
            <a:ext cx="1694848" cy="9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28220" y="2715999"/>
            <a:ext cx="21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1-3 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총리임명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5018" y="4306424"/>
            <a:ext cx="21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4-9 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제거하려는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신하들의 음모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5080" y="1887244"/>
            <a:ext cx="21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10-13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예루살렘을 향하여 기도한 다니엘을 고발함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516" y="2987494"/>
            <a:ext cx="21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14-15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살리려는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왕의 노력 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516" y="4233155"/>
            <a:ext cx="21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16-18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처벌당함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사자굴에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던져짐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5717" y="1870913"/>
            <a:ext cx="914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28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18750" r="21483" b="23492"/>
          <a:stretch/>
        </p:blipFill>
        <p:spPr bwMode="auto">
          <a:xfrm>
            <a:off x="9023423" y="1870913"/>
            <a:ext cx="1694848" cy="9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72516" y="5478816"/>
            <a:ext cx="243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19-27</a:t>
            </a: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기적적인 구출  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0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870847" y="6414782"/>
            <a:ext cx="2133600" cy="365125"/>
          </a:xfrm>
        </p:spPr>
        <p:txBody>
          <a:bodyPr/>
          <a:lstStyle/>
          <a:p>
            <a:fld id="{7804239B-D302-47C8-870F-9A3CEECBE377}" type="slidenum">
              <a:rPr lang="ko-KR" altLang="en-US" sz="900" b="1">
                <a:solidFill>
                  <a:srgbClr val="A8815A"/>
                </a:solidFill>
                <a:latin typeface="나눔바른고딕" pitchFamily="50" charset="-127"/>
                <a:ea typeface="나눔바른고딕" pitchFamily="50" charset="-127"/>
              </a:rPr>
              <a:t>7</a:t>
            </a:fld>
            <a:endParaRPr lang="ko-KR" altLang="en-US" sz="900" b="1" dirty="0">
              <a:solidFill>
                <a:srgbClr val="A8815A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4972326" y="1689690"/>
            <a:ext cx="0" cy="35283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8640846" y="1722865"/>
            <a:ext cx="0" cy="35283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442286" y="343827"/>
            <a:ext cx="172819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</a:t>
            </a:r>
            <a:endParaRPr lang="en-US" altLang="ko-KR" sz="2500" b="1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algn="ctr"/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4501" y="2729670"/>
            <a:ext cx="3047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이야기 언어는 대부분 이들이 행한 말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입으로 스스로 자기들을 정죄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모함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조작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배반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표리부동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사기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허세와 어리석음으로 서로 무장한 무리의 오만한 대담성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모이는 것이 특징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다니엘을 제거하기 위한 욕망으로 함께 공모하지만 함께 죽음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0117" y="298742"/>
            <a:ext cx="208823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</a:t>
            </a:r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0641" y="2718240"/>
            <a:ext cx="3371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이야기 대부분 다니엘은 침묵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사자굴에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접근했을 때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경험과 감정에 대해서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침묵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신앙과 감정보다는 하나님의 행위와 그 자신의 순결과 관련이 있음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50055" y="341538"/>
            <a:ext cx="208823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다리오 왕</a:t>
            </a:r>
            <a:endParaRPr lang="en-US" altLang="ko-KR" sz="25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09151" y="2419754"/>
            <a:ext cx="3098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신하들과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신앙고백자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사이에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끼여있음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조작의 희생자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다니엘과 관련하여 솔직한 인식의 대변자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사형앞에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잠을자지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못하고 근심스러운 흥분을 안음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-‘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다니엘의 하나님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＇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대한 고백으로 충만했다는 점에서 모호한 소망을 가지고 있음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장구조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나눔명조 ExtraBold" pitchFamily="18" charset="-127"/>
                <a:ea typeface="나눔명조 ExtraBold" pitchFamily="18" charset="-127"/>
              </a:rPr>
              <a:t>02</a:t>
            </a:r>
            <a:endParaRPr lang="en-US" altLang="ko-KR" sz="3600" b="1" dirty="0">
              <a:solidFill>
                <a:srgbClr val="A8815A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40276" b="24497"/>
          <a:stretch/>
        </p:blipFill>
        <p:spPr bwMode="auto">
          <a:xfrm>
            <a:off x="2645282" y="1067060"/>
            <a:ext cx="1378078" cy="10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4" t="25517" r="21328" b="44551"/>
          <a:stretch/>
        </p:blipFill>
        <p:spPr bwMode="auto">
          <a:xfrm>
            <a:off x="5654143" y="1061582"/>
            <a:ext cx="1645920" cy="108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0" t="19674" r="21483" b="23492"/>
          <a:stretch/>
        </p:blipFill>
        <p:spPr bwMode="auto">
          <a:xfrm>
            <a:off x="9685540" y="986045"/>
            <a:ext cx="967220" cy="1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직선 연결선 32"/>
          <p:cNvCxnSpPr/>
          <p:nvPr/>
        </p:nvCxnSpPr>
        <p:spPr>
          <a:xfrm>
            <a:off x="230601" y="1484784"/>
            <a:ext cx="148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269018" y="2419754"/>
            <a:ext cx="1445483" cy="569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0601" y="1484784"/>
            <a:ext cx="20882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이야기의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특징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44" b="69271" l="51757" r="83602">
                        <a14:foregroundMark x1="61420" y1="40625" x2="61420" y2="40625"/>
                        <a14:foregroundMark x1="62665" y1="54818" x2="62665" y2="54818"/>
                        <a14:foregroundMark x1="65739" y1="63411" x2="65739" y2="63411"/>
                        <a14:foregroundMark x1="56662" y1="63932" x2="56662" y2="63932"/>
                        <a14:foregroundMark x1="61786" y1="55729" x2="61786" y2="55729"/>
                        <a14:foregroundMark x1="64129" y1="56510" x2="64129" y2="56510"/>
                        <a14:foregroundMark x1="61493" y1="38411" x2="61493" y2="38411"/>
                        <a14:foregroundMark x1="64495" y1="55469" x2="64495" y2="55469"/>
                        <a14:foregroundMark x1="62372" y1="42839" x2="62372" y2="42839"/>
                        <a14:foregroundMark x1="64641" y1="56771" x2="64641" y2="56771"/>
                        <a14:foregroundMark x1="60835" y1="45703" x2="60835" y2="45703"/>
                        <a14:foregroundMark x1="58785" y1="46224" x2="58785" y2="46224"/>
                        <a14:foregroundMark x1="58346" y1="45052" x2="58346" y2="45052"/>
                        <a14:foregroundMark x1="58346" y1="45573" x2="58346" y2="45573"/>
                        <a14:foregroundMark x1="61713" y1="39193" x2="61713" y2="39193"/>
                        <a14:foregroundMark x1="61859" y1="39323" x2="61859" y2="39323"/>
                        <a14:backgroundMark x1="64714" y1="50781" x2="64714" y2="50781"/>
                        <a14:backgroundMark x1="73060" y1="65755" x2="73060" y2="6575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19270" r="21328" b="24653"/>
          <a:stretch/>
        </p:blipFill>
        <p:spPr bwMode="auto">
          <a:xfrm>
            <a:off x="6522812" y="4041827"/>
            <a:ext cx="5669188" cy="31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399360" y="1254454"/>
            <a:ext cx="95783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이야기는 하나님의 법이나  국가의 법에 대한 순종과 관련이 있다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다트      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총리들이 다니엘을 주목하고 그들은 다니엘이 왕을 주목하지 않는다고 고소하고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모든 백성들이 다니엘의 하나님을 경외해야 한다는 주목을 준다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트엠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매우 불쾌해하고 그 다음에 매우 기뻐한다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브에쉬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그의 반의어 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트에브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공모자들은 다니엘이 기도할 때까지는 그에 대해서 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아무흠도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발견하지 못하고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다니엘은 하나님앞에서 순결하고 사자들에 의해서도 해를 입지 않음을 공표하였다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세카흐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err="1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장구조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나눔명조 ExtraBold" pitchFamily="18" charset="-127"/>
                <a:ea typeface="나눔명조 ExtraBold" pitchFamily="18" charset="-127"/>
              </a:rPr>
              <a:t>02</a:t>
            </a:r>
            <a:endParaRPr lang="en-US" altLang="ko-KR" sz="3600" b="1" dirty="0">
              <a:solidFill>
                <a:srgbClr val="A8815A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230601" y="1484784"/>
            <a:ext cx="1483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227939" y="3317509"/>
            <a:ext cx="14865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939" y="1777899"/>
            <a:ext cx="2003979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사용된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단어들의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  <a:p>
            <a:r>
              <a:rPr lang="ko-KR" altLang="en-US" sz="2500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돋움" panose="020B0604000101010101" pitchFamily="50" charset="-127"/>
              </a:rPr>
              <a:t>강조</a:t>
            </a:r>
            <a:endParaRPr lang="en-US" altLang="ko-KR" sz="2500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돋움" panose="020B0604000101010101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2085022" y="1380650"/>
            <a:ext cx="300408" cy="208268"/>
            <a:chOff x="2557465" y="658296"/>
            <a:chExt cx="288032" cy="216024"/>
          </a:xfrm>
        </p:grpSpPr>
        <p:sp>
          <p:nvSpPr>
            <p:cNvPr id="55" name="갈매기형 수장 5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56" name="갈매기형 수장 5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2104569" y="1991312"/>
            <a:ext cx="300408" cy="208268"/>
            <a:chOff x="2557465" y="658296"/>
            <a:chExt cx="288032" cy="216024"/>
          </a:xfrm>
        </p:grpSpPr>
        <p:sp>
          <p:nvSpPr>
            <p:cNvPr id="60" name="갈매기형 수장 59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65" name="갈매기형 수장 64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2115813" y="2905047"/>
            <a:ext cx="300408" cy="208268"/>
            <a:chOff x="2557465" y="658296"/>
            <a:chExt cx="288032" cy="216024"/>
          </a:xfrm>
        </p:grpSpPr>
        <p:sp>
          <p:nvSpPr>
            <p:cNvPr id="67" name="갈매기형 수장 66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68" name="갈매기형 수장 6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095267" y="3553716"/>
            <a:ext cx="300408" cy="208268"/>
            <a:chOff x="2557465" y="658296"/>
            <a:chExt cx="288032" cy="216024"/>
          </a:xfrm>
        </p:grpSpPr>
        <p:sp>
          <p:nvSpPr>
            <p:cNvPr id="70" name="갈매기형 수장 69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71" name="갈매기형 수장 70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pic>
        <p:nvPicPr>
          <p:cNvPr id="2086" name="_x348016560" descr="EMB00000e501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31116" r="75783" b="66728"/>
          <a:stretch>
            <a:fillRect/>
          </a:stretch>
        </p:blipFill>
        <p:spPr bwMode="auto">
          <a:xfrm>
            <a:off x="10287000" y="1295373"/>
            <a:ext cx="480060" cy="3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_x348016560" descr="EMB00000e501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35619" r="71880" b="61984"/>
          <a:stretch>
            <a:fillRect/>
          </a:stretch>
        </p:blipFill>
        <p:spPr bwMode="auto">
          <a:xfrm>
            <a:off x="10622120" y="2199580"/>
            <a:ext cx="659289" cy="4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_x439920792" descr="EMB00000e501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t="61452" r="68156" b="36273"/>
          <a:stretch>
            <a:fillRect/>
          </a:stretch>
        </p:blipFill>
        <p:spPr bwMode="auto">
          <a:xfrm>
            <a:off x="8449093" y="2834383"/>
            <a:ext cx="546889" cy="3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_x02993408" descr="EMB00000e501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4" t="63858" r="78317" b="33482"/>
          <a:stretch>
            <a:fillRect/>
          </a:stretch>
        </p:blipFill>
        <p:spPr bwMode="auto">
          <a:xfrm>
            <a:off x="11052651" y="2834383"/>
            <a:ext cx="457516" cy="3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_x02993408" descr="EMB00000e5015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t="70619" r="68372" b="26974"/>
          <a:stretch>
            <a:fillRect/>
          </a:stretch>
        </p:blipFill>
        <p:spPr bwMode="auto">
          <a:xfrm>
            <a:off x="3360420" y="4020355"/>
            <a:ext cx="514350" cy="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601" y="1484784"/>
            <a:ext cx="20882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1)</a:t>
            </a:r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다니엘을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제거하려는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신하들의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음모와 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왕의 특별명령</a:t>
            </a:r>
            <a:endParaRPr lang="en-US" altLang="ko-KR" dirty="0" smtClean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601" y="692697"/>
            <a:ext cx="720080" cy="646331"/>
          </a:xfrm>
          <a:prstGeom prst="rect">
            <a:avLst/>
          </a:prstGeom>
          <a:solidFill>
            <a:srgbClr val="A8815A"/>
          </a:solidFill>
          <a:ln>
            <a:solidFill>
              <a:srgbClr val="A8815A"/>
            </a:solidFill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</a:t>
            </a:r>
            <a:r>
              <a:rPr lang="ko-KR" altLang="en-US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장주석</a:t>
            </a:r>
            <a:endParaRPr lang="ko-KR" altLang="en-US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0601" y="11663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A8815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03</a:t>
            </a:r>
            <a:endParaRPr lang="en-US" altLang="ko-KR" sz="3600" b="1" dirty="0">
              <a:solidFill>
                <a:srgbClr val="A8815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7382" y="1996067"/>
            <a:ext cx="817585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왕은 제국을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120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도로 나누고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 위에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120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명의 방백을 세움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역사적으로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헤로도투스는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페르시아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:20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도 </a:t>
            </a: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아하수에로왕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:127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다니엘은 제국에서도 높은 정치적 위치를 차지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역사적으로 페르시아 각 도에는 세명의 중요한 관직이 있었음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방백들의 주요 업무는 세금의 징수와 관련된 것임을 시사하고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총리는 재정관리하는 중대한 사명을 가지고 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왕의 지나친 업무로 건강을 해치지 않도록 조처를 취하는 일 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328097" y="3069422"/>
            <a:ext cx="1444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230601" y="1484784"/>
            <a:ext cx="15424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2318724" y="2115388"/>
            <a:ext cx="300408" cy="208268"/>
            <a:chOff x="2557465" y="658296"/>
            <a:chExt cx="288032" cy="216024"/>
          </a:xfrm>
        </p:grpSpPr>
        <p:sp>
          <p:nvSpPr>
            <p:cNvPr id="25" name="갈매기형 수장 24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330474" y="2686926"/>
            <a:ext cx="300408" cy="208268"/>
            <a:chOff x="2557465" y="658296"/>
            <a:chExt cx="288032" cy="216024"/>
          </a:xfrm>
        </p:grpSpPr>
        <p:sp>
          <p:nvSpPr>
            <p:cNvPr id="28" name="갈매기형 수장 27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  <p:sp>
          <p:nvSpPr>
            <p:cNvPr id="29" name="갈매기형 수장 28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313108" y="3360747"/>
            <a:ext cx="300408" cy="208268"/>
            <a:chOff x="2557465" y="658296"/>
            <a:chExt cx="288032" cy="216024"/>
          </a:xfrm>
        </p:grpSpPr>
        <p:sp>
          <p:nvSpPr>
            <p:cNvPr id="31" name="갈매기형 수장 30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2" name="갈매기형 수장 31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905881" y="-26859"/>
            <a:ext cx="9902935" cy="2246769"/>
            <a:chOff x="1902726" y="-4547371"/>
            <a:chExt cx="9790771" cy="5517026"/>
          </a:xfrm>
        </p:grpSpPr>
        <p:sp>
          <p:nvSpPr>
            <p:cNvPr id="33" name="직사각형 32"/>
            <p:cNvSpPr/>
            <p:nvPr/>
          </p:nvSpPr>
          <p:spPr>
            <a:xfrm>
              <a:off x="1902726" y="-4127127"/>
              <a:ext cx="9790771" cy="3291648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29198" y="-4547371"/>
              <a:ext cx="9058250" cy="551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endParaRPr lang="en-US" altLang="ko-KR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fontAlgn="base"/>
              <a:r>
                <a:rPr lang="en-US" altLang="ko-KR" sz="2000" dirty="0" smtClean="0">
                  <a:latin typeface="+mn-ea"/>
                  <a:cs typeface="함초롬바탕" panose="02030604000101010101" pitchFamily="18" charset="-127"/>
                </a:rPr>
                <a:t>1:  </a:t>
              </a:r>
              <a:r>
                <a:rPr lang="ko-KR" altLang="en-US" sz="2000" dirty="0" err="1">
                  <a:latin typeface="+mn-ea"/>
                  <a:cs typeface="함초롬바탕" panose="02030604000101010101" pitchFamily="18" charset="-127"/>
                </a:rPr>
                <a:t>다리오가</a:t>
              </a:r>
              <a:r>
                <a:rPr lang="ko-KR" altLang="en-US" sz="2000" dirty="0">
                  <a:latin typeface="+mn-ea"/>
                  <a:cs typeface="함초롬바탕" panose="02030604000101010101" pitchFamily="18" charset="-127"/>
                </a:rPr>
                <a:t> 자기의 </a:t>
              </a:r>
              <a:r>
                <a:rPr lang="ko-KR" altLang="en-US" sz="2000" dirty="0" err="1">
                  <a:latin typeface="+mn-ea"/>
                  <a:cs typeface="함초롬바탕" panose="02030604000101010101" pitchFamily="18" charset="-127"/>
                </a:rPr>
                <a:t>심원대로</a:t>
              </a:r>
              <a:r>
                <a:rPr lang="ko-KR" altLang="en-US" sz="2000" dirty="0">
                  <a:latin typeface="+mn-ea"/>
                  <a:cs typeface="함초롬바탕" panose="02030604000101010101" pitchFamily="18" charset="-127"/>
                </a:rPr>
                <a:t> 방백 일백 </a:t>
              </a:r>
              <a:r>
                <a:rPr lang="ko-KR" altLang="en-US" sz="2000" dirty="0" err="1">
                  <a:latin typeface="+mn-ea"/>
                  <a:cs typeface="함초롬바탕" panose="02030604000101010101" pitchFamily="18" charset="-127"/>
                </a:rPr>
                <a:t>이십명을</a:t>
              </a:r>
              <a:r>
                <a:rPr lang="ko-KR" altLang="en-US" sz="2000" dirty="0">
                  <a:latin typeface="+mn-ea"/>
                  <a:cs typeface="함초롬바탕" panose="02030604000101010101" pitchFamily="18" charset="-127"/>
                </a:rPr>
                <a:t> 세워 전국을 통치하게 </a:t>
              </a:r>
              <a:r>
                <a:rPr lang="ko-KR" altLang="en-US" sz="2000" dirty="0" smtClean="0">
                  <a:latin typeface="+mn-ea"/>
                  <a:cs typeface="함초롬바탕" panose="02030604000101010101" pitchFamily="18" charset="-127"/>
                </a:rPr>
                <a:t>하고</a:t>
              </a:r>
              <a:endParaRPr lang="en-US" altLang="ko-KR" sz="2000" dirty="0" smtClean="0">
                <a:latin typeface="+mn-ea"/>
                <a:cs typeface="함초롬바탕" panose="02030604000101010101" pitchFamily="18" charset="-127"/>
              </a:endParaRPr>
            </a:p>
            <a:p>
              <a:pPr fontAlgn="base"/>
              <a:r>
                <a:rPr lang="en-US" altLang="ko-KR" sz="2000" dirty="0" smtClean="0">
                  <a:latin typeface="+mn-ea"/>
                  <a:cs typeface="함초롬바탕" panose="02030604000101010101" pitchFamily="18" charset="-127"/>
                </a:rPr>
                <a:t>2:  </a:t>
              </a:r>
              <a:r>
                <a:rPr lang="ko-KR" altLang="en-US" sz="2000" dirty="0" smtClean="0">
                  <a:latin typeface="+mn-ea"/>
                  <a:cs typeface="함초롬바탕" panose="02030604000101010101" pitchFamily="18" charset="-127"/>
                </a:rPr>
                <a:t>또 </a:t>
              </a:r>
              <a:r>
                <a:rPr lang="ko-KR" altLang="en-US" sz="2000" dirty="0">
                  <a:latin typeface="+mn-ea"/>
                  <a:cs typeface="함초롬바탕" panose="02030604000101010101" pitchFamily="18" charset="-127"/>
                </a:rPr>
                <a:t>그들 위에 총리 셋을 두었으니 다니엘이 그 중에 하나이라 이는 </a:t>
              </a:r>
              <a:r>
                <a:rPr lang="ko-KR" altLang="en-US" sz="2000" dirty="0" smtClean="0">
                  <a:latin typeface="+mn-ea"/>
                  <a:cs typeface="함초롬바탕" panose="02030604000101010101" pitchFamily="18" charset="-127"/>
                </a:rPr>
                <a:t>방백들로</a:t>
              </a:r>
              <a:endParaRPr lang="en-US" altLang="ko-KR" sz="2000" dirty="0" smtClean="0">
                <a:latin typeface="+mn-ea"/>
                <a:cs typeface="함초롬바탕" panose="02030604000101010101" pitchFamily="18" charset="-127"/>
              </a:endParaRPr>
            </a:p>
            <a:p>
              <a:pPr fontAlgn="base"/>
              <a:r>
                <a:rPr lang="en-US" altLang="ko-KR" sz="2000" dirty="0">
                  <a:latin typeface="+mn-ea"/>
                  <a:cs typeface="함초롬바탕" panose="02030604000101010101" pitchFamily="18" charset="-127"/>
                </a:rPr>
                <a:t> </a:t>
              </a:r>
              <a:r>
                <a:rPr lang="en-US" altLang="ko-KR" sz="2000" dirty="0" smtClean="0">
                  <a:latin typeface="+mn-ea"/>
                  <a:cs typeface="함초롬바탕" panose="02030604000101010101" pitchFamily="18" charset="-127"/>
                </a:rPr>
                <a:t>  </a:t>
              </a:r>
              <a:r>
                <a:rPr lang="ko-KR" altLang="en-US" sz="2000" dirty="0" smtClean="0">
                  <a:latin typeface="+mn-ea"/>
                  <a:cs typeface="함초롬바탕" panose="02030604000101010101" pitchFamily="18" charset="-127"/>
                </a:rPr>
                <a:t> </a:t>
              </a:r>
              <a:r>
                <a:rPr lang="ko-KR" altLang="en-US" sz="2000" dirty="0">
                  <a:latin typeface="+mn-ea"/>
                  <a:cs typeface="함초롬바탕" panose="02030604000101010101" pitchFamily="18" charset="-127"/>
                </a:rPr>
                <a:t>총리에게 자기의 직무를 보고하게 하여 왕에게 손해가 없게 </a:t>
              </a:r>
              <a:r>
                <a:rPr lang="ko-KR" altLang="en-US" sz="2000" dirty="0" err="1">
                  <a:latin typeface="+mn-ea"/>
                  <a:cs typeface="함초롬바탕" panose="02030604000101010101" pitchFamily="18" charset="-127"/>
                </a:rPr>
                <a:t>하려함이었더라</a:t>
              </a:r>
              <a:endParaRPr lang="ko-KR" altLang="en-US" sz="2000" dirty="0">
                <a:latin typeface="+mn-ea"/>
                <a:cs typeface="함초롬바탕" panose="02030604000101010101" pitchFamily="18" charset="-127"/>
              </a:endParaRPr>
            </a:p>
            <a:p>
              <a:pPr fontAlgn="base"/>
              <a:endParaRPr lang="en-US" altLang="ko-KR" sz="2000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fontAlgn="base"/>
              <a:endParaRPr lang="ko-KR" altLang="en-US" sz="2000" i="1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fontAlgn="base"/>
              <a:endParaRPr lang="ko-KR" altLang="en-US" sz="2000" i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330474" y="4561362"/>
            <a:ext cx="300408" cy="208268"/>
            <a:chOff x="2557465" y="658296"/>
            <a:chExt cx="288032" cy="216024"/>
          </a:xfrm>
        </p:grpSpPr>
        <p:sp>
          <p:nvSpPr>
            <p:cNvPr id="36" name="갈매기형 수장 35"/>
            <p:cNvSpPr/>
            <p:nvPr/>
          </p:nvSpPr>
          <p:spPr>
            <a:xfrm>
              <a:off x="2557465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>
                    <a:alpha val="70000"/>
                  </a:srgbClr>
                </a:gs>
                <a:gs pos="51000">
                  <a:srgbClr val="D39573">
                    <a:alpha val="60000"/>
                  </a:srgbClr>
                </a:gs>
                <a:gs pos="100000">
                  <a:srgbClr val="D39573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8" name="갈매기형 수장 37"/>
            <p:cNvSpPr/>
            <p:nvPr/>
          </p:nvSpPr>
          <p:spPr>
            <a:xfrm>
              <a:off x="2698309" y="658296"/>
              <a:ext cx="147188" cy="216024"/>
            </a:xfrm>
            <a:prstGeom prst="chevron">
              <a:avLst/>
            </a:prstGeom>
            <a:gradFill flip="none" rotWithShape="1">
              <a:gsLst>
                <a:gs pos="0">
                  <a:srgbClr val="D39573"/>
                </a:gs>
                <a:gs pos="51000">
                  <a:srgbClr val="D39573">
                    <a:alpha val="90000"/>
                  </a:srgbClr>
                </a:gs>
                <a:gs pos="100000">
                  <a:srgbClr val="D39573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19038" r="21684" b="24497"/>
          <a:stretch/>
        </p:blipFill>
        <p:spPr bwMode="auto">
          <a:xfrm>
            <a:off x="0" y="3210123"/>
            <a:ext cx="1773043" cy="9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2021</Words>
  <Application>Microsoft Office PowerPoint</Application>
  <PresentationFormat>와이드스크린</PresentationFormat>
  <Paragraphs>554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나눔명조 ExtraBold</vt:lpstr>
      <vt:lpstr>나눔바른고딕</vt:lpstr>
      <vt:lpstr>맑은 고딕</vt:lpstr>
      <vt:lpstr>바탕</vt:lpstr>
      <vt:lpstr>함초롬돋움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NARU YANG</dc:creator>
  <cp:lastModifiedBy>1R-01</cp:lastModifiedBy>
  <cp:revision>135</cp:revision>
  <dcterms:created xsi:type="dcterms:W3CDTF">2014-07-09T09:07:20Z</dcterms:created>
  <dcterms:modified xsi:type="dcterms:W3CDTF">2016-11-21T06:07:25Z</dcterms:modified>
</cp:coreProperties>
</file>