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3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6" d="100"/>
          <a:sy n="66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3E6B99-1B5F-4EFA-904D-50AF374FB626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83746F-70A3-4522-81ED-ACC91A5B38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1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1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91072" y="2636912"/>
            <a:ext cx="8352928" cy="280831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ko-KR" altLang="en-US" dirty="0" smtClean="0"/>
              <a:t>생태학적 이론</a:t>
            </a:r>
            <a:endParaRPr lang="en-US" altLang="ko-KR" dirty="0" smtClean="0"/>
          </a:p>
          <a:p>
            <a:pPr marL="457200" indent="-457200">
              <a:buAutoNum type="arabicPeriod"/>
            </a:pPr>
            <a:r>
              <a:rPr lang="ko-KR" altLang="en-US" dirty="0" smtClean="0"/>
              <a:t>가정환경과 청소년</a:t>
            </a:r>
            <a:r>
              <a:rPr lang="en-US" altLang="ko-KR" dirty="0" smtClean="0"/>
              <a:t>			-</a:t>
            </a:r>
            <a:r>
              <a:rPr lang="ko-KR" altLang="en-US" dirty="0" smtClean="0"/>
              <a:t>김기훈</a:t>
            </a:r>
            <a:r>
              <a:rPr lang="en-US" altLang="ko-KR" dirty="0" smtClean="0"/>
              <a:t>(4121065)</a:t>
            </a:r>
          </a:p>
          <a:p>
            <a:pPr marL="457200" indent="-457200">
              <a:buAutoNum type="arabicPeriod"/>
            </a:pPr>
            <a:r>
              <a:rPr lang="ko-KR" altLang="en-US" dirty="0" smtClean="0"/>
              <a:t>학교환경과 청소년</a:t>
            </a:r>
            <a:r>
              <a:rPr lang="en-US" altLang="ko-KR" dirty="0" smtClean="0"/>
              <a:t>			-</a:t>
            </a:r>
            <a:r>
              <a:rPr lang="ko-KR" altLang="en-US" dirty="0" err="1" smtClean="0"/>
              <a:t>강전기</a:t>
            </a:r>
            <a:r>
              <a:rPr lang="en-US" altLang="ko-KR" dirty="0" smtClean="0"/>
              <a:t>(4132002)</a:t>
            </a:r>
          </a:p>
          <a:p>
            <a:pPr marL="457200" indent="-457200">
              <a:buAutoNum type="arabicPeriod"/>
            </a:pPr>
            <a:r>
              <a:rPr lang="ko-KR" altLang="en-US" dirty="0" smtClean="0"/>
              <a:t>청소년기의 교우관계</a:t>
            </a:r>
            <a:r>
              <a:rPr lang="en-US" altLang="ko-KR" dirty="0" smtClean="0"/>
              <a:t>			-</a:t>
            </a:r>
            <a:r>
              <a:rPr lang="ko-KR" altLang="en-US" dirty="0" smtClean="0"/>
              <a:t>강성운</a:t>
            </a:r>
            <a:r>
              <a:rPr lang="en-US" altLang="ko-KR" dirty="0" smtClean="0"/>
              <a:t>(4112002)</a:t>
            </a:r>
          </a:p>
          <a:p>
            <a:pPr marL="457200" indent="-457200">
              <a:buAutoNum type="arabicPeriod"/>
            </a:pPr>
            <a:r>
              <a:rPr lang="ko-KR" altLang="en-US" dirty="0" smtClean="0"/>
              <a:t>청소년기의 이성관계</a:t>
            </a:r>
            <a:r>
              <a:rPr lang="en-US" altLang="ko-KR" dirty="0" smtClean="0"/>
              <a:t>			-</a:t>
            </a:r>
            <a:r>
              <a:rPr lang="ko-KR" altLang="en-US" dirty="0" smtClean="0"/>
              <a:t>강은하</a:t>
            </a:r>
            <a:r>
              <a:rPr lang="en-US" altLang="ko-KR" dirty="0" smtClean="0"/>
              <a:t>(4122072)</a:t>
            </a:r>
          </a:p>
          <a:p>
            <a:pPr marL="457200" indent="-457200">
              <a:buAutoNum type="arabicPeriod"/>
            </a:pPr>
            <a:r>
              <a:rPr lang="ko-KR" altLang="en-US" dirty="0" smtClean="0"/>
              <a:t>청소년기의 </a:t>
            </a:r>
            <a:r>
              <a:rPr lang="ko-KR" altLang="en-US" dirty="0" err="1" smtClean="0"/>
              <a:t>성역할</a:t>
            </a:r>
            <a:r>
              <a:rPr lang="ko-KR" altLang="en-US" dirty="0" smtClean="0"/>
              <a:t> 변화</a:t>
            </a:r>
            <a:r>
              <a:rPr lang="en-US" altLang="ko-KR" dirty="0" smtClean="0"/>
              <a:t>			-</a:t>
            </a:r>
            <a:r>
              <a:rPr lang="ko-KR" altLang="en-US" dirty="0" smtClean="0"/>
              <a:t>엄성용</a:t>
            </a:r>
            <a:r>
              <a:rPr lang="en-US" altLang="ko-KR" dirty="0" smtClean="0"/>
              <a:t>(4121066)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altLang="ko-KR" dirty="0" smtClean="0"/>
              <a:t>07. </a:t>
            </a:r>
            <a:r>
              <a:rPr lang="ko-KR" altLang="en-US" dirty="0" smtClean="0"/>
              <a:t>청소년기의 사회적 맥락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266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2. </a:t>
            </a:r>
            <a:r>
              <a:rPr lang="ko-KR" altLang="en-US" sz="2800" b="1" dirty="0" smtClean="0"/>
              <a:t>가정환경과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청소년기의 부모</a:t>
            </a:r>
            <a:r>
              <a:rPr lang="en-US" altLang="ko-KR" sz="2400" dirty="0"/>
              <a:t>-</a:t>
            </a:r>
            <a:r>
              <a:rPr lang="ko-KR" altLang="en-US" sz="2400" dirty="0"/>
              <a:t>자녀관계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1728192"/>
            <a:ext cx="885698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일반적인 </a:t>
            </a:r>
            <a:r>
              <a:rPr lang="ko-KR" altLang="en-US" dirty="0"/>
              <a:t>청소년기 부모</a:t>
            </a:r>
            <a:r>
              <a:rPr lang="en-US" altLang="ko-KR" dirty="0"/>
              <a:t>-</a:t>
            </a:r>
            <a:r>
              <a:rPr lang="ko-KR" altLang="en-US" dirty="0"/>
              <a:t>자녀 관계에 대한 일반적 견해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ko-KR" altLang="en-US" sz="2000" dirty="0" smtClean="0"/>
              <a:t>① 청소년기는 </a:t>
            </a:r>
            <a:r>
              <a:rPr lang="ko-KR" altLang="en-US" sz="2000" dirty="0"/>
              <a:t>아동기까지 지속되던 부모에 대한 의존과 동일시로부터 벗어나 자율성과 책임감을 </a:t>
            </a:r>
            <a:r>
              <a:rPr lang="ko-KR" altLang="en-US" sz="2000" dirty="0" smtClean="0"/>
              <a:t>획득해야 하는 </a:t>
            </a:r>
            <a:r>
              <a:rPr lang="ko-KR" altLang="en-US" sz="2000" dirty="0"/>
              <a:t>심리적 이유</a:t>
            </a:r>
            <a:r>
              <a:rPr lang="en-US" altLang="ko-KR" sz="2000" dirty="0"/>
              <a:t>(psychological weaning)</a:t>
            </a:r>
            <a:r>
              <a:rPr lang="ko-KR" altLang="en-US" sz="2000" dirty="0"/>
              <a:t>의 시기다</a:t>
            </a:r>
            <a:r>
              <a:rPr lang="en-US" altLang="ko-KR" sz="2000" dirty="0" smtClean="0"/>
              <a:t>.</a:t>
            </a:r>
          </a:p>
          <a:p>
            <a:pPr marL="45720" indent="0">
              <a:buNone/>
            </a:pPr>
            <a:r>
              <a:rPr lang="ko-KR" altLang="en-US" sz="2000" dirty="0"/>
              <a:t>✦위의 견해에 대해 </a:t>
            </a:r>
            <a:r>
              <a:rPr lang="ko-KR" altLang="en-US" sz="2000" b="1" dirty="0"/>
              <a:t>생태학적 접근의 반론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청소년기는 </a:t>
            </a:r>
            <a:r>
              <a:rPr lang="ko-KR" altLang="en-US" sz="2000" dirty="0"/>
              <a:t>부모로부터 </a:t>
            </a:r>
            <a:r>
              <a:rPr lang="ko-KR" altLang="en-US" sz="2000" dirty="0" smtClean="0"/>
              <a:t>모든 영역에서 </a:t>
            </a:r>
            <a:r>
              <a:rPr lang="ko-KR" altLang="en-US" sz="2000" dirty="0"/>
              <a:t>독립과 자율성 획득시기가 아니다</a:t>
            </a:r>
            <a:r>
              <a:rPr lang="en-US" altLang="ko-KR" sz="2000" dirty="0"/>
              <a:t>. 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부모와 </a:t>
            </a:r>
            <a:r>
              <a:rPr lang="ko-KR" altLang="en-US" sz="2000" dirty="0"/>
              <a:t>안정된 애착관계를 유지하며</a:t>
            </a:r>
            <a:r>
              <a:rPr lang="en-US" altLang="ko-KR" sz="2000" dirty="0"/>
              <a:t>, </a:t>
            </a:r>
            <a:r>
              <a:rPr lang="ko-KR" altLang="en-US" sz="2000" dirty="0"/>
              <a:t>의사결정능력이 부족한 분야에서는 부모로부터 </a:t>
            </a:r>
            <a:r>
              <a:rPr lang="ko-KR" altLang="en-US" sz="2000" dirty="0" smtClean="0"/>
              <a:t>계속 </a:t>
            </a:r>
            <a:r>
              <a:rPr lang="ko-KR" altLang="en-US" sz="2000" dirty="0"/>
              <a:t>조언을 받아야 하는 시기이다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청소년기 </a:t>
            </a:r>
            <a:r>
              <a:rPr lang="ko-KR" altLang="en-US" sz="2000" dirty="0"/>
              <a:t>부모에 대한 애착은 사회적 </a:t>
            </a:r>
            <a:r>
              <a:rPr lang="ko-KR" altLang="en-US" sz="2000" dirty="0" err="1"/>
              <a:t>유능성</a:t>
            </a:r>
            <a:r>
              <a:rPr lang="en-US" altLang="ko-KR" sz="2000" dirty="0"/>
              <a:t>, </a:t>
            </a:r>
            <a:r>
              <a:rPr lang="ko-KR" altLang="en-US" sz="2000" dirty="0"/>
              <a:t>정서적 적응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자아존중감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신체적 </a:t>
            </a:r>
            <a:r>
              <a:rPr lang="ko-KR" altLang="en-US" sz="2000" dirty="0"/>
              <a:t>건강 등 여러 측면에서 청소년의 행복한 삶을 촉진하는 요인이다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45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2. </a:t>
            </a:r>
            <a:r>
              <a:rPr lang="ko-KR" altLang="en-US" sz="2800" b="1" dirty="0" smtClean="0"/>
              <a:t>가정환경과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청소년기의 부모</a:t>
            </a:r>
            <a:r>
              <a:rPr lang="en-US" altLang="ko-KR" sz="2400" dirty="0"/>
              <a:t>-</a:t>
            </a:r>
            <a:r>
              <a:rPr lang="ko-KR" altLang="en-US" sz="2400" dirty="0"/>
              <a:t>자녀관계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1728192"/>
            <a:ext cx="885698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1"/>
                </a:solidFill>
              </a:rPr>
              <a:t>일반적인 </a:t>
            </a:r>
            <a:r>
              <a:rPr lang="ko-KR" altLang="en-US" dirty="0">
                <a:solidFill>
                  <a:schemeClr val="tx1"/>
                </a:solidFill>
              </a:rPr>
              <a:t>청소년기 부모</a:t>
            </a:r>
            <a:r>
              <a:rPr lang="en-US" altLang="ko-KR" dirty="0">
                <a:solidFill>
                  <a:schemeClr val="tx1"/>
                </a:solidFill>
              </a:rPr>
              <a:t>-</a:t>
            </a:r>
            <a:r>
              <a:rPr lang="ko-KR" altLang="en-US" dirty="0">
                <a:solidFill>
                  <a:schemeClr val="tx1"/>
                </a:solidFill>
              </a:rPr>
              <a:t>자녀 관계에 대한 일반적 견해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ko-KR" altLang="en-US" sz="2000" dirty="0" smtClean="0"/>
              <a:t>② 청소년기의 </a:t>
            </a:r>
            <a:r>
              <a:rPr lang="ko-KR" altLang="en-US" sz="2000" dirty="0"/>
              <a:t>부모</a:t>
            </a:r>
            <a:r>
              <a:rPr lang="en-US" altLang="ko-KR" sz="2000" dirty="0"/>
              <a:t>-</a:t>
            </a:r>
            <a:r>
              <a:rPr lang="ko-KR" altLang="en-US" sz="2000" dirty="0"/>
              <a:t>자녀관계는 갈등을 수반하며</a:t>
            </a:r>
            <a:r>
              <a:rPr lang="en-US" altLang="ko-KR" sz="2000" dirty="0"/>
              <a:t>, </a:t>
            </a:r>
            <a:r>
              <a:rPr lang="ko-KR" altLang="en-US" sz="2000" dirty="0"/>
              <a:t>이러한 갈등은 청소년기 발달에 바람직하지 못한 영향을 미친다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Collins&amp;Luebker</a:t>
            </a:r>
            <a:r>
              <a:rPr lang="en-US" altLang="ko-KR" sz="2000" dirty="0"/>
              <a:t>, 1993</a:t>
            </a:r>
            <a:r>
              <a:rPr lang="en-US" altLang="ko-KR" sz="2000" dirty="0" smtClean="0"/>
              <a:t>).</a:t>
            </a:r>
            <a:endParaRPr lang="en-US" altLang="ko-KR" sz="1000" dirty="0" smtClean="0"/>
          </a:p>
          <a:p>
            <a:pPr marL="45720" indent="0">
              <a:buNone/>
            </a:pPr>
            <a:r>
              <a:rPr lang="ko-KR" altLang="en-US" sz="2000" dirty="0"/>
              <a:t>✦위의 견해에 대해 </a:t>
            </a:r>
            <a:r>
              <a:rPr lang="ko-KR" altLang="en-US" sz="2000" b="1" dirty="0"/>
              <a:t>생태학적 접근의 반론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청소년기 </a:t>
            </a:r>
            <a:r>
              <a:rPr lang="ko-KR" altLang="en-US" sz="2000" dirty="0"/>
              <a:t>부모</a:t>
            </a:r>
            <a:r>
              <a:rPr lang="en-US" altLang="ko-KR" sz="2000" dirty="0"/>
              <a:t>-</a:t>
            </a:r>
            <a:r>
              <a:rPr lang="ko-KR" altLang="en-US" sz="2000" dirty="0" smtClean="0"/>
              <a:t>자녀간 가벼운 </a:t>
            </a:r>
            <a:r>
              <a:rPr lang="ko-KR" altLang="en-US" sz="2000" dirty="0"/>
              <a:t>갈등은 심리적 발달에 </a:t>
            </a:r>
            <a:r>
              <a:rPr lang="ko-KR" altLang="en-US" sz="2000" dirty="0" smtClean="0"/>
              <a:t>긍정적 영향을 </a:t>
            </a:r>
            <a:r>
              <a:rPr lang="ko-KR" altLang="en-US" sz="2000" dirty="0"/>
              <a:t>미친다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갈등 </a:t>
            </a:r>
            <a:r>
              <a:rPr lang="ko-KR" altLang="en-US" sz="2000" dirty="0"/>
              <a:t>해결을 위한 노력은 부모로부터 독립하여 성인으로 이행하는 과정을 촉진시킨다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가벼운 </a:t>
            </a:r>
            <a:r>
              <a:rPr lang="ko-KR" altLang="en-US" sz="2000" dirty="0"/>
              <a:t>갈등이 </a:t>
            </a:r>
            <a:r>
              <a:rPr lang="ko-KR" altLang="en-US" sz="2000" dirty="0" smtClean="0"/>
              <a:t>있는 경우 </a:t>
            </a:r>
            <a:r>
              <a:rPr lang="ko-KR" altLang="en-US" sz="2000" dirty="0"/>
              <a:t>보다 적극적으로 </a:t>
            </a:r>
            <a:r>
              <a:rPr lang="ko-KR" altLang="en-US" sz="2000" dirty="0" err="1"/>
              <a:t>자아정체감을</a:t>
            </a:r>
            <a:r>
              <a:rPr lang="ko-KR" altLang="en-US" sz="2000" dirty="0"/>
              <a:t> 탐색하게 된다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즉</a:t>
            </a:r>
            <a:r>
              <a:rPr lang="en-US" altLang="ko-KR" sz="2000" dirty="0"/>
              <a:t>, </a:t>
            </a:r>
            <a:r>
              <a:rPr lang="ko-KR" altLang="en-US" sz="2000" dirty="0"/>
              <a:t>모든 갈등을 </a:t>
            </a:r>
            <a:r>
              <a:rPr lang="ko-KR" altLang="en-US" sz="2000" dirty="0" smtClean="0"/>
              <a:t>나쁜 것으로만 </a:t>
            </a:r>
            <a:r>
              <a:rPr lang="ko-KR" altLang="en-US" sz="2000" dirty="0"/>
              <a:t>해석하는 기존의 </a:t>
            </a:r>
            <a:r>
              <a:rPr lang="ko-KR" altLang="en-US" sz="2000" dirty="0" smtClean="0"/>
              <a:t>관점에서 </a:t>
            </a:r>
            <a:r>
              <a:rPr lang="ko-KR" altLang="en-US" sz="2000" dirty="0"/>
              <a:t>벗어나 갈등의 정도와 지속성에 관심을 가진다</a:t>
            </a:r>
            <a:r>
              <a:rPr lang="en-US" altLang="ko-KR" sz="2000" dirty="0" smtClean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(</a:t>
            </a:r>
            <a:r>
              <a:rPr lang="ko-KR" altLang="en-US" sz="2000" dirty="0"/>
              <a:t>갈등이 길어질 경우 부정적 영향을 미칠 수 있다</a:t>
            </a:r>
            <a:r>
              <a:rPr lang="en-US" altLang="ko-K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0342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2. </a:t>
            </a:r>
            <a:r>
              <a:rPr lang="ko-KR" altLang="en-US" sz="2800" b="1" dirty="0" smtClean="0"/>
              <a:t>가정환경과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청소년기의 부모</a:t>
            </a:r>
            <a:r>
              <a:rPr lang="en-US" altLang="ko-KR" sz="2400" dirty="0"/>
              <a:t>-</a:t>
            </a:r>
            <a:r>
              <a:rPr lang="ko-KR" altLang="en-US" sz="2400" dirty="0"/>
              <a:t>자녀관계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1728192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1"/>
                </a:solidFill>
              </a:rPr>
              <a:t>일반적인 </a:t>
            </a:r>
            <a:r>
              <a:rPr lang="ko-KR" altLang="en-US" dirty="0">
                <a:solidFill>
                  <a:schemeClr val="tx1"/>
                </a:solidFill>
              </a:rPr>
              <a:t>청소년기 부모</a:t>
            </a:r>
            <a:r>
              <a:rPr lang="en-US" altLang="ko-KR" dirty="0">
                <a:solidFill>
                  <a:schemeClr val="tx1"/>
                </a:solidFill>
              </a:rPr>
              <a:t>-</a:t>
            </a:r>
            <a:r>
              <a:rPr lang="ko-KR" altLang="en-US" dirty="0">
                <a:solidFill>
                  <a:schemeClr val="tx1"/>
                </a:solidFill>
              </a:rPr>
              <a:t>자녀 관계에 대한 일반적 견해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ko-KR" altLang="en-US" sz="2000" dirty="0" smtClean="0"/>
              <a:t>③ 자녀에게 </a:t>
            </a:r>
            <a:r>
              <a:rPr lang="ko-KR" altLang="en-US" sz="2000" dirty="0"/>
              <a:t>최대한의 자율성을 허용하며 부모와 자녀가 동등한 힘을 갖는 평등주의 가족구조가 가장 바람직하다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marL="45720" indent="0">
              <a:buNone/>
            </a:pPr>
            <a:r>
              <a:rPr lang="ko-KR" altLang="en-US" sz="2000" dirty="0" smtClean="0"/>
              <a:t>✦</a:t>
            </a:r>
            <a:r>
              <a:rPr lang="ko-KR" altLang="en-US" sz="2000" dirty="0"/>
              <a:t>위의 견해에 대해 </a:t>
            </a:r>
            <a:r>
              <a:rPr lang="ko-KR" altLang="en-US" sz="2000" b="1" dirty="0"/>
              <a:t>생태학적 접근의 반론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en-US" altLang="ko-KR" sz="2000" dirty="0" err="1" smtClean="0"/>
              <a:t>Bronfenbrener</a:t>
            </a:r>
            <a:r>
              <a:rPr lang="ko-KR" altLang="en-US" sz="2000" dirty="0"/>
              <a:t>의 연구에 따르면 </a:t>
            </a:r>
            <a:r>
              <a:rPr lang="ko-KR" altLang="en-US" sz="2000" dirty="0" smtClean="0"/>
              <a:t>부계 </a:t>
            </a:r>
            <a:r>
              <a:rPr lang="ko-KR" altLang="en-US" sz="2000" dirty="0"/>
              <a:t>중심</a:t>
            </a:r>
            <a:r>
              <a:rPr lang="en-US" altLang="ko-KR" sz="2000" dirty="0"/>
              <a:t>(</a:t>
            </a:r>
            <a:r>
              <a:rPr lang="en-US" altLang="ko-KR" sz="2000" dirty="0" err="1"/>
              <a:t>patricentric</a:t>
            </a:r>
            <a:r>
              <a:rPr lang="en-US" altLang="ko-KR" sz="2000" dirty="0"/>
              <a:t>) </a:t>
            </a:r>
            <a:r>
              <a:rPr lang="ko-KR" altLang="en-US" sz="2000" dirty="0"/>
              <a:t>또는 </a:t>
            </a:r>
            <a:r>
              <a:rPr lang="ko-KR" altLang="en-US" sz="2000" dirty="0" smtClean="0"/>
              <a:t>모계 </a:t>
            </a:r>
            <a:r>
              <a:rPr lang="ko-KR" altLang="en-US" sz="2000" dirty="0"/>
              <a:t>중심</a:t>
            </a:r>
            <a:r>
              <a:rPr lang="en-US" altLang="ko-KR" sz="2000" dirty="0"/>
              <a:t>(</a:t>
            </a:r>
            <a:r>
              <a:rPr lang="en-US" altLang="ko-KR" sz="2000" dirty="0" err="1"/>
              <a:t>matricentric</a:t>
            </a:r>
            <a:r>
              <a:rPr lang="en-US" altLang="ko-KR" sz="2000" dirty="0"/>
              <a:t>)</a:t>
            </a:r>
            <a:r>
              <a:rPr lang="ko-KR" altLang="en-US" sz="2000" dirty="0"/>
              <a:t>가족구조의 청소년이 책임감과 자신감이 가장 </a:t>
            </a:r>
            <a:r>
              <a:rPr lang="ko-KR" altLang="en-US" sz="2000" dirty="0" smtClean="0"/>
              <a:t>높았다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권위주의적</a:t>
            </a:r>
            <a:r>
              <a:rPr lang="en-US" altLang="ko-KR" sz="2000" dirty="0"/>
              <a:t>(authoritarian)</a:t>
            </a:r>
            <a:r>
              <a:rPr lang="ko-KR" altLang="en-US" sz="2000" dirty="0"/>
              <a:t>가족구조는 청소년기 필요한 자율성 발달을 억제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청소년에게 </a:t>
            </a:r>
            <a:r>
              <a:rPr lang="ko-KR" altLang="en-US" sz="2000" dirty="0"/>
              <a:t>지나친 허용적 태도는</a:t>
            </a:r>
            <a:r>
              <a:rPr lang="en-US" altLang="ko-KR" sz="2000" dirty="0"/>
              <a:t>, </a:t>
            </a:r>
            <a:r>
              <a:rPr lang="ko-KR" altLang="en-US" sz="2000" dirty="0"/>
              <a:t>오히려 통제의 결여로 자신이 버림받았다고 느끼거나 혼란스러움을 야기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강력한 </a:t>
            </a:r>
            <a:r>
              <a:rPr lang="ko-KR" altLang="en-US" sz="2000" dirty="0"/>
              <a:t>힘과 권위를 행사하는 </a:t>
            </a:r>
            <a:r>
              <a:rPr lang="ko-KR" altLang="en-US" sz="2000" dirty="0" smtClean="0"/>
              <a:t>부계 중심 </a:t>
            </a:r>
            <a:r>
              <a:rPr lang="ko-KR" altLang="en-US" sz="2000" dirty="0"/>
              <a:t>또는 </a:t>
            </a:r>
            <a:r>
              <a:rPr lang="ko-KR" altLang="en-US" sz="2000" dirty="0" smtClean="0"/>
              <a:t>모계 중심 가족구조가 </a:t>
            </a:r>
            <a:r>
              <a:rPr lang="ko-KR" altLang="en-US" sz="2000" dirty="0"/>
              <a:t>청소년자녀에게 명확한 행동기준과 함께 적절한 자율성을 부여할 수 있으며</a:t>
            </a:r>
            <a:r>
              <a:rPr lang="en-US" altLang="ko-KR" sz="2000" dirty="0"/>
              <a:t>, </a:t>
            </a:r>
            <a:r>
              <a:rPr lang="ko-KR" altLang="en-US" sz="2000" dirty="0"/>
              <a:t>이러한 가정의 청소년들이 적극적이고 책임감이 강하고 독립심이 높고 </a:t>
            </a:r>
            <a:r>
              <a:rPr lang="ko-KR" altLang="en-US" sz="2000" dirty="0" err="1"/>
              <a:t>자아존중감이</a:t>
            </a:r>
            <a:r>
              <a:rPr lang="ko-KR" altLang="en-US" sz="2000" dirty="0"/>
              <a:t> 높으며 학업성취도가 높았음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541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3. </a:t>
            </a:r>
            <a:r>
              <a:rPr lang="ko-KR" altLang="en-US" sz="2800" b="1" dirty="0" smtClean="0"/>
              <a:t>학교환경과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 smtClean="0"/>
              <a:t>학교교육의 문제점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오늘날의 학교교육은 학생들을 </a:t>
            </a:r>
            <a:r>
              <a:rPr lang="ko-KR" altLang="en-US" sz="2000" b="1" dirty="0"/>
              <a:t>학업성취의 향상이라는 한 가지 목표</a:t>
            </a:r>
            <a:r>
              <a:rPr lang="ko-KR" altLang="en-US" sz="2000" dirty="0"/>
              <a:t>만을 강요하고 있다</a:t>
            </a:r>
            <a:r>
              <a:rPr lang="en-US" altLang="ko-KR" sz="2000" dirty="0"/>
              <a:t>. </a:t>
            </a:r>
            <a:r>
              <a:rPr lang="ko-KR" altLang="en-US" sz="2000" dirty="0"/>
              <a:t>학교들은 높은 학업성취도와 대학진학률로 인하여 상위 학교와 하위 학교로 구분되기 때문인데 이는 학생도 마찬가지이다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b="1" dirty="0"/>
              <a:t>학교성적이 우수한 학생</a:t>
            </a:r>
            <a:r>
              <a:rPr lang="ko-KR" altLang="en-US" sz="2000" dirty="0"/>
              <a:t>은 </a:t>
            </a:r>
            <a:r>
              <a:rPr lang="ko-KR" altLang="en-US" sz="2000" dirty="0" err="1"/>
              <a:t>성공자이고</a:t>
            </a:r>
            <a:r>
              <a:rPr lang="ko-KR" altLang="en-US" sz="2000" dirty="0"/>
              <a:t> 모범생이며 성실한 학생으로 인정되지만 </a:t>
            </a:r>
            <a:r>
              <a:rPr lang="ko-KR" altLang="en-US" sz="2000" b="1" dirty="0"/>
              <a:t>성적이 나쁜 학생</a:t>
            </a:r>
            <a:r>
              <a:rPr lang="ko-KR" altLang="en-US" sz="2000" dirty="0"/>
              <a:t>은 실패자이며 문제아이고 </a:t>
            </a:r>
            <a:r>
              <a:rPr lang="ko-KR" altLang="en-US" sz="2000" dirty="0" err="1"/>
              <a:t>불성실자로</a:t>
            </a:r>
            <a:r>
              <a:rPr lang="ko-KR" altLang="en-US" sz="2000" dirty="0"/>
              <a:t> </a:t>
            </a:r>
            <a:r>
              <a:rPr lang="ko-KR" altLang="en-US" sz="2000" dirty="0" err="1"/>
              <a:t>낙인찍히고</a:t>
            </a:r>
            <a:r>
              <a:rPr lang="ko-KR" altLang="en-US" sz="2000" dirty="0"/>
              <a:t> 만다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dirty="0"/>
              <a:t>이러한 학교교육의 모순점과 잘못된 인식은 오늘날의 학생들에게 </a:t>
            </a:r>
            <a:r>
              <a:rPr lang="ko-KR" altLang="en-US" sz="2000" b="1" dirty="0">
                <a:solidFill>
                  <a:srgbClr val="FF0000"/>
                </a:solidFill>
              </a:rPr>
              <a:t>교육은 단지 높은 학업성적을 거둠으로 경쟁자들을 물리치고 우수한 대학에 진학하기 위한 수단</a:t>
            </a:r>
            <a:r>
              <a:rPr lang="ko-KR" altLang="en-US" sz="2000" dirty="0"/>
              <a:t>일 뿐이다</a:t>
            </a:r>
            <a:r>
              <a:rPr lang="en-US" altLang="ko-KR" sz="2000" dirty="0"/>
              <a:t>. </a:t>
            </a:r>
            <a:r>
              <a:rPr lang="ko-KR" altLang="en-US" sz="2000" dirty="0"/>
              <a:t>이에 따라 성적이 우수한 학생들이나 평균 이상인 학생들은 성적이 오르거나 유지시켜나가며 만족감과 </a:t>
            </a:r>
            <a:r>
              <a:rPr lang="ko-KR" altLang="en-US" sz="2000" dirty="0" err="1"/>
              <a:t>실패감을</a:t>
            </a:r>
            <a:r>
              <a:rPr lang="ko-KR" altLang="en-US" sz="2000" dirty="0"/>
              <a:t> 반복하여 경험해나갈 수 있으나 </a:t>
            </a:r>
            <a:r>
              <a:rPr lang="ko-KR" altLang="en-US" sz="2000" b="1" dirty="0"/>
              <a:t>학업 성적이 낮은 학생들은 계속적인 실패를 경험하며 결국 학업을 포기하는 지경에 이른다</a:t>
            </a:r>
            <a:r>
              <a:rPr lang="en-US" altLang="ko-K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9024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3. </a:t>
            </a:r>
            <a:r>
              <a:rPr lang="ko-KR" altLang="en-US" sz="2800" b="1" dirty="0" smtClean="0"/>
              <a:t>학교환경과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 smtClean="0"/>
              <a:t>학교교육의 문제점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이들에게 학교란 더 이상 교육의 장이 되지 못하고 젊음을 희생시키는 곳에 불과하다</a:t>
            </a:r>
            <a:r>
              <a:rPr lang="en-US" altLang="ko-KR" sz="2000" dirty="0"/>
              <a:t>. </a:t>
            </a:r>
            <a:r>
              <a:rPr lang="ko-KR" altLang="en-US" sz="2000" b="1" dirty="0"/>
              <a:t>학습결손이 누적되며 자아개념은 부정적으로 바뀌고 부모나 형제나 교사에 대한 배신감과 불안감을 증폭시키게 되며 심리적 스트레스와 두통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식욕부진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불면증 등의 여러 가지 신체적 이상증상과 </a:t>
            </a:r>
            <a:r>
              <a:rPr lang="ko-KR" altLang="en-US" sz="2000" b="1" dirty="0">
                <a:solidFill>
                  <a:srgbClr val="FF0000"/>
                </a:solidFill>
              </a:rPr>
              <a:t>사회적 부적응현상</a:t>
            </a:r>
            <a:r>
              <a:rPr lang="ko-KR" altLang="en-US" sz="2000" dirty="0"/>
              <a:t>을 일으키게 된다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dirty="0"/>
              <a:t>이러한 청소년들에게 그들의 </a:t>
            </a:r>
            <a:r>
              <a:rPr lang="ko-KR" altLang="en-US" sz="2000" b="1" dirty="0"/>
              <a:t>생존 방법은 자신을 억압하는 통제와 규제를 깨뜨리는 것</a:t>
            </a:r>
            <a:r>
              <a:rPr lang="ko-KR" altLang="en-US" sz="2000" dirty="0"/>
              <a:t>이다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dirty="0"/>
              <a:t>이들은 가정이나 학교를 이탈하고 파괴적 행동을 하는 등 </a:t>
            </a:r>
            <a:r>
              <a:rPr lang="ko-KR" altLang="en-US" sz="2000" b="1" dirty="0"/>
              <a:t>직접적인 일탈행동</a:t>
            </a:r>
            <a:r>
              <a:rPr lang="ko-KR" altLang="en-US" sz="2000" dirty="0"/>
              <a:t>을 하거나 학교에서 다른 친구들의 학습을 방해하고 괴롭히거나 교사나 부모에게 대항하고 언어적 폭력을 하는 등 </a:t>
            </a:r>
            <a:r>
              <a:rPr lang="ko-KR" altLang="en-US" sz="2000" b="1" dirty="0"/>
              <a:t>간접적인 일탈행동</a:t>
            </a:r>
            <a:r>
              <a:rPr lang="ko-KR" altLang="en-US" sz="2000" dirty="0"/>
              <a:t>으로 나타나기도 한다</a:t>
            </a:r>
            <a:r>
              <a:rPr lang="en-US" altLang="ko-K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7294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3. </a:t>
            </a:r>
            <a:r>
              <a:rPr lang="ko-KR" altLang="en-US" sz="2800" b="1" dirty="0" smtClean="0"/>
              <a:t>학교환경과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 smtClean="0"/>
              <a:t>학교교육의 문제점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b="1" dirty="0"/>
              <a:t>현대사회에서 학교는 청소년의 발달과 학습과 진로에 결정적인 영향을 미친다</a:t>
            </a:r>
            <a:r>
              <a:rPr lang="en-US" altLang="ko-KR" sz="2000" dirty="0"/>
              <a:t>. </a:t>
            </a:r>
            <a:r>
              <a:rPr lang="ko-KR" altLang="en-US" sz="2000" dirty="0"/>
              <a:t>따라서 학교교육은 학생들의 </a:t>
            </a:r>
            <a:r>
              <a:rPr lang="ko-KR" altLang="en-US" sz="2000" b="1" dirty="0"/>
              <a:t>잠재력과 창의성과 사회적응력과 협동성</a:t>
            </a:r>
            <a:r>
              <a:rPr lang="ko-KR" altLang="en-US" sz="2000" dirty="0"/>
              <a:t>을 발달 시켜야 한다</a:t>
            </a:r>
            <a:r>
              <a:rPr lang="en-US" altLang="ko-KR" sz="2000" dirty="0"/>
              <a:t>. </a:t>
            </a:r>
            <a:r>
              <a:rPr lang="ko-KR" altLang="en-US" sz="2000" dirty="0"/>
              <a:t>따라서 모든 학생들에게 최대의 학습효과와 학습에 대한 흥미와 동기를 높여 줄 수 있도록 교육방법을 개발해야 한다</a:t>
            </a:r>
            <a:r>
              <a:rPr lang="en-US" altLang="ko-KR" sz="2000" dirty="0"/>
              <a:t>. </a:t>
            </a:r>
            <a:r>
              <a:rPr lang="ko-KR" altLang="en-US" sz="2000" dirty="0"/>
              <a:t>다시 말해 모든 청소년에게 학교는 즐거운 곳이고 공부란 해 볼 만한 것이라는 인식을 갖게 해 주고 나름대로 </a:t>
            </a:r>
            <a:r>
              <a:rPr lang="ko-KR" altLang="en-US" sz="2000" b="1" dirty="0"/>
              <a:t>지적 성취감과 진리에 대한 </a:t>
            </a:r>
            <a:r>
              <a:rPr lang="ko-KR" altLang="en-US" sz="2000" b="1" dirty="0" err="1"/>
              <a:t>희열감을</a:t>
            </a:r>
            <a:r>
              <a:rPr lang="ko-KR" altLang="en-US" sz="2000" b="1" dirty="0"/>
              <a:t> 발견 할 수 있고 한 인간으로서의 존엄성과 권리를 인정받을 수 있는 교육 환경</a:t>
            </a:r>
            <a:r>
              <a:rPr lang="ko-KR" altLang="en-US" sz="2000" dirty="0"/>
              <a:t>을 마련하는 것이다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dirty="0"/>
              <a:t>이것은 청소년들의 인지적 정의적 특성을 잘 이해하여 그들의 개인차를 분석하고 이에 적합한 교수방법과 전략을 개발함으로 모든 학습자에게 학습결손을 최소화하고 학습효과를 최대화하는 것이다</a:t>
            </a:r>
            <a:r>
              <a:rPr lang="en-US" altLang="ko-KR" sz="2000" dirty="0"/>
              <a:t>. </a:t>
            </a:r>
            <a:r>
              <a:rPr lang="ko-KR" altLang="en-US" sz="2000" dirty="0"/>
              <a:t>따라서 </a:t>
            </a:r>
            <a:r>
              <a:rPr lang="ko-KR" altLang="en-US" sz="2000" b="1" dirty="0">
                <a:solidFill>
                  <a:srgbClr val="FF0000"/>
                </a:solidFill>
              </a:rPr>
              <a:t>학습결손의 예방과 학습방법의 개선이 청소년의 문제행동을 예방하고 교육태도와 삶의 방식을 긍정적으로 변화시킬 수 있다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52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3. </a:t>
            </a:r>
            <a:r>
              <a:rPr lang="ko-KR" altLang="en-US" sz="2800" b="1" dirty="0" smtClean="0"/>
              <a:t>학교환경과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 smtClean="0"/>
              <a:t>학교 </a:t>
            </a:r>
            <a:r>
              <a:rPr lang="ko-KR" altLang="en-US" sz="2400" dirty="0"/>
              <a:t>요인과 청소년의 </a:t>
            </a:r>
            <a:r>
              <a:rPr lang="ko-KR" altLang="en-US" sz="2400" dirty="0" smtClean="0"/>
              <a:t>발달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학교 크기가 크고 학생 수가 많을수록 학생들은 소속감을 덜 느끼고 책임감이 적어 무단결석이나 반사회적 행동을 많이 한다</a:t>
            </a:r>
            <a:r>
              <a:rPr lang="en-US" altLang="ko-KR" sz="2000" dirty="0"/>
              <a:t>. </a:t>
            </a:r>
            <a:r>
              <a:rPr lang="ko-KR" altLang="en-US" sz="2000" dirty="0"/>
              <a:t>또 학급 크기가 클수록 학업 성취도가 감소되며 </a:t>
            </a:r>
            <a:r>
              <a:rPr lang="ko-KR" altLang="en-US" sz="2000" b="1" dirty="0"/>
              <a:t>학급당 학생수가 </a:t>
            </a:r>
            <a:r>
              <a:rPr lang="en-US" altLang="ko-KR" sz="2000" b="1" dirty="0"/>
              <a:t>15</a:t>
            </a:r>
            <a:r>
              <a:rPr lang="ko-KR" altLang="en-US" sz="2000" b="1" dirty="0"/>
              <a:t>명일 때 학업성취도가 가장 높은 것으로 조사되었다</a:t>
            </a:r>
            <a:r>
              <a:rPr lang="en-US" altLang="ko-KR" sz="2000" dirty="0"/>
              <a:t>. </a:t>
            </a:r>
            <a:r>
              <a:rPr lang="ko-KR" altLang="en-US" sz="2000" dirty="0"/>
              <a:t>교사는 학생들에게 지식 전달자뿐만 아니라 가끔은 부모 대행 및 정서적 지지자로서 중요한 역할을 한다</a:t>
            </a:r>
            <a:r>
              <a:rPr lang="en-US" altLang="ko-KR" sz="2000" dirty="0"/>
              <a:t>. </a:t>
            </a:r>
            <a:r>
              <a:rPr lang="ko-KR" altLang="en-US" sz="2000" dirty="0"/>
              <a:t>훌륭한 교사는 열등감 대신 근면성을 조장하고 위엄이 있고 열의가 있으며 공정하고 따뜻하고 융통성이 있고 학생들의 개인차를 존중하는 사람이다</a:t>
            </a:r>
            <a:r>
              <a:rPr lang="en-US" altLang="ko-KR" sz="2000" dirty="0"/>
              <a:t>. </a:t>
            </a:r>
            <a:r>
              <a:rPr lang="ko-KR" altLang="en-US" sz="2000" dirty="0"/>
              <a:t>이렇듯 </a:t>
            </a:r>
            <a:r>
              <a:rPr lang="ko-KR" altLang="en-US" sz="2000" b="1" dirty="0"/>
              <a:t>학생들과 자주 대화를 하는 교사가 가장 효율적인 교사</a:t>
            </a:r>
            <a:r>
              <a:rPr lang="ko-KR" altLang="en-US" sz="2000" dirty="0"/>
              <a:t>다</a:t>
            </a:r>
            <a:r>
              <a:rPr lang="en-US" altLang="ko-K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7688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3. </a:t>
            </a:r>
            <a:r>
              <a:rPr lang="ko-KR" altLang="en-US" sz="2800" b="1" dirty="0" smtClean="0"/>
              <a:t>학교환경과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 smtClean="0"/>
              <a:t>학교 </a:t>
            </a:r>
            <a:r>
              <a:rPr lang="ko-KR" altLang="en-US" sz="2400" dirty="0"/>
              <a:t>요인과 청소년의 </a:t>
            </a:r>
            <a:r>
              <a:rPr lang="ko-KR" altLang="en-US" sz="2400" dirty="0" smtClean="0"/>
              <a:t>발달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학습장애는 청소년기의 학생들에게 학습뿐만 아니라 사회적 기술의 부족으로 인해 여러 가지 심각한 문제 행동을 갖는다</a:t>
            </a:r>
            <a:r>
              <a:rPr lang="en-US" altLang="ko-KR" sz="2000" dirty="0"/>
              <a:t>. </a:t>
            </a:r>
            <a:r>
              <a:rPr lang="ko-KR" altLang="en-US" sz="2000" dirty="0"/>
              <a:t>일반적인 듣기</a:t>
            </a:r>
            <a:r>
              <a:rPr lang="en-US" altLang="ko-KR" sz="2000" dirty="0"/>
              <a:t>, </a:t>
            </a:r>
            <a:r>
              <a:rPr lang="ko-KR" altLang="en-US" sz="2000" dirty="0"/>
              <a:t>생각하기</a:t>
            </a:r>
            <a:r>
              <a:rPr lang="en-US" altLang="ko-KR" sz="2000" dirty="0"/>
              <a:t>, </a:t>
            </a:r>
            <a:r>
              <a:rPr lang="ko-KR" altLang="en-US" sz="2000" dirty="0"/>
              <a:t>말하기</a:t>
            </a:r>
            <a:r>
              <a:rPr lang="en-US" altLang="ko-KR" sz="2000" dirty="0"/>
              <a:t>, </a:t>
            </a:r>
            <a:r>
              <a:rPr lang="ko-KR" altLang="en-US" sz="2000" dirty="0"/>
              <a:t>쓰기</a:t>
            </a:r>
            <a:r>
              <a:rPr lang="en-US" altLang="ko-KR" sz="2000" dirty="0"/>
              <a:t>, </a:t>
            </a:r>
            <a:r>
              <a:rPr lang="ko-KR" altLang="en-US" sz="2000" dirty="0"/>
              <a:t>철자법 등에도 문제가 있으며 </a:t>
            </a:r>
            <a:r>
              <a:rPr lang="ko-KR" altLang="en-US" sz="2000" dirty="0" smtClean="0"/>
              <a:t>지적 능력과 </a:t>
            </a:r>
            <a:r>
              <a:rPr lang="ko-KR" altLang="en-US" sz="2000" dirty="0"/>
              <a:t>실제 수행 능력에 큰 차이가 있을 때 학습장애로 진단된다</a:t>
            </a:r>
            <a:r>
              <a:rPr lang="en-US" altLang="ko-KR" sz="2000" dirty="0"/>
              <a:t>. </a:t>
            </a:r>
            <a:r>
              <a:rPr lang="ko-KR" altLang="en-US" sz="2000" dirty="0"/>
              <a:t>즉 </a:t>
            </a:r>
            <a:r>
              <a:rPr lang="ko-KR" altLang="en-US" sz="2000" b="1" dirty="0"/>
              <a:t>학습장애는 평균 이상의 지능을 갖고 있으면서도 실제 수행능력이 또래에 비해 </a:t>
            </a:r>
            <a:r>
              <a:rPr lang="en-US" altLang="ko-KR" sz="2000" b="1" dirty="0"/>
              <a:t>2</a:t>
            </a:r>
            <a:r>
              <a:rPr lang="ko-KR" altLang="en-US" sz="2000" b="1" dirty="0"/>
              <a:t>년 정도 뒤떨어진다</a:t>
            </a:r>
            <a:r>
              <a:rPr lang="en-US" altLang="ko-KR" sz="2000" dirty="0"/>
              <a:t>. </a:t>
            </a:r>
            <a:r>
              <a:rPr lang="ko-KR" altLang="en-US" sz="2000" dirty="0"/>
              <a:t>이들은 학교에서 주의집중력이 부족하고 토론학습에 잘 참여하지 못하며 과제를 해내지 못한다</a:t>
            </a:r>
            <a:r>
              <a:rPr lang="en-US" altLang="ko-KR" sz="2000" dirty="0"/>
              <a:t>. </a:t>
            </a:r>
            <a:r>
              <a:rPr lang="ko-KR" altLang="en-US" sz="2000" dirty="0"/>
              <a:t>또한 다른 사람의 기분을 잘 파악하지 못하고 부적절하게 반응하고 규칙을 잘 이해하지 못하고 자기보다 어린 아이들과 어울려 논다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b="1" dirty="0"/>
              <a:t>따라서 이들이 더 이상 집단 따돌림이나 폭력의 피해자가 되지 않도록 해야 하며 정상적인 친구들과 동일하게 </a:t>
            </a:r>
            <a:r>
              <a:rPr lang="ko-KR" altLang="en-US" sz="2000" b="1" dirty="0" smtClean="0"/>
              <a:t>존중 받으면서 </a:t>
            </a:r>
            <a:r>
              <a:rPr lang="ko-KR" altLang="en-US" sz="2000" b="1" dirty="0"/>
              <a:t>학교생활을 할 수 있는 환경을 만들어 주어야 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763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4. </a:t>
            </a:r>
            <a:r>
              <a:rPr lang="ko-KR" altLang="en-US" sz="2800" b="1" dirty="0" smtClean="0"/>
              <a:t>청소년기의 교우관계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ko-KR" altLang="en-US" sz="2400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270952" y="2708920"/>
            <a:ext cx="8765544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smtClean="0"/>
              <a:t>서론</a:t>
            </a:r>
            <a:endParaRPr lang="en-US" altLang="ko-KR" sz="2400" dirty="0" smtClean="0"/>
          </a:p>
          <a:p>
            <a:pPr marL="45720" indent="0">
              <a:buNone/>
            </a:pPr>
            <a:r>
              <a:rPr lang="ko-KR" altLang="en-US" sz="2400" dirty="0" smtClean="0"/>
              <a:t>청소년기의 </a:t>
            </a:r>
            <a:r>
              <a:rPr lang="ko-KR" altLang="en-US" sz="2400" dirty="0"/>
              <a:t>사회적 맥락에서 청소년들의 교우관계가 성인이 되어가는 과정에서 </a:t>
            </a:r>
            <a:r>
              <a:rPr lang="ko-KR" altLang="en-US" sz="2400" dirty="0" smtClean="0"/>
              <a:t>어떠한 역할을 하게 </a:t>
            </a:r>
            <a:r>
              <a:rPr lang="ko-KR" altLang="en-US" sz="2400" dirty="0"/>
              <a:t>되며 그 장단점들을 알아보고 </a:t>
            </a:r>
            <a:r>
              <a:rPr lang="ko-KR" altLang="en-US" sz="2400" dirty="0" smtClean="0"/>
              <a:t>청소년들에 대한 </a:t>
            </a:r>
            <a:r>
              <a:rPr lang="ko-KR" altLang="en-US" sz="2400" dirty="0"/>
              <a:t>올바른 이해와 </a:t>
            </a:r>
            <a:r>
              <a:rPr lang="ko-KR" altLang="en-US" sz="2400" dirty="0" smtClean="0"/>
              <a:t>지도 </a:t>
            </a:r>
            <a:r>
              <a:rPr lang="ko-KR" altLang="en-US" sz="2400" dirty="0"/>
              <a:t>방향을 찾아보고자 한다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754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4. </a:t>
            </a:r>
            <a:r>
              <a:rPr lang="ko-KR" altLang="en-US" sz="2800" b="1" dirty="0"/>
              <a:t>청소년기의 교우관계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/>
              <a:t>교우관계의 중요성과 발달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청소년기가 되면 생물학적</a:t>
            </a:r>
            <a:r>
              <a:rPr lang="en-US" altLang="ko-KR" sz="2000" dirty="0"/>
              <a:t>, </a:t>
            </a:r>
            <a:r>
              <a:rPr lang="ko-KR" altLang="en-US" sz="2000" dirty="0"/>
              <a:t>인지적</a:t>
            </a:r>
            <a:r>
              <a:rPr lang="en-US" altLang="ko-KR" sz="2000" dirty="0"/>
              <a:t>, </a:t>
            </a:r>
            <a:r>
              <a:rPr lang="ko-KR" altLang="en-US" sz="2000" dirty="0"/>
              <a:t>정서적 변화와 더불어 사회적 역할과 지위에 있어서 커다란 변화를 겪</a:t>
            </a:r>
            <a:r>
              <a:rPr lang="ko-KR" altLang="en-US" sz="2000" dirty="0" smtClean="0"/>
              <a:t>는다</a:t>
            </a:r>
            <a:r>
              <a:rPr lang="en-US" altLang="ko-KR" sz="2000" dirty="0"/>
              <a:t>. </a:t>
            </a:r>
            <a:r>
              <a:rPr lang="ko-KR" altLang="en-US" sz="2000" dirty="0"/>
              <a:t>청소년의 발달과 관련이 있는 사회적 맥락 가운데 대표적인 것은 가정과 사회</a:t>
            </a:r>
            <a:r>
              <a:rPr lang="en-US" altLang="ko-KR" sz="2000" dirty="0"/>
              <a:t>, </a:t>
            </a:r>
            <a:r>
              <a:rPr lang="ko-KR" altLang="en-US" sz="2000" dirty="0"/>
              <a:t>학교지만 이 밖에도 청소년의 실생활과 밀접하게 관련되어 있는 생태학적 요인으로 </a:t>
            </a:r>
            <a:r>
              <a:rPr lang="ko-KR" altLang="en-US" sz="2000" dirty="0" err="1"/>
              <a:t>성역활의</a:t>
            </a:r>
            <a:r>
              <a:rPr lang="ko-KR" altLang="en-US" sz="2000" dirty="0"/>
              <a:t> 습득</a:t>
            </a:r>
            <a:r>
              <a:rPr lang="en-US" altLang="ko-KR" sz="2000" dirty="0"/>
              <a:t>, </a:t>
            </a:r>
            <a:r>
              <a:rPr lang="ko-KR" altLang="en-US" sz="2000" dirty="0"/>
              <a:t>교우관계와 이성관계의 형성</a:t>
            </a:r>
            <a:r>
              <a:rPr lang="en-US" altLang="ko-KR" sz="2000" dirty="0"/>
              <a:t>, </a:t>
            </a:r>
            <a:r>
              <a:rPr lang="ko-KR" altLang="en-US" sz="2000" dirty="0"/>
              <a:t>부모와 자녀관계의 변화 등을 들 수 있다</a:t>
            </a:r>
            <a:r>
              <a:rPr lang="en-US" altLang="ko-KR" sz="2000" dirty="0" smtClean="0"/>
              <a:t>. &lt;</a:t>
            </a:r>
            <a:r>
              <a:rPr lang="en-US" altLang="ko-KR" sz="2000" dirty="0"/>
              <a:t>p.171&gt; </a:t>
            </a:r>
            <a:endParaRPr lang="en-US" altLang="ko-KR" sz="2000" dirty="0" smtClean="0"/>
          </a:p>
          <a:p>
            <a:pPr marL="45720" indent="0">
              <a:buNone/>
            </a:pPr>
            <a:r>
              <a:rPr lang="ko-KR" altLang="en-US" sz="2000" b="1" dirty="0"/>
              <a:t>청소년은 아동보다 부모의 통제를 더 많이 느끼고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이에 저항하기 시작하며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평등한 부모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자녀관계를 원한다</a:t>
            </a:r>
            <a:r>
              <a:rPr lang="en-US" altLang="ko-KR" sz="2000" dirty="0"/>
              <a:t>. </a:t>
            </a:r>
            <a:r>
              <a:rPr lang="ko-KR" altLang="en-US" sz="2000" dirty="0"/>
              <a:t>이에 비해 또래관계는 부모</a:t>
            </a:r>
            <a:r>
              <a:rPr lang="en-US" altLang="ko-KR" sz="2000" dirty="0"/>
              <a:t>-</a:t>
            </a:r>
            <a:r>
              <a:rPr lang="ko-KR" altLang="en-US" sz="2000" dirty="0"/>
              <a:t>자녀관계 보다 훨씬 더 평등하다</a:t>
            </a:r>
            <a:r>
              <a:rPr lang="en-US" altLang="ko-KR" sz="2000" dirty="0"/>
              <a:t>. </a:t>
            </a:r>
            <a:r>
              <a:rPr lang="ko-KR" altLang="en-US" sz="2000" dirty="0"/>
              <a:t>친구들은 부모보다 덜 위압적이고 덜 비판적이고 잔소리를 하지 않으며</a:t>
            </a:r>
            <a:r>
              <a:rPr lang="en-US" altLang="ko-KR" sz="2000" dirty="0"/>
              <a:t>, </a:t>
            </a:r>
            <a:r>
              <a:rPr lang="ko-KR" altLang="en-US" sz="2000" dirty="0"/>
              <a:t>자신이 원하는 것을 기꺼이 준다</a:t>
            </a:r>
            <a:r>
              <a:rPr lang="en-US" altLang="ko-KR" sz="2000" dirty="0"/>
              <a:t>. </a:t>
            </a:r>
            <a:r>
              <a:rPr lang="ko-KR" altLang="en-US" sz="2000" dirty="0"/>
              <a:t>청소년기의 비행 친구와의 접촉은 청소년 비행의 가장 강력한 단일 예측 요인이다</a:t>
            </a:r>
            <a:r>
              <a:rPr lang="en-US" altLang="ko-KR" sz="2000" dirty="0"/>
              <a:t>.&lt;p.183&gt; </a:t>
            </a:r>
            <a:r>
              <a:rPr lang="ko-KR" altLang="en-US" sz="2000" dirty="0"/>
              <a:t>그러나 청소년기의 반 사회적 행동의 원인을 일탈 또래의 영향 으로만 간주하는 것은 잘못된 일이다</a:t>
            </a:r>
            <a:r>
              <a:rPr lang="en-US" altLang="ko-KR" sz="2000" dirty="0"/>
              <a:t>. </a:t>
            </a:r>
            <a:r>
              <a:rPr lang="ko-KR" altLang="en-US" sz="2000" dirty="0"/>
              <a:t>대부분의 연구자 들은 가족 요인이 청소년 들의 대인관계 스타일이나 가치를 결정하는 데 더 많은 영향을 미칠 것이라고 추정하며</a:t>
            </a:r>
            <a:r>
              <a:rPr lang="en-US" altLang="ko-KR" sz="2000" dirty="0"/>
              <a:t>, </a:t>
            </a:r>
            <a:r>
              <a:rPr lang="ko-KR" altLang="en-US" sz="2000" dirty="0"/>
              <a:t>부모들이 반사회적 행동 특징을 공유하고 있다는 주장도 제기되고 있다</a:t>
            </a:r>
            <a:r>
              <a:rPr lang="en-US" altLang="ko-K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4171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>
          <a:xfrm>
            <a:off x="251520" y="1844824"/>
            <a:ext cx="8784976" cy="1656184"/>
          </a:xfrm>
        </p:spPr>
        <p:txBody>
          <a:bodyPr/>
          <a:lstStyle/>
          <a:p>
            <a:pPr marL="45720" indent="0"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청소년기는 </a:t>
            </a:r>
            <a:r>
              <a:rPr lang="ko-KR" altLang="en-US" dirty="0"/>
              <a:t>사회적 역할과 지위에 있어 커다란 변화를 경험</a:t>
            </a:r>
            <a:r>
              <a:rPr lang="en-US" altLang="ko-KR" dirty="0"/>
              <a:t>.</a:t>
            </a:r>
          </a:p>
          <a:p>
            <a:pPr marL="45720" indent="0">
              <a:buNone/>
            </a:pPr>
            <a:r>
              <a:rPr lang="en-US" altLang="ko-KR" dirty="0"/>
              <a:t>- </a:t>
            </a:r>
            <a:r>
              <a:rPr lang="ko-KR" altLang="en-US" dirty="0"/>
              <a:t>개인의 발달에 직접적 영향</a:t>
            </a:r>
          </a:p>
          <a:p>
            <a:pPr marL="45720" indent="0">
              <a:buNone/>
            </a:pPr>
            <a:r>
              <a:rPr lang="en-US" altLang="ko-KR" dirty="0"/>
              <a:t>- </a:t>
            </a:r>
            <a:r>
              <a:rPr lang="ko-KR" altLang="en-US" dirty="0"/>
              <a:t>성인됨으로의 질적인 발달을 촉진</a:t>
            </a:r>
          </a:p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600" dirty="0" smtClean="0"/>
              <a:t>07. </a:t>
            </a:r>
            <a:r>
              <a:rPr lang="ko-KR" altLang="en-US" sz="3600" dirty="0" smtClean="0"/>
              <a:t>청소년기의 사회적 맥락</a:t>
            </a:r>
            <a:endParaRPr lang="ko-KR" altLang="en-US" sz="36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51520" y="3646417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1. </a:t>
            </a:r>
            <a:r>
              <a:rPr lang="ko-KR" altLang="en-US" sz="2800" dirty="0" smtClean="0"/>
              <a:t>생태학적 이론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70952" y="4221088"/>
            <a:ext cx="8765544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생태학적 이론이란</a:t>
            </a:r>
            <a:r>
              <a:rPr lang="en-US" altLang="ko-KR" dirty="0" smtClean="0"/>
              <a:t>??</a:t>
            </a:r>
          </a:p>
          <a:p>
            <a:pPr>
              <a:buFontTx/>
              <a:buChar char="-"/>
            </a:pPr>
            <a:r>
              <a:rPr lang="ko-KR" altLang="en-US" dirty="0" smtClean="0"/>
              <a:t>인간의 </a:t>
            </a:r>
            <a:r>
              <a:rPr lang="ko-KR" altLang="en-US" dirty="0"/>
              <a:t>발달을 개인이 몸담고 </a:t>
            </a:r>
            <a:r>
              <a:rPr lang="ko-KR" altLang="en-US" dirty="0" smtClean="0"/>
              <a:t>있는 실제 </a:t>
            </a:r>
            <a:r>
              <a:rPr lang="ko-KR" altLang="en-US" dirty="0"/>
              <a:t>삶의 맥락에서 </a:t>
            </a:r>
            <a:r>
              <a:rPr lang="ko-KR" altLang="en-US" dirty="0" smtClean="0"/>
              <a:t>이해하려 함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>
              <a:buFontTx/>
              <a:buChar char="-"/>
            </a:pPr>
            <a:r>
              <a:rPr lang="ko-KR" altLang="en-US" dirty="0" smtClean="0"/>
              <a:t>개인과 환경의 </a:t>
            </a:r>
            <a:r>
              <a:rPr lang="ko-KR" altLang="en-US" dirty="0"/>
              <a:t>관계를 통해 각 </a:t>
            </a:r>
            <a:r>
              <a:rPr lang="ko-KR" altLang="en-US" dirty="0" smtClean="0"/>
              <a:t>문화 특유의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발달적 </a:t>
            </a:r>
            <a:r>
              <a:rPr lang="ko-KR" altLang="en-US" dirty="0"/>
              <a:t>양상 식별을 위한 </a:t>
            </a:r>
            <a:r>
              <a:rPr lang="ko-KR" altLang="en-US" dirty="0" smtClean="0"/>
              <a:t>접근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582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4. </a:t>
            </a:r>
            <a:r>
              <a:rPr lang="ko-KR" altLang="en-US" sz="2800" b="1" dirty="0"/>
              <a:t>청소년기의 교우관계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/>
              <a:t>교우관계의 중요성과 발달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000" dirty="0"/>
              <a:t>a. </a:t>
            </a:r>
            <a:r>
              <a:rPr lang="en-US" altLang="ko-KR" sz="2000" dirty="0" err="1"/>
              <a:t>Dishin</a:t>
            </a:r>
            <a:r>
              <a:rPr lang="en-US" altLang="ko-KR" sz="2000" dirty="0"/>
              <a:t>(1995): </a:t>
            </a:r>
            <a:r>
              <a:rPr lang="ko-KR" altLang="en-US" sz="2000" dirty="0"/>
              <a:t>반사회적 청소년들 친구들과의 상호 작용에 대해 질이 낮고 지속 시간이 짧으며</a:t>
            </a:r>
            <a:r>
              <a:rPr lang="en-US" altLang="ko-KR" sz="2000" dirty="0"/>
              <a:t>,</a:t>
            </a:r>
            <a:r>
              <a:rPr lang="ko-KR" altLang="en-US" sz="2000" dirty="0"/>
              <a:t>불만이 많으며</a:t>
            </a:r>
            <a:r>
              <a:rPr lang="en-US" altLang="ko-KR" sz="2000" dirty="0"/>
              <a:t>, </a:t>
            </a:r>
            <a:r>
              <a:rPr lang="ko-KR" altLang="en-US" sz="2000" dirty="0"/>
              <a:t>종종 적대적으로 끝나기도 한다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b</a:t>
            </a:r>
            <a:r>
              <a:rPr lang="en-US" altLang="ko-KR" sz="2000" dirty="0"/>
              <a:t>. Marcus(1996): </a:t>
            </a:r>
            <a:r>
              <a:rPr lang="ko-KR" altLang="en-US" sz="2000" dirty="0"/>
              <a:t>일탈 청소년들은 친구관계가 더욱 갈등적이고 공격적이며</a:t>
            </a:r>
            <a:r>
              <a:rPr lang="en-US" altLang="ko-KR" sz="2000" dirty="0"/>
              <a:t>, </a:t>
            </a:r>
            <a:r>
              <a:rPr lang="ko-KR" altLang="en-US" sz="2000" dirty="0"/>
              <a:t>낮은 애착 관계를 형성하고 있고</a:t>
            </a:r>
            <a:r>
              <a:rPr lang="en-US" altLang="ko-KR" sz="2000" dirty="0"/>
              <a:t>, </a:t>
            </a:r>
            <a:r>
              <a:rPr lang="ko-KR" altLang="en-US" sz="2000" dirty="0"/>
              <a:t>갈등 회복능력이 부족하며</a:t>
            </a:r>
            <a:r>
              <a:rPr lang="en-US" altLang="ko-KR" sz="2000" dirty="0"/>
              <a:t>, </a:t>
            </a:r>
            <a:r>
              <a:rPr lang="ko-KR" altLang="en-US" sz="2000" dirty="0"/>
              <a:t>인지적으로 왜곡되어 있다고 하였다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c</a:t>
            </a:r>
            <a:r>
              <a:rPr lang="en-US" altLang="ko-KR" sz="2000" dirty="0"/>
              <a:t>. Selman(1980):</a:t>
            </a:r>
            <a:r>
              <a:rPr lang="ko-KR" altLang="en-US" sz="2000" dirty="0"/>
              <a:t>초기 청소년의 인지능력 발달을 나타내는 조망수용능력</a:t>
            </a:r>
            <a:r>
              <a:rPr lang="en-US" altLang="ko-KR" sz="2000" dirty="0"/>
              <a:t>(</a:t>
            </a:r>
            <a:r>
              <a:rPr lang="en-US" altLang="ko-KR" sz="2000" dirty="0" err="1"/>
              <a:t>perspec-tive</a:t>
            </a:r>
            <a:r>
              <a:rPr lang="en-US" altLang="ko-KR" sz="2000" dirty="0"/>
              <a:t> taking)</a:t>
            </a:r>
            <a:r>
              <a:rPr lang="ko-KR" altLang="en-US" sz="2000" dirty="0"/>
              <a:t>이 청소년기의 대인관계를 결정한다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d</a:t>
            </a:r>
            <a:r>
              <a:rPr lang="en-US" altLang="ko-KR" sz="2000" dirty="0"/>
              <a:t>. Parker</a:t>
            </a:r>
            <a:r>
              <a:rPr lang="ko-KR" altLang="en-US" sz="2000" dirty="0"/>
              <a:t>와 </a:t>
            </a:r>
            <a:r>
              <a:rPr lang="en-US" altLang="ko-KR" sz="2000" dirty="0" err="1"/>
              <a:t>Gottman</a:t>
            </a:r>
            <a:r>
              <a:rPr lang="en-US" altLang="ko-KR" sz="2000" dirty="0"/>
              <a:t>(1989): </a:t>
            </a:r>
            <a:r>
              <a:rPr lang="ko-KR" altLang="en-US" sz="2000" dirty="0"/>
              <a:t>친구관계가 </a:t>
            </a:r>
            <a:r>
              <a:rPr lang="ko-KR" altLang="en-US" sz="2000" dirty="0" err="1"/>
              <a:t>정체감</a:t>
            </a:r>
            <a:r>
              <a:rPr lang="ko-KR" altLang="en-US" sz="2000" dirty="0"/>
              <a:t> 형성과 밀접한 관계가 있다고 하였다</a:t>
            </a:r>
            <a:r>
              <a:rPr lang="en-US" altLang="ko-KR" sz="2000" dirty="0"/>
              <a:t>.&lt;p.184&gt; </a:t>
            </a:r>
          </a:p>
        </p:txBody>
      </p:sp>
    </p:spTree>
    <p:extLst>
      <p:ext uri="{BB962C8B-B14F-4D97-AF65-F5344CB8AC3E}">
        <p14:creationId xmlns:p14="http://schemas.microsoft.com/office/powerpoint/2010/main" xmlns="" val="14843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4. </a:t>
            </a:r>
            <a:r>
              <a:rPr lang="ko-KR" altLang="en-US" sz="2800" b="1" dirty="0"/>
              <a:t>청소년기의 교우관계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교우 집단의 형성과 특징 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거의 모든 청소년들은 친구들과 함께 어떤 활동에 참여하기를 원하고</a:t>
            </a:r>
            <a:r>
              <a:rPr lang="en-US" altLang="ko-KR" sz="2000" dirty="0"/>
              <a:t>, </a:t>
            </a:r>
            <a:r>
              <a:rPr lang="ko-KR" altLang="en-US" sz="2000" dirty="0"/>
              <a:t>친구들과 </a:t>
            </a:r>
            <a:r>
              <a:rPr lang="ko-KR" altLang="en-US" sz="2000" dirty="0" smtClean="0"/>
              <a:t>자신의 생각이나 </a:t>
            </a:r>
            <a:r>
              <a:rPr lang="ko-KR" altLang="en-US" sz="2000" dirty="0"/>
              <a:t>견해를 교환하기를 원한다</a:t>
            </a:r>
            <a:r>
              <a:rPr lang="en-US" altLang="ko-KR" sz="2000" dirty="0"/>
              <a:t>. </a:t>
            </a:r>
            <a:r>
              <a:rPr lang="ko-KR" altLang="en-US" sz="2000" b="1" dirty="0">
                <a:solidFill>
                  <a:srgbClr val="FF0000"/>
                </a:solidFill>
              </a:rPr>
              <a:t>청소년들의 친구 선택은 친밀감이나 안정성 보다는 유사한 활동에 대한 선호도와 가용성</a:t>
            </a:r>
            <a:r>
              <a:rPr lang="en-US" altLang="ko-KR" sz="2000" b="1" dirty="0">
                <a:solidFill>
                  <a:srgbClr val="FF0000"/>
                </a:solidFill>
              </a:rPr>
              <a:t>(</a:t>
            </a:r>
            <a:r>
              <a:rPr lang="ko-KR" altLang="en-US" sz="2000" b="1" dirty="0">
                <a:solidFill>
                  <a:srgbClr val="FF0000"/>
                </a:solidFill>
              </a:rPr>
              <a:t>내가 원할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때 옆에 </a:t>
            </a:r>
            <a:r>
              <a:rPr lang="ko-KR" altLang="en-US" sz="2000" b="1" dirty="0">
                <a:solidFill>
                  <a:srgbClr val="FF0000"/>
                </a:solidFill>
              </a:rPr>
              <a:t>존재하는가</a:t>
            </a:r>
            <a:r>
              <a:rPr lang="en-US" altLang="ko-KR" sz="2000" b="1" dirty="0">
                <a:solidFill>
                  <a:srgbClr val="FF0000"/>
                </a:solidFill>
              </a:rPr>
              <a:t>)</a:t>
            </a:r>
            <a:r>
              <a:rPr lang="ko-KR" altLang="en-US" sz="2000" b="1" dirty="0">
                <a:solidFill>
                  <a:srgbClr val="FF0000"/>
                </a:solidFill>
              </a:rPr>
              <a:t>이 중요하게 고려된다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ko-KR" altLang="en-US" sz="2000" dirty="0"/>
              <a:t>물리적 근접성 역시 친구집단 형성에 중요한 요소다</a:t>
            </a:r>
            <a:r>
              <a:rPr lang="en-US" altLang="ko-KR" sz="2000" dirty="0"/>
              <a:t>. </a:t>
            </a:r>
            <a:r>
              <a:rPr lang="ko-KR" altLang="en-US" sz="2000" dirty="0"/>
              <a:t>빈번하고 즐거운 교재는 친밀한 관계를 촉진시키고 친밀한 관계는 빈번하고 즐거운 교재를 촉진시킨다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ko-KR" altLang="en-US" sz="2000" b="1" dirty="0"/>
              <a:t>이사는 어린 청소년 들에게 많은 스트레스를 주며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친밀한 관계를 다시 형성 하는데 최소한 </a:t>
            </a:r>
            <a:r>
              <a:rPr lang="en-US" altLang="ko-KR" sz="2000" b="1" dirty="0"/>
              <a:t>1</a:t>
            </a:r>
            <a:r>
              <a:rPr lang="ko-KR" altLang="en-US" sz="2000" b="1" dirty="0"/>
              <a:t>년이 걸린다</a:t>
            </a:r>
            <a:r>
              <a:rPr lang="ko-KR" altLang="en-US" sz="2000" dirty="0"/>
              <a:t>고 말한다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559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4. </a:t>
            </a:r>
            <a:r>
              <a:rPr lang="ko-KR" altLang="en-US" sz="2800" b="1" dirty="0"/>
              <a:t>청소년기의 교우관계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교우 집단의 형성과 특징 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청소년기의 교우관계를 이해하는 데 가장 핵심적인 개념은 집단 동조압력</a:t>
            </a:r>
            <a:r>
              <a:rPr lang="en-US" altLang="ko-KR" sz="2000" dirty="0"/>
              <a:t>(pressure for </a:t>
            </a:r>
            <a:r>
              <a:rPr lang="en-US" altLang="ko-KR" sz="2000" dirty="0" err="1"/>
              <a:t>comformity</a:t>
            </a:r>
            <a:r>
              <a:rPr lang="en-US" altLang="ko-KR" sz="2000" dirty="0"/>
              <a:t>)</a:t>
            </a:r>
            <a:r>
              <a:rPr lang="ko-KR" altLang="en-US" sz="2000" dirty="0"/>
              <a:t>이다</a:t>
            </a:r>
            <a:r>
              <a:rPr lang="en-US" altLang="ko-KR" sz="2000" dirty="0"/>
              <a:t>. </a:t>
            </a:r>
            <a:r>
              <a:rPr lang="ko-KR" altLang="en-US" sz="2000" b="1" dirty="0"/>
              <a:t>집단 동조압력은 청소년으로 하여금 집단의 바람직한 가치규범에 동조하게 함으로써 그들이 성인기의 사회생활을 준비하는데 도움이 되는 긍정적인 면이 있는가 하면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집단의 바람직하지 못한 </a:t>
            </a:r>
            <a:r>
              <a:rPr lang="ko-KR" altLang="en-US" sz="2000" b="1" dirty="0" smtClean="0"/>
              <a:t>규범에 </a:t>
            </a:r>
            <a:r>
              <a:rPr lang="ko-KR" altLang="en-US" sz="2000" b="1" dirty="0"/>
              <a:t>동조하게 함으로써 문제행동을 유발시키는 요인이 되기도 한다</a:t>
            </a:r>
            <a:r>
              <a:rPr lang="en-US" altLang="ko-KR" sz="2000" dirty="0"/>
              <a:t>. </a:t>
            </a:r>
            <a:r>
              <a:rPr lang="ko-KR" altLang="en-US" sz="2000" dirty="0"/>
              <a:t>집단의 바람직하지 않은 </a:t>
            </a:r>
            <a:r>
              <a:rPr lang="ko-KR" altLang="en-US" sz="2000" dirty="0" smtClean="0"/>
              <a:t>규범에의 </a:t>
            </a:r>
            <a:r>
              <a:rPr lang="ko-KR" altLang="en-US" sz="2000" dirty="0"/>
              <a:t>동조 경향은 중학교 </a:t>
            </a:r>
            <a:r>
              <a:rPr lang="en-US" altLang="ko-KR" sz="2000" dirty="0"/>
              <a:t>2~3</a:t>
            </a:r>
            <a:r>
              <a:rPr lang="ko-KR" altLang="en-US" sz="2000" dirty="0" smtClean="0"/>
              <a:t>학년 경에 </a:t>
            </a:r>
            <a:r>
              <a:rPr lang="ko-KR" altLang="en-US" sz="2000" dirty="0"/>
              <a:t>가장 높은 것으로 </a:t>
            </a:r>
            <a:r>
              <a:rPr lang="ko-KR" altLang="en-US" sz="2000" dirty="0" smtClean="0"/>
              <a:t>보고되고 있다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err="1"/>
              <a:t>Kandel</a:t>
            </a:r>
            <a:r>
              <a:rPr lang="en-US" altLang="ko-KR" sz="2000" dirty="0"/>
              <a:t>(1978)</a:t>
            </a:r>
            <a:r>
              <a:rPr lang="ko-KR" altLang="en-US" sz="2000" dirty="0"/>
              <a:t>은 청소년의 우정이 형성</a:t>
            </a:r>
            <a:r>
              <a:rPr lang="en-US" altLang="ko-KR" sz="2000" dirty="0"/>
              <a:t>, </a:t>
            </a:r>
            <a:r>
              <a:rPr lang="ko-KR" altLang="en-US" sz="2000" dirty="0"/>
              <a:t>지속</a:t>
            </a:r>
            <a:r>
              <a:rPr lang="en-US" altLang="ko-KR" sz="2000" dirty="0"/>
              <a:t>, </a:t>
            </a:r>
            <a:r>
              <a:rPr lang="ko-KR" altLang="en-US" sz="2000" dirty="0"/>
              <a:t>해체되어 가는 과정을 선택과정과 </a:t>
            </a:r>
            <a:r>
              <a:rPr lang="ko-KR" altLang="en-US" sz="2000" dirty="0" smtClean="0"/>
              <a:t>사회화 </a:t>
            </a:r>
            <a:r>
              <a:rPr lang="ko-KR" altLang="en-US" sz="2000" dirty="0"/>
              <a:t>과정으로 나누어 설명하고 있다</a:t>
            </a:r>
            <a:r>
              <a:rPr lang="en-US" altLang="ko-KR" sz="2000" dirty="0"/>
              <a:t>. </a:t>
            </a:r>
            <a:r>
              <a:rPr lang="ko-KR" altLang="en-US" sz="2000" b="1" dirty="0"/>
              <a:t>우정 선택과정의 유사성 </a:t>
            </a:r>
            <a:r>
              <a:rPr lang="ko-KR" altLang="en-US" sz="2000" b="1" dirty="0" smtClean="0"/>
              <a:t>요인</a:t>
            </a:r>
            <a:r>
              <a:rPr lang="ko-KR" altLang="en-US" sz="2000" dirty="0" smtClean="0"/>
              <a:t>을 </a:t>
            </a:r>
            <a:r>
              <a:rPr lang="ko-KR" altLang="en-US" sz="2000" dirty="0"/>
              <a:t>그 중요성에 따라 </a:t>
            </a:r>
            <a:r>
              <a:rPr lang="ko-KR" altLang="en-US" sz="2000" dirty="0" smtClean="0"/>
              <a:t>약물 복용</a:t>
            </a:r>
            <a:r>
              <a:rPr lang="en-US" altLang="ko-KR" sz="2000" dirty="0"/>
              <a:t>, </a:t>
            </a:r>
            <a:r>
              <a:rPr lang="ko-KR" altLang="en-US" sz="2000" dirty="0"/>
              <a:t>교육적 포부 수준</a:t>
            </a:r>
            <a:r>
              <a:rPr lang="en-US" altLang="ko-KR" sz="2000" dirty="0"/>
              <a:t>, </a:t>
            </a:r>
            <a:r>
              <a:rPr lang="ko-KR" altLang="en-US" sz="2000" dirty="0"/>
              <a:t>가벼운 비행 참여</a:t>
            </a:r>
            <a:r>
              <a:rPr lang="en-US" altLang="ko-KR" sz="2000" dirty="0"/>
              <a:t>, </a:t>
            </a:r>
            <a:r>
              <a:rPr lang="ko-KR" altLang="en-US" sz="2000" dirty="0"/>
              <a:t>정치적 태도의 순으로 열거 하였다</a:t>
            </a:r>
            <a:r>
              <a:rPr lang="en-US" altLang="ko-KR" sz="2000" dirty="0"/>
              <a:t>. </a:t>
            </a:r>
            <a:r>
              <a:rPr lang="ko-KR" altLang="en-US" sz="2000" dirty="0"/>
              <a:t>이들 </a:t>
            </a:r>
            <a:r>
              <a:rPr lang="ko-KR" altLang="en-US" sz="2000" b="1" dirty="0"/>
              <a:t>특성이 유사할 때 교우관계가 형성되고 지속되며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또한 사회화 과정을 통해 강화되게 된다</a:t>
            </a:r>
            <a:r>
              <a:rPr lang="en-US" altLang="ko-KR" sz="2000" dirty="0"/>
              <a:t>. </a:t>
            </a:r>
            <a:r>
              <a:rPr lang="ko-KR" altLang="en-US" sz="2000" dirty="0"/>
              <a:t>친구 간의 유사성은 선택과 사회화 과정뿐만 아니라 우정관계가 끝나는 해체단계에서도 중요한 역할을 한다</a:t>
            </a:r>
            <a:r>
              <a:rPr lang="en-US" altLang="ko-KR" sz="2000" dirty="0"/>
              <a:t>. </a:t>
            </a:r>
            <a:r>
              <a:rPr lang="ko-KR" altLang="en-US" sz="2000" dirty="0"/>
              <a:t>즉</a:t>
            </a:r>
            <a:r>
              <a:rPr lang="en-US" altLang="ko-KR" sz="2000" dirty="0"/>
              <a:t>, </a:t>
            </a:r>
            <a:r>
              <a:rPr lang="ko-KR" altLang="en-US" sz="2000" b="1" dirty="0"/>
              <a:t>교우관계 </a:t>
            </a:r>
            <a:r>
              <a:rPr lang="ko-KR" altLang="en-US" sz="2000" b="1" dirty="0" err="1"/>
              <a:t>형성시에</a:t>
            </a:r>
            <a:r>
              <a:rPr lang="ko-KR" altLang="en-US" sz="2000" b="1" dirty="0"/>
              <a:t> 유사했던 행동 양상의 유사성 수준이 낮아지면 관계가 불안정해짐과 동시에 마침내 우정이 해체된다</a:t>
            </a:r>
            <a:r>
              <a:rPr lang="en-US" altLang="ko-KR" sz="2000" dirty="0"/>
              <a:t>.&lt;p.184~186&gt; </a:t>
            </a:r>
          </a:p>
        </p:txBody>
      </p:sp>
    </p:spTree>
    <p:extLst>
      <p:ext uri="{BB962C8B-B14F-4D97-AF65-F5344CB8AC3E}">
        <p14:creationId xmlns:p14="http://schemas.microsoft.com/office/powerpoint/2010/main" xmlns="" val="422013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4. </a:t>
            </a:r>
            <a:r>
              <a:rPr lang="ko-KR" altLang="en-US" sz="2800" b="1" dirty="0" smtClean="0"/>
              <a:t>청소년기의 교우관계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ko-KR" altLang="en-US" sz="2400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270952" y="1772816"/>
            <a:ext cx="8765544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smtClean="0"/>
              <a:t>결론</a:t>
            </a:r>
            <a:endParaRPr lang="en-US" altLang="ko-KR" sz="2400" dirty="0" smtClean="0"/>
          </a:p>
          <a:p>
            <a:pPr marL="45720" indent="0">
              <a:buNone/>
            </a:pPr>
            <a:r>
              <a:rPr lang="ko-KR" altLang="en-US" sz="2000" dirty="0"/>
              <a:t>또래관계는 청소년들의 자아 </a:t>
            </a:r>
            <a:r>
              <a:rPr lang="ko-KR" altLang="en-US" sz="2000" dirty="0" err="1"/>
              <a:t>정체감의</a:t>
            </a:r>
            <a:r>
              <a:rPr lang="ko-KR" altLang="en-US" sz="2000" dirty="0"/>
              <a:t> 발달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 기술의 획득</a:t>
            </a:r>
            <a:r>
              <a:rPr lang="en-US" altLang="ko-KR" sz="2000" dirty="0"/>
              <a:t>, </a:t>
            </a:r>
            <a:r>
              <a:rPr lang="ko-KR" altLang="en-US" sz="2000" dirty="0"/>
              <a:t>갈등해결 능력</a:t>
            </a:r>
            <a:r>
              <a:rPr lang="en-US" altLang="ko-KR" sz="2000" dirty="0"/>
              <a:t>, </a:t>
            </a:r>
            <a:r>
              <a:rPr lang="ko-KR" altLang="en-US" sz="2000" dirty="0"/>
              <a:t>장래 직업적 성취</a:t>
            </a:r>
            <a:r>
              <a:rPr lang="en-US" altLang="ko-KR" sz="2000" dirty="0"/>
              <a:t>, </a:t>
            </a:r>
            <a:r>
              <a:rPr lang="ko-KR" altLang="en-US" sz="2000" dirty="0"/>
              <a:t>가족생활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확립 등에 긍정적인 영향을 미친다</a:t>
            </a:r>
            <a:r>
              <a:rPr lang="en-US" altLang="ko-KR" sz="2000" dirty="0"/>
              <a:t>. </a:t>
            </a:r>
            <a:r>
              <a:rPr lang="ko-KR" altLang="en-US" sz="2000" dirty="0"/>
              <a:t>그러나 대부분 성인들은 청소년들의 또래관계를 긍정적인 시각으로 보지 않는다</a:t>
            </a:r>
            <a:r>
              <a:rPr lang="en-US" altLang="ko-KR" sz="2000" dirty="0"/>
              <a:t>. </a:t>
            </a:r>
            <a:r>
              <a:rPr lang="ko-KR" altLang="en-US" sz="2000" dirty="0"/>
              <a:t>친구들과 어울려 다니면서 나쁜 행동을 습득하고 비행이나 일탈행동을 일삼는다는 것이다</a:t>
            </a:r>
            <a:r>
              <a:rPr lang="en-US" altLang="ko-KR" sz="2000" dirty="0"/>
              <a:t>. </a:t>
            </a:r>
            <a:r>
              <a:rPr lang="ko-KR" altLang="en-US" sz="2000" dirty="0"/>
              <a:t>청소년들이 부모와의 관계보다 또래관계를 통해 비습관적이고 비윤리적인 행동을 더 많이 습득하는 것은 사실이다</a:t>
            </a:r>
            <a:r>
              <a:rPr lang="en-US" altLang="ko-KR" sz="2000" dirty="0"/>
              <a:t>. </a:t>
            </a:r>
            <a:r>
              <a:rPr lang="ko-KR" altLang="en-US" sz="2000" dirty="0"/>
              <a:t>그러나 </a:t>
            </a:r>
            <a:r>
              <a:rPr lang="ko-KR" altLang="en-US" sz="2000" b="1" dirty="0"/>
              <a:t>친구관계를 통해 세상을 살아가는 방법과 사회를 이해할 수 있는 능력을 배우며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보다 큰 안목을 키워 나가고 있음을 인정해야 할 것이다</a:t>
            </a:r>
            <a:r>
              <a:rPr lang="en-US" altLang="ko-KR" sz="2000" dirty="0"/>
              <a:t>.&lt;p.187&gt;</a:t>
            </a:r>
          </a:p>
        </p:txBody>
      </p:sp>
    </p:spTree>
    <p:extLst>
      <p:ext uri="{BB962C8B-B14F-4D97-AF65-F5344CB8AC3E}">
        <p14:creationId xmlns:p14="http://schemas.microsoft.com/office/powerpoint/2010/main" xmlns="" val="2775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5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smtClean="0"/>
              <a:t>이성관계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1</a:t>
            </a:r>
            <a:r>
              <a:rPr lang="en-US" altLang="ko-KR" sz="2400" dirty="0" smtClean="0"/>
              <a:t>) </a:t>
            </a:r>
            <a:r>
              <a:rPr lang="ko-KR" altLang="en-US" sz="2400" dirty="0"/>
              <a:t>청소년기 이성관계의 의미와 특징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청소년들의 </a:t>
            </a:r>
            <a:r>
              <a:rPr lang="ko-KR" altLang="en-US" sz="2000" dirty="0"/>
              <a:t>주요 발달적 과제</a:t>
            </a:r>
          </a:p>
          <a:p>
            <a:pPr marL="45720" indent="0">
              <a:buNone/>
            </a:pPr>
            <a:r>
              <a:rPr lang="ko-KR" altLang="en-US" sz="2000" dirty="0" smtClean="0"/>
              <a:t>① 독특한 </a:t>
            </a:r>
            <a:r>
              <a:rPr lang="ko-KR" altLang="en-US" sz="2000" dirty="0"/>
              <a:t>정체성 확립</a:t>
            </a:r>
          </a:p>
          <a:p>
            <a:pPr marL="45720" indent="0">
              <a:buNone/>
            </a:pPr>
            <a:r>
              <a:rPr lang="ko-KR" altLang="en-US" sz="2000" dirty="0" smtClean="0"/>
              <a:t>② 친밀감 </a:t>
            </a:r>
            <a:r>
              <a:rPr lang="ko-KR" altLang="en-US" sz="2000" dirty="0"/>
              <a:t>발달</a:t>
            </a:r>
          </a:p>
          <a:p>
            <a:pPr marL="45720" indent="0">
              <a:buNone/>
            </a:pPr>
            <a:r>
              <a:rPr lang="ko-KR" altLang="en-US" sz="2000" dirty="0" smtClean="0"/>
              <a:t>③ 새로운 </a:t>
            </a:r>
            <a:r>
              <a:rPr lang="ko-KR" altLang="en-US" sz="2000" dirty="0"/>
              <a:t>성적 욕망 및 충동 </a:t>
            </a:r>
            <a:r>
              <a:rPr lang="ko-KR" altLang="en-US" sz="2000" dirty="0" smtClean="0"/>
              <a:t>조절</a:t>
            </a:r>
            <a:endParaRPr lang="en-US" altLang="ko-KR" sz="2000" dirty="0" smtClean="0"/>
          </a:p>
          <a:p>
            <a:pPr marL="45720" indent="0">
              <a:buNone/>
            </a:pPr>
            <a:endParaRPr lang="ko-KR" altLang="en-US" sz="2000" dirty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이성관계의 </a:t>
            </a:r>
            <a:r>
              <a:rPr lang="ko-KR" altLang="en-US" sz="2000" dirty="0"/>
              <a:t>의미</a:t>
            </a:r>
          </a:p>
          <a:p>
            <a:pPr marL="45720" indent="0">
              <a:buNone/>
            </a:pPr>
            <a:r>
              <a:rPr lang="ko-KR" altLang="en-US" sz="2000" dirty="0"/>
              <a:t>사회 관계 및 또래관계의 </a:t>
            </a:r>
            <a:r>
              <a:rPr lang="ko-KR" altLang="en-US" sz="2000" dirty="0" smtClean="0"/>
              <a:t>유형</a:t>
            </a:r>
            <a:endParaRPr lang="en-US" altLang="ko-KR" sz="2000" dirty="0" smtClean="0"/>
          </a:p>
          <a:p>
            <a:pPr marL="45720" indent="0">
              <a:buNone/>
            </a:pPr>
            <a:endParaRPr lang="ko-KR" altLang="en-US" sz="2000" dirty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청소년기 </a:t>
            </a:r>
            <a:r>
              <a:rPr lang="ko-KR" altLang="en-US" sz="2000" dirty="0"/>
              <a:t>이성관계의 특징</a:t>
            </a:r>
          </a:p>
          <a:p>
            <a:pPr marL="45720" indent="0">
              <a:buNone/>
            </a:pPr>
            <a:r>
              <a:rPr lang="ko-KR" altLang="en-US" sz="2000" dirty="0"/>
              <a:t>면식관계</a:t>
            </a:r>
            <a:r>
              <a:rPr lang="en-US" altLang="ko-KR" sz="2000" dirty="0"/>
              <a:t>, </a:t>
            </a:r>
            <a:r>
              <a:rPr lang="ko-KR" altLang="en-US" sz="2000" dirty="0"/>
              <a:t>우정관계</a:t>
            </a:r>
            <a:r>
              <a:rPr lang="en-US" altLang="ko-KR" sz="2000" dirty="0"/>
              <a:t>, </a:t>
            </a:r>
            <a:r>
              <a:rPr lang="ko-KR" altLang="en-US" sz="2000" dirty="0"/>
              <a:t>연애관계가 있다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135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5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smtClean="0"/>
              <a:t>이성관계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/>
              <a:t>청소년기 이성관계의 </a:t>
            </a:r>
            <a:r>
              <a:rPr lang="ko-KR" altLang="en-US" sz="2400" dirty="0" smtClean="0"/>
              <a:t>영향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000" dirty="0"/>
              <a:t>청소년기의 이성관계는 청소년의 정신건강과 적응에 중요한 영향을 미친다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endParaRPr lang="en-US" altLang="ko-KR" sz="2000" dirty="0" smtClean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청소년기 </a:t>
            </a:r>
            <a:r>
              <a:rPr lang="ko-KR" altLang="en-US" sz="2000" dirty="0"/>
              <a:t>이상관계의 영향의 특징</a:t>
            </a:r>
          </a:p>
          <a:p>
            <a:pPr marL="45720" indent="0">
              <a:buNone/>
            </a:pPr>
            <a:r>
              <a:rPr lang="ko-KR" altLang="en-US" sz="2000" dirty="0" smtClean="0"/>
              <a:t>① 자신의 애착인물집단을 확장시킴으로써 </a:t>
            </a:r>
            <a:r>
              <a:rPr lang="ko-KR" altLang="en-US" sz="2000" dirty="0"/>
              <a:t>정서적 욕구 충족 및 정서장애를 </a:t>
            </a:r>
            <a:r>
              <a:rPr lang="ko-KR" altLang="en-US" sz="2000" dirty="0" smtClean="0"/>
              <a:t>비롯한 각종문제행동을 보완하는 기능을 한다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  <a:p>
            <a:pPr marL="45720" indent="0">
              <a:buNone/>
            </a:pPr>
            <a:r>
              <a:rPr lang="ko-KR" altLang="en-US" sz="2000" dirty="0" smtClean="0"/>
              <a:t>② 성적 </a:t>
            </a:r>
            <a:r>
              <a:rPr lang="ko-KR" altLang="en-US" sz="2000" dirty="0" err="1"/>
              <a:t>정체감과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형성에 중요한 영향을 준다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③ </a:t>
            </a:r>
            <a:r>
              <a:rPr lang="ko-KR" altLang="en-US" sz="2000" dirty="0" smtClean="0"/>
              <a:t>청소년의 </a:t>
            </a:r>
            <a:r>
              <a:rPr lang="ko-KR" altLang="en-US" sz="2000" dirty="0"/>
              <a:t>정신 건강 및 적응에 </a:t>
            </a:r>
            <a:r>
              <a:rPr lang="ko-KR" altLang="en-US" sz="2000" dirty="0" smtClean="0"/>
              <a:t>의미 있는 </a:t>
            </a:r>
            <a:r>
              <a:rPr lang="ko-KR" altLang="en-US" sz="2000" dirty="0"/>
              <a:t>영향을 미친다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④ </a:t>
            </a:r>
            <a:r>
              <a:rPr lang="ko-KR" altLang="en-US" sz="2000" dirty="0" smtClean="0"/>
              <a:t>여자 청소년들의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연애관계의 시작은 </a:t>
            </a:r>
            <a:r>
              <a:rPr lang="ko-KR" altLang="en-US" sz="2000" dirty="0"/>
              <a:t>동성 간의 </a:t>
            </a:r>
            <a:r>
              <a:rPr lang="ko-KR" altLang="en-US" sz="2000" dirty="0" smtClean="0"/>
              <a:t>우정을 </a:t>
            </a:r>
            <a:r>
              <a:rPr lang="ko-KR" altLang="en-US" sz="2000" dirty="0"/>
              <a:t>와해시킨다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093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5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smtClean="0"/>
              <a:t>이성관계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3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청소년기의 연애관계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청소년기의 연애관계는 청소년들이 정상적인 발달과업이며 성인기의 연애관계 및 부부관계에 영향을 준다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청소년 </a:t>
            </a:r>
            <a:r>
              <a:rPr lang="ko-KR" altLang="en-US" sz="2000" dirty="0"/>
              <a:t>후기나 성인 전기의 연애관계에서 동성친구 및 가족과의 여가시간 감소는 남자보다 여자에게 더 많은 장애를 초래할 수 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연애관계는 </a:t>
            </a:r>
            <a:r>
              <a:rPr lang="ko-KR" altLang="en-US" sz="2000" dirty="0"/>
              <a:t>관계의 방향성을 변화시킨다</a:t>
            </a:r>
            <a:r>
              <a:rPr lang="en-US" altLang="ko-KR" sz="2000" dirty="0"/>
              <a:t>. </a:t>
            </a:r>
            <a:r>
              <a:rPr lang="ko-KR" altLang="en-US" sz="2000" dirty="0"/>
              <a:t>의사결정 과정이나 여가활동</a:t>
            </a:r>
            <a:r>
              <a:rPr lang="en-US" altLang="ko-KR" sz="2000" dirty="0"/>
              <a:t>, </a:t>
            </a:r>
            <a:r>
              <a:rPr lang="ko-KR" altLang="en-US" sz="2000" dirty="0"/>
              <a:t>주제결정에 있어서 친구 대신 파트너를 최우선적으로 고려하면서 생기게 되는 문제이다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이러한 </a:t>
            </a:r>
            <a:r>
              <a:rPr lang="ko-KR" altLang="en-US" sz="2000" dirty="0"/>
              <a:t>변화는 또래와의 지위 변화와 또래조직망의 변화를 </a:t>
            </a:r>
            <a:r>
              <a:rPr lang="ko-KR" altLang="en-US" sz="2000" dirty="0" smtClean="0"/>
              <a:t>초래한다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509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 err="1" smtClean="0"/>
              <a:t>성역할의</a:t>
            </a:r>
            <a:r>
              <a:rPr lang="ko-KR" altLang="en-US" sz="2400" dirty="0" smtClean="0"/>
              <a:t> 개념 및 변화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3789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/>
              <a:t>청소년의 발달에서 성과 관련된 영역에서 가장 급격한 변화가 발생한다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성별</a:t>
            </a:r>
            <a:r>
              <a:rPr lang="en-US" altLang="ko-KR" sz="2000" dirty="0"/>
              <a:t>(sex)</a:t>
            </a:r>
            <a:r>
              <a:rPr lang="ko-KR" altLang="en-US" sz="2000" dirty="0"/>
              <a:t>로 구분하는 생물학적인 변화와 더불어</a:t>
            </a:r>
            <a:r>
              <a:rPr lang="en-US" altLang="ko-KR" sz="2000" dirty="0"/>
              <a:t>, </a:t>
            </a:r>
            <a:r>
              <a:rPr lang="ko-KR" altLang="en-US" sz="2000" dirty="0"/>
              <a:t>사회 문화적 영역의 성</a:t>
            </a:r>
            <a:r>
              <a:rPr lang="en-US" altLang="ko-KR" sz="2000" dirty="0"/>
              <a:t>(gender)</a:t>
            </a:r>
            <a:r>
              <a:rPr lang="ko-KR" altLang="en-US" sz="2000" dirty="0"/>
              <a:t>적 변화가 함께 발생한다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청소년의 </a:t>
            </a:r>
            <a:r>
              <a:rPr lang="ko-KR" altLang="en-US" sz="2000" dirty="0" err="1"/>
              <a:t>정체감</a:t>
            </a:r>
            <a:r>
              <a:rPr lang="ko-KR" altLang="en-US" sz="2000" dirty="0"/>
              <a:t> 발달과 사회적 관계 형성에서 가장 중심적인 역할을 하는 것이 </a:t>
            </a:r>
            <a:r>
              <a:rPr lang="ko-KR" altLang="en-US" sz="2000" dirty="0" err="1"/>
              <a:t>성역할</a:t>
            </a:r>
            <a:r>
              <a:rPr lang="en-US" altLang="ko-KR" sz="2000" dirty="0"/>
              <a:t>(gender role)</a:t>
            </a:r>
            <a:r>
              <a:rPr lang="ko-KR" altLang="en-US" sz="2000" dirty="0"/>
              <a:t>인데</a:t>
            </a:r>
            <a:r>
              <a:rPr lang="en-US" altLang="ko-KR" sz="2000" dirty="0"/>
              <a:t>, </a:t>
            </a:r>
            <a:r>
              <a:rPr lang="ko-KR" altLang="en-US" sz="2000" dirty="0"/>
              <a:t>이는 여성과 남성이 어떻게 생각해야 하고 행동해야 하며 느껴야 하는지를 묘사하는 일련의 사회</a:t>
            </a:r>
            <a:r>
              <a:rPr lang="en-US" altLang="ko-KR" sz="2000" dirty="0"/>
              <a:t>․</a:t>
            </a:r>
            <a:r>
              <a:rPr lang="ko-KR" altLang="en-US" sz="2000" dirty="0"/>
              <a:t>문화적 기대이다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>
              <a:buFont typeface="Georgia" pitchFamily="18" charset="0"/>
              <a:buChar char="-"/>
            </a:pPr>
            <a:r>
              <a:rPr lang="ko-KR" altLang="en-US" sz="2000" dirty="0"/>
              <a:t>청소년 초기에는 남녀 모두 많은 신체적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 변화를 경험함으로써 자신들의 </a:t>
            </a:r>
            <a:r>
              <a:rPr lang="ko-KR" altLang="en-US" sz="2000" dirty="0" err="1"/>
              <a:t>성역할에</a:t>
            </a:r>
            <a:r>
              <a:rPr lang="ko-KR" altLang="en-US" sz="2000" dirty="0"/>
              <a:t> 대해 새로운 정의를 내린다</a:t>
            </a:r>
            <a:r>
              <a:rPr lang="en-US" altLang="ko-KR" sz="2000" dirty="0"/>
              <a:t>. </a:t>
            </a:r>
            <a:r>
              <a:rPr lang="ko-KR" altLang="en-US" sz="2000" dirty="0"/>
              <a:t>청소년 초기 동안 성별의 신체적인 성장에는 성인 수준에 이르며</a:t>
            </a:r>
            <a:r>
              <a:rPr lang="en-US" altLang="ko-KR" sz="2000" dirty="0"/>
              <a:t>, </a:t>
            </a:r>
            <a:r>
              <a:rPr lang="ko-KR" altLang="en-US" sz="2000" dirty="0"/>
              <a:t>동시에 이들은 사회로부터 강도 높은 기대를 받는다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45720" indent="0">
              <a:buNone/>
            </a:pPr>
            <a:endParaRPr lang="en-US" altLang="ko-KR" sz="2000" dirty="0" smtClean="0"/>
          </a:p>
        </p:txBody>
      </p:sp>
      <p:sp>
        <p:nvSpPr>
          <p:cNvPr id="2" name="직사각형 1"/>
          <p:cNvSpPr/>
          <p:nvPr/>
        </p:nvSpPr>
        <p:spPr>
          <a:xfrm>
            <a:off x="1763688" y="5805264"/>
            <a:ext cx="576275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ko-KR" altLang="en-US" sz="2200" dirty="0" smtClean="0"/>
              <a:t>청소년기의 </a:t>
            </a:r>
            <a:r>
              <a:rPr lang="ko-KR" altLang="en-US" sz="2200" dirty="0" err="1" smtClean="0"/>
              <a:t>성역할</a:t>
            </a:r>
            <a:r>
              <a:rPr lang="ko-KR" altLang="en-US" sz="2200" dirty="0" smtClean="0"/>
              <a:t> 고정관념의 증가</a:t>
            </a: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xmlns="" val="11280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ko-KR" altLang="en-US" sz="2400" dirty="0" err="1" smtClean="0"/>
              <a:t>성역할의</a:t>
            </a:r>
            <a:r>
              <a:rPr lang="ko-KR" altLang="en-US" sz="2400" dirty="0" smtClean="0"/>
              <a:t> 개념 및 변화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청소년기에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집중화가 일어나는 이유는 </a:t>
            </a:r>
            <a:r>
              <a:rPr lang="ko-KR" altLang="en-US" sz="2000" dirty="0" smtClean="0"/>
              <a:t>생물학적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인지적 </a:t>
            </a:r>
            <a:r>
              <a:rPr lang="ko-KR" altLang="en-US" sz="2000" dirty="0"/>
              <a:t>요인의 변화 때문이다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Trebuchet MS" pitchFamily="34" charset="0"/>
              <a:buChar char="‐"/>
            </a:pPr>
            <a:r>
              <a:rPr lang="ko-KR" altLang="en-US" sz="2000" dirty="0" smtClean="0"/>
              <a:t>사춘기에는 </a:t>
            </a:r>
            <a:r>
              <a:rPr lang="ko-KR" altLang="en-US" sz="2000" dirty="0"/>
              <a:t>외모에서 남녀 차이가 증가하고</a:t>
            </a:r>
            <a:r>
              <a:rPr lang="en-US" altLang="ko-KR" sz="2000" dirty="0"/>
              <a:t>, 10</a:t>
            </a:r>
            <a:r>
              <a:rPr lang="ko-KR" altLang="en-US" sz="2000" dirty="0"/>
              <a:t>대들은 자신에 대해 많은 생각을 하게 된다</a:t>
            </a:r>
            <a:r>
              <a:rPr lang="en-US" altLang="ko-KR" sz="2000" dirty="0"/>
              <a:t>. </a:t>
            </a:r>
            <a:r>
              <a:rPr lang="ko-KR" altLang="en-US" sz="2000" dirty="0"/>
              <a:t>이러한 변화는 </a:t>
            </a:r>
            <a:r>
              <a:rPr lang="ko-KR" altLang="en-US" sz="2000" dirty="0" err="1"/>
              <a:t>성역할과</a:t>
            </a:r>
            <a:r>
              <a:rPr lang="ko-KR" altLang="en-US" sz="2000" dirty="0"/>
              <a:t> 관련된 사회적 압력을 가져오게 되는데</a:t>
            </a:r>
            <a:r>
              <a:rPr lang="en-US" altLang="ko-KR" sz="2000" dirty="0"/>
              <a:t>, </a:t>
            </a:r>
            <a:r>
              <a:rPr lang="ko-KR" altLang="en-US" sz="2000" dirty="0"/>
              <a:t>청소년기에는 다른 사람들이 자신을 어떻게 생각하는지에 신경을 쓰기 때문에 주변의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기대에 어울리는 행동을 선택하고자 한다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이러한 성 집중화 현상은 다른 사람들에 동조하려는 사회화의 징표라고 볼 수 있는데</a:t>
            </a:r>
            <a:r>
              <a:rPr lang="en-US" altLang="ko-KR" sz="2000" dirty="0"/>
              <a:t>, </a:t>
            </a:r>
            <a:r>
              <a:rPr lang="ko-KR" altLang="en-US" sz="2000" dirty="0"/>
              <a:t>이는 청소년이 성인기로 접근하고 있음을 나타낸다</a:t>
            </a:r>
            <a:r>
              <a:rPr lang="en-US" altLang="ko-KR" sz="2000" dirty="0" smtClean="0"/>
              <a:t>.</a:t>
            </a:r>
          </a:p>
          <a:p>
            <a:pPr>
              <a:buFont typeface="Trebuchet MS" pitchFamily="34" charset="0"/>
              <a:buChar char="‐"/>
            </a:pPr>
            <a:endParaRPr lang="en-US" altLang="ko-KR" sz="2000" dirty="0"/>
          </a:p>
          <a:p>
            <a:pPr>
              <a:buFont typeface="Wingdings" pitchFamily="2" charset="2"/>
              <a:buChar char="v"/>
            </a:pPr>
            <a:r>
              <a:rPr lang="ko-KR" altLang="en-US" sz="2000" dirty="0"/>
              <a:t>청소년 후기가 되면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집중화 현상이 감소하지만 모든 청소년에게 해당하는 것은 아니다</a:t>
            </a:r>
            <a:r>
              <a:rPr lang="en-US" altLang="ko-KR" sz="2000" dirty="0"/>
              <a:t>.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집중화 현상이 융통성 있는 양성성의 </a:t>
            </a:r>
            <a:r>
              <a:rPr lang="ko-KR" altLang="en-US" sz="2000" dirty="0" err="1"/>
              <a:t>성역할로</a:t>
            </a:r>
            <a:r>
              <a:rPr lang="ko-KR" altLang="en-US" sz="2000" dirty="0"/>
              <a:t> 발달되는 데에는 사회환경이 주요한 역할을 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354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2) </a:t>
            </a:r>
            <a:r>
              <a:rPr lang="ko-KR" altLang="en-US" sz="2400" dirty="0" err="1" smtClean="0"/>
              <a:t>성역할</a:t>
            </a:r>
            <a:r>
              <a:rPr lang="ko-KR" altLang="en-US" sz="2400" dirty="0" smtClean="0"/>
              <a:t> 고정관념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 err="1"/>
              <a:t>성역할</a:t>
            </a:r>
            <a:r>
              <a:rPr lang="ko-KR" altLang="en-US" sz="2000" dirty="0"/>
              <a:t> 고정관념은 남성과 여성에 대한 우리의 인상과 신념을 반영하는 광범위한 개념이다</a:t>
            </a:r>
            <a:r>
              <a:rPr lang="en-US" altLang="ko-KR" sz="2000" dirty="0"/>
              <a:t>. </a:t>
            </a:r>
            <a:r>
              <a:rPr lang="ko-KR" altLang="en-US" sz="2000" dirty="0"/>
              <a:t>모든 고정관념은 전형적인 구성원들이 좋아하는 것에 대한 심상</a:t>
            </a:r>
            <a:r>
              <a:rPr lang="en-US" altLang="ko-KR" sz="2000" dirty="0"/>
              <a:t>(image)</a:t>
            </a:r>
            <a:r>
              <a:rPr lang="ko-KR" altLang="en-US" sz="2000" dirty="0"/>
              <a:t>이라고 할 수 </a:t>
            </a:r>
            <a:r>
              <a:rPr lang="ko-KR" altLang="en-US" sz="2000" dirty="0" smtClean="0"/>
              <a:t>있는데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우리가 </a:t>
            </a:r>
            <a:r>
              <a:rPr lang="ko-KR" altLang="en-US" sz="2000" dirty="0"/>
              <a:t>겪는 복잡한 정보를 단순화시키는 한 가지 방법이다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/>
              <a:t>남성과 여성이 겪게 되는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사회화의 과정은 그들이 사회의 일원으로 무리 없이 살아가도록 이끌어 준다</a:t>
            </a:r>
            <a:r>
              <a:rPr lang="en-US" altLang="ko-KR" sz="2000" dirty="0"/>
              <a:t>. </a:t>
            </a:r>
            <a:r>
              <a:rPr lang="ko-KR" altLang="en-US" sz="2000" dirty="0"/>
              <a:t>그러나 지나친 성 고정관념과 정형화된 </a:t>
            </a:r>
            <a:r>
              <a:rPr lang="ko-KR" altLang="en-US" sz="2000" dirty="0" err="1"/>
              <a:t>성역할의</a:t>
            </a:r>
            <a:r>
              <a:rPr lang="ko-KR" altLang="en-US" sz="2000" dirty="0"/>
              <a:t> 강요는 남녀 모두에게 긍정적이지 않다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/>
              <a:t>남성성과 여성성의 고정관념은 매우 넓게 확산되어있다</a:t>
            </a:r>
            <a:r>
              <a:rPr lang="en-US" altLang="ko-KR" sz="2000" dirty="0"/>
              <a:t>. </a:t>
            </a:r>
            <a:r>
              <a:rPr lang="ko-KR" altLang="en-US" sz="2000" dirty="0"/>
              <a:t>남성은 대체로 지배적</a:t>
            </a:r>
            <a:r>
              <a:rPr lang="en-US" altLang="ko-KR" sz="2000" dirty="0"/>
              <a:t>, </a:t>
            </a:r>
            <a:r>
              <a:rPr lang="ko-KR" altLang="en-US" sz="2000" dirty="0"/>
              <a:t>독립적</a:t>
            </a:r>
            <a:r>
              <a:rPr lang="en-US" altLang="ko-KR" sz="2000" dirty="0"/>
              <a:t>, </a:t>
            </a:r>
            <a:r>
              <a:rPr lang="ko-KR" altLang="en-US" sz="2000" dirty="0"/>
              <a:t>공격적인 반면 여성은 양육적</a:t>
            </a:r>
            <a:r>
              <a:rPr lang="en-US" altLang="ko-KR" sz="2000" dirty="0"/>
              <a:t>, </a:t>
            </a:r>
            <a:r>
              <a:rPr lang="ko-KR" altLang="en-US" sz="2000" dirty="0"/>
              <a:t>관계적인 것으로 알려지고 있다</a:t>
            </a:r>
            <a:r>
              <a:rPr lang="en-US" altLang="ko-KR" sz="2000" dirty="0"/>
              <a:t>. </a:t>
            </a:r>
            <a:r>
              <a:rPr lang="ko-KR" altLang="en-US" sz="2000" dirty="0"/>
              <a:t>이처럼 고정화된 </a:t>
            </a:r>
            <a:r>
              <a:rPr lang="ko-KR" altLang="en-US" sz="2000" dirty="0" err="1"/>
              <a:t>성역할과</a:t>
            </a:r>
            <a:r>
              <a:rPr lang="ko-KR" altLang="en-US" sz="2000" dirty="0"/>
              <a:t> 사회적 기대에 띠라 여성들이 경험하게 되는 문제는 착한 여자 콤플렉스</a:t>
            </a:r>
            <a:r>
              <a:rPr lang="en-US" altLang="ko-KR" sz="2000" dirty="0"/>
              <a:t>, </a:t>
            </a:r>
            <a:r>
              <a:rPr lang="ko-KR" altLang="en-US" sz="2000" dirty="0"/>
              <a:t>외모 콤플렉스</a:t>
            </a:r>
            <a:r>
              <a:rPr lang="en-US" altLang="ko-KR" sz="2000" dirty="0"/>
              <a:t>, </a:t>
            </a:r>
            <a:r>
              <a:rPr lang="ko-KR" altLang="en-US" sz="2000" dirty="0"/>
              <a:t>슈퍼우먼 콤플렉스 등으로 나타나며</a:t>
            </a:r>
            <a:r>
              <a:rPr lang="en-US" altLang="ko-KR" sz="2000" dirty="0"/>
              <a:t>, </a:t>
            </a:r>
            <a:r>
              <a:rPr lang="ko-KR" altLang="en-US" sz="2000" dirty="0"/>
              <a:t>여성들의 높은 우울 경향에서도 어려움을 엿볼 수 있다</a:t>
            </a:r>
            <a:r>
              <a:rPr lang="en-US" altLang="ko-KR" sz="2000" dirty="0"/>
              <a:t>. </a:t>
            </a:r>
            <a:r>
              <a:rPr lang="ko-KR" altLang="en-US" sz="2000" dirty="0"/>
              <a:t>성 고정관념은 남성들도 정형화된 </a:t>
            </a:r>
            <a:r>
              <a:rPr lang="ko-KR" altLang="en-US" sz="2000" dirty="0" err="1"/>
              <a:t>성역할에서</a:t>
            </a:r>
            <a:r>
              <a:rPr lang="ko-KR" altLang="en-US" sz="2000" dirty="0"/>
              <a:t> 어려움을 겪게 만든다</a:t>
            </a:r>
            <a:r>
              <a:rPr lang="en-US" altLang="ko-KR" sz="2000" dirty="0"/>
              <a:t>. </a:t>
            </a:r>
            <a:r>
              <a:rPr lang="ko-KR" altLang="en-US" sz="2000" dirty="0"/>
              <a:t>사내대장부 콤플렉스</a:t>
            </a:r>
            <a:r>
              <a:rPr lang="en-US" altLang="ko-KR" sz="2000" dirty="0"/>
              <a:t>, </a:t>
            </a:r>
            <a:r>
              <a:rPr lang="ko-KR" altLang="en-US" sz="2000" dirty="0"/>
              <a:t>장남 콤플렉스</a:t>
            </a:r>
            <a:r>
              <a:rPr lang="en-US" altLang="ko-KR" sz="2000" dirty="0"/>
              <a:t>, </a:t>
            </a:r>
            <a:r>
              <a:rPr lang="ko-KR" altLang="en-US" sz="2000" dirty="0"/>
              <a:t>만능인 콤플렉스를 포함한 일곱 가지 콤플렉스가 존재한다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244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1. </a:t>
            </a:r>
            <a:r>
              <a:rPr lang="ko-KR" altLang="en-US" sz="2800" dirty="0" smtClean="0"/>
              <a:t>생태학적 이론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en-US" altLang="ko-KR" sz="2400" dirty="0"/>
              <a:t>Mead</a:t>
            </a:r>
            <a:r>
              <a:rPr lang="ko-KR" altLang="en-US" sz="2400" dirty="0"/>
              <a:t>의 문화인류학적 </a:t>
            </a:r>
            <a:r>
              <a:rPr lang="ko-KR" altLang="en-US" sz="2400" dirty="0" smtClean="0"/>
              <a:t>모형</a:t>
            </a:r>
            <a:endParaRPr lang="en-US" altLang="ko-KR" sz="2400" dirty="0" smtClean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1844824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ko-KR" altLang="en-US" sz="2000" dirty="0" err="1" smtClean="0"/>
              <a:t>청소년학의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문화인류학 접근은 </a:t>
            </a:r>
            <a:r>
              <a:rPr lang="en-US" altLang="ko-KR" sz="2000" dirty="0"/>
              <a:t>Boas</a:t>
            </a:r>
            <a:r>
              <a:rPr lang="ko-KR" altLang="en-US" sz="2000" dirty="0"/>
              <a:t>의 문화적 상대론에 </a:t>
            </a:r>
            <a:r>
              <a:rPr lang="ko-KR" altLang="en-US" sz="2000" dirty="0" smtClean="0"/>
              <a:t>근거 </a:t>
            </a:r>
            <a:r>
              <a:rPr lang="en-US" altLang="ko-KR" sz="2000" dirty="0" smtClean="0"/>
              <a:t>(</a:t>
            </a:r>
            <a:r>
              <a:rPr lang="ko-KR" altLang="en-US" sz="2000" dirty="0"/>
              <a:t>사회적요인</a:t>
            </a:r>
            <a:r>
              <a:rPr lang="en-US" altLang="ko-KR" sz="2000" dirty="0"/>
              <a:t>, </a:t>
            </a:r>
            <a:r>
              <a:rPr lang="ko-KR" altLang="en-US" sz="2000" dirty="0"/>
              <a:t>문화결정론</a:t>
            </a:r>
            <a:r>
              <a:rPr lang="en-US" altLang="ko-KR" sz="2000" dirty="0" smtClean="0"/>
              <a:t>)</a:t>
            </a:r>
          </a:p>
          <a:p>
            <a:pPr marL="45720" indent="0">
              <a:buNone/>
            </a:pPr>
            <a:endParaRPr lang="en-US" altLang="ko-KR" sz="2000" dirty="0"/>
          </a:p>
          <a:p>
            <a:r>
              <a:rPr lang="en-US" altLang="ko-KR" sz="2400" dirty="0" smtClean="0"/>
              <a:t>Boas</a:t>
            </a:r>
            <a:r>
              <a:rPr lang="ko-KR" altLang="en-US" sz="2400" dirty="0"/>
              <a:t>의 문화적 상대론이란</a:t>
            </a:r>
            <a:r>
              <a:rPr lang="en-US" altLang="ko-KR" sz="2400" dirty="0"/>
              <a:t>? </a:t>
            </a:r>
            <a:endParaRPr lang="en-US" altLang="ko-KR" sz="2400" dirty="0" smtClean="0"/>
          </a:p>
          <a:p>
            <a:pPr marL="45720" indent="0">
              <a:buNone/>
            </a:pPr>
            <a:r>
              <a:rPr lang="ko-KR" altLang="en-US" sz="2400" dirty="0" smtClean="0">
                <a:solidFill>
                  <a:srgbClr val="FF0000"/>
                </a:solidFill>
              </a:rPr>
              <a:t>→</a:t>
            </a:r>
            <a:r>
              <a:rPr lang="ko-KR" altLang="en-US" sz="2400" dirty="0" smtClean="0"/>
              <a:t> 청소년기의 </a:t>
            </a:r>
            <a:r>
              <a:rPr lang="ko-KR" altLang="en-US" sz="2400" dirty="0"/>
              <a:t>혼돈과 위기는 성호르몬 </a:t>
            </a:r>
            <a:r>
              <a:rPr lang="ko-KR" altLang="en-US" sz="2400" dirty="0" smtClean="0"/>
              <a:t>분비 때문이 </a:t>
            </a:r>
            <a:r>
              <a:rPr lang="ko-KR" altLang="en-US" sz="2400" dirty="0"/>
              <a:t>아니라</a:t>
            </a:r>
            <a:r>
              <a:rPr lang="en-US" altLang="ko-KR" sz="2400" dirty="0"/>
              <a:t>, </a:t>
            </a:r>
            <a:r>
              <a:rPr lang="ko-KR" altLang="en-US" sz="2400" dirty="0"/>
              <a:t>고도로 경쟁적인 사회구조가 만들어낸 부산물이다</a:t>
            </a:r>
            <a:r>
              <a:rPr lang="en-US" altLang="ko-KR" sz="2400" dirty="0" smtClean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en-US" altLang="ko-KR" sz="2000" dirty="0" smtClean="0"/>
              <a:t>Boas</a:t>
            </a:r>
            <a:r>
              <a:rPr lang="ko-KR" altLang="en-US" sz="2000" dirty="0"/>
              <a:t>의 </a:t>
            </a:r>
            <a:r>
              <a:rPr lang="ko-KR" altLang="en-US" sz="2000" dirty="0" smtClean="0"/>
              <a:t>제자인 </a:t>
            </a:r>
            <a:r>
              <a:rPr lang="en-US" altLang="ko-KR" sz="2000" dirty="0"/>
              <a:t>Mead</a:t>
            </a:r>
            <a:r>
              <a:rPr lang="ko-KR" altLang="en-US" sz="2000" dirty="0"/>
              <a:t>는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사모아 섬의 청소년연구를 통해 </a:t>
            </a:r>
            <a:r>
              <a:rPr lang="ko-KR" altLang="en-US" sz="2000" dirty="0" smtClean="0"/>
              <a:t>위의 사실을 경험적으로 입증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xmlns="" val="35206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3) </a:t>
            </a:r>
            <a:r>
              <a:rPr lang="ko-KR" altLang="en-US" sz="2400" dirty="0" smtClean="0"/>
              <a:t>성 유사성과 차이성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07504" y="2016224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/>
              <a:t>성별간 차이가 종종 과장되어 왔다는 주장이 점차 증가되고 있으며</a:t>
            </a:r>
            <a:r>
              <a:rPr lang="en-US" altLang="ko-KR" sz="2000" dirty="0"/>
              <a:t>, </a:t>
            </a:r>
            <a:r>
              <a:rPr lang="ko-KR" altLang="en-US" sz="2000" dirty="0"/>
              <a:t>심리학 연구에서는 성차별주의자에 대한 연구가 감소되고 있음도 알 수 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 typeface="Georgia" pitchFamily="18" charset="0"/>
              <a:buChar char="-"/>
            </a:pPr>
            <a:r>
              <a:rPr lang="en-US" altLang="ko-KR" sz="2000" dirty="0" smtClean="0"/>
              <a:t>‘</a:t>
            </a:r>
            <a:r>
              <a:rPr lang="ko-KR" altLang="en-US" sz="2000" dirty="0"/>
              <a:t>남성은 여성보다 수학에서 더욱 우수하다</a:t>
            </a:r>
            <a:r>
              <a:rPr lang="ko-KR" altLang="en-US" sz="2000" dirty="0" smtClean="0"/>
              <a:t>’같은 </a:t>
            </a:r>
            <a:r>
              <a:rPr lang="ko-KR" altLang="en-US" sz="2000" dirty="0"/>
              <a:t>여성</a:t>
            </a:r>
            <a:r>
              <a:rPr lang="en-US" altLang="ko-KR" sz="2000" dirty="0"/>
              <a:t>-</a:t>
            </a:r>
            <a:r>
              <a:rPr lang="ko-KR" altLang="en-US" sz="2000" dirty="0"/>
              <a:t>남성 비교에 대한 진술에서</a:t>
            </a:r>
            <a:r>
              <a:rPr lang="en-US" altLang="ko-KR" sz="2000" dirty="0"/>
              <a:t>, </a:t>
            </a:r>
            <a:r>
              <a:rPr lang="ko-KR" altLang="en-US" sz="2000" dirty="0"/>
              <a:t>이것은 모든 여성 대 모든 남성을 의미하지 않는다</a:t>
            </a:r>
            <a:r>
              <a:rPr lang="en-US" altLang="ko-KR" sz="2000" dirty="0"/>
              <a:t>. </a:t>
            </a:r>
            <a:r>
              <a:rPr lang="ko-KR" altLang="en-US" sz="2000" dirty="0"/>
              <a:t>생물학적으로 여성과 남성 간의 차이에 대해 생각하려는 경향이 있지만</a:t>
            </a:r>
            <a:r>
              <a:rPr lang="en-US" altLang="ko-KR" sz="2000" dirty="0"/>
              <a:t>, </a:t>
            </a:r>
            <a:r>
              <a:rPr lang="ko-KR" altLang="en-US" sz="2000" dirty="0"/>
              <a:t>이 또한 사회 문화적 요인에 기초한 것임을 상기할 필요가 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45720" indent="0">
              <a:buNone/>
            </a:pP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① </a:t>
            </a:r>
            <a:r>
              <a:rPr lang="ko-KR" altLang="en-US" sz="2000" dirty="0" smtClean="0"/>
              <a:t>차이는 </a:t>
            </a:r>
            <a:r>
              <a:rPr lang="ko-KR" altLang="en-US" sz="2000" dirty="0"/>
              <a:t>평균적일 뿐 모든 여성 대 남성이 아니며</a:t>
            </a:r>
            <a:r>
              <a:rPr lang="en-US" altLang="ko-KR" sz="2000" dirty="0"/>
              <a:t>, </a:t>
            </a: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② </a:t>
            </a:r>
            <a:r>
              <a:rPr lang="ko-KR" altLang="en-US" sz="2000" dirty="0"/>
              <a:t>차이가 보고되더라도 성별 간에 중복이 상당 부분 있으며</a:t>
            </a:r>
            <a:r>
              <a:rPr lang="en-US" altLang="ko-KR" sz="2000" dirty="0"/>
              <a:t>, </a:t>
            </a:r>
            <a:endParaRPr lang="en-US" altLang="ko-KR" sz="2000" dirty="0" smtClean="0"/>
          </a:p>
          <a:p>
            <a:pPr marL="45720" indent="0">
              <a:buNone/>
            </a:pPr>
            <a:r>
              <a:rPr lang="en-US" altLang="ko-KR" sz="2000" dirty="0" smtClean="0"/>
              <a:t>③ </a:t>
            </a:r>
            <a:r>
              <a:rPr lang="ko-KR" altLang="en-US" sz="2000" dirty="0"/>
              <a:t>차이는 근원적으로 생물학적 요인</a:t>
            </a:r>
            <a:r>
              <a:rPr lang="en-US" altLang="ko-KR" sz="2000" dirty="0"/>
              <a:t>, </a:t>
            </a:r>
            <a:r>
              <a:rPr lang="ko-KR" altLang="en-US" sz="2000" dirty="0"/>
              <a:t>사회문화적 요인 또는 양자 모든 요인 때문일 수 있음을 명심해야 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374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3) </a:t>
            </a:r>
            <a:r>
              <a:rPr lang="ko-KR" altLang="en-US" sz="2400" dirty="0" smtClean="0"/>
              <a:t>성 유사성과 차이성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2008" y="1916832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sz="2000" dirty="0"/>
              <a:t>생물학적 측면에서 볼 때 여성은 남성보다 질병감염에 대한 저항력이 더 강하다</a:t>
            </a:r>
            <a:r>
              <a:rPr lang="en-US" altLang="ko-KR" sz="2000" dirty="0"/>
              <a:t>. </a:t>
            </a:r>
            <a:r>
              <a:rPr lang="ko-KR" altLang="en-US" sz="2000" dirty="0"/>
              <a:t>남성은 </a:t>
            </a:r>
            <a:r>
              <a:rPr lang="ko-KR" altLang="en-US" sz="2000" dirty="0" err="1"/>
              <a:t>관상성</a:t>
            </a:r>
            <a:r>
              <a:rPr lang="ko-KR" altLang="en-US" sz="2000" dirty="0"/>
              <a:t> 질병의 위험이 여성의 약 두 배에 이르며</a:t>
            </a:r>
            <a:r>
              <a:rPr lang="en-US" altLang="ko-KR" sz="2000" dirty="0"/>
              <a:t>, </a:t>
            </a:r>
            <a:r>
              <a:rPr lang="ko-KR" altLang="en-US" sz="2000" dirty="0"/>
              <a:t>남성의 높은 수준의 스트레스 호르몬은 여성들보다 더 높은 혈압을 갖도록 만든다</a:t>
            </a:r>
            <a:r>
              <a:rPr lang="en-US" altLang="ko-KR" sz="2000" dirty="0"/>
              <a:t>. </a:t>
            </a:r>
            <a:r>
              <a:rPr lang="ko-KR" altLang="en-US" sz="2000" dirty="0"/>
              <a:t>성인 여성들의 비만형 신체는 남성의 약 두 배에 이르며</a:t>
            </a:r>
            <a:r>
              <a:rPr lang="en-US" altLang="ko-KR" sz="2000" dirty="0"/>
              <a:t>, </a:t>
            </a:r>
            <a:r>
              <a:rPr lang="ko-KR" altLang="en-US" sz="2000" dirty="0"/>
              <a:t>대부분은 가슴과 엉덩이를 중심으로 집중된다</a:t>
            </a:r>
            <a:r>
              <a:rPr lang="en-US" altLang="ko-KR" sz="2000" dirty="0"/>
              <a:t>. </a:t>
            </a:r>
            <a:r>
              <a:rPr lang="ko-KR" altLang="en-US" sz="2000" dirty="0"/>
              <a:t>그러나 남성들의 경우 비만은 복부를 중심으로 이루어질 가능성이 더 많다</a:t>
            </a:r>
            <a:r>
              <a:rPr lang="en-US" altLang="ko-KR" sz="2000" dirty="0"/>
              <a:t>. </a:t>
            </a:r>
          </a:p>
          <a:p>
            <a:pPr marL="45720" indent="0">
              <a:buNone/>
            </a:pPr>
            <a:r>
              <a:rPr lang="ko-KR" altLang="en-US" sz="2000" dirty="0"/>
              <a:t>인지적인 면에서는 남성은 수학기능과 시공간적 능력에서 더 우수한 반면</a:t>
            </a:r>
            <a:r>
              <a:rPr lang="en-US" altLang="ko-KR" sz="2000" dirty="0"/>
              <a:t>, </a:t>
            </a:r>
            <a:r>
              <a:rPr lang="ko-KR" altLang="en-US" sz="2000" dirty="0"/>
              <a:t>여성은 언어능력에서 더 우수하다고 하였다</a:t>
            </a:r>
            <a:r>
              <a:rPr lang="en-US" altLang="ko-KR" sz="2000" dirty="0"/>
              <a:t>. </a:t>
            </a:r>
            <a:r>
              <a:rPr lang="ko-KR" altLang="en-US" sz="2000" dirty="0"/>
              <a:t>연구물이 더 축적되면서 남성과 여성 간의 언어적 차이는 실제로 사라졌지만</a:t>
            </a:r>
            <a:r>
              <a:rPr lang="en-US" altLang="ko-KR" sz="2000" dirty="0"/>
              <a:t>, </a:t>
            </a:r>
            <a:r>
              <a:rPr lang="ko-KR" altLang="en-US" sz="2000" dirty="0"/>
              <a:t>수학과 시공간적 능력의 차이는 여전히 존재하고 있다고 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ko-KR" altLang="en-US" sz="2000" dirty="0"/>
              <a:t>그러나 많은 연구자들은 인지적인 면에서 여성과 남성 간에 차이보다 유사성이 더 많다는 사실을 지적한다</a:t>
            </a:r>
            <a:r>
              <a:rPr lang="en-US" altLang="ko-KR" sz="2000" dirty="0"/>
              <a:t>. </a:t>
            </a:r>
            <a:r>
              <a:rPr lang="ko-KR" altLang="en-US" sz="2000" dirty="0"/>
              <a:t>그리고 차이가 있다고 하더라도 여성과 남성 간에 중복되는 부분이 상당 부분 존재함을 명심할 필요가 있다</a:t>
            </a:r>
            <a:r>
              <a:rPr lang="en-US" altLang="ko-KR" sz="2000" dirty="0"/>
              <a:t>. </a:t>
            </a:r>
            <a:r>
              <a:rPr lang="ko-KR" altLang="en-US" sz="2000" dirty="0"/>
              <a:t>여성과 남성 간의 인지적 차이가 어떤 분야에서는 더 이상 존재하지 않거나 사라지고 있으며</a:t>
            </a:r>
            <a:r>
              <a:rPr lang="en-US" altLang="ko-KR" sz="2000" dirty="0"/>
              <a:t>, </a:t>
            </a:r>
            <a:r>
              <a:rPr lang="ko-KR" altLang="en-US" sz="2000" dirty="0"/>
              <a:t>차이가 존재한다고 하더라도 적은 차이에 불과하다고 할 수 있다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752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4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양성성의 발달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2008" y="1916832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대부분의 사회와 문화권에서 전통적으로 남성은 남성적이고 여성은 여성적인 것이 건강한 것으로 인식되어 왔지만</a:t>
            </a:r>
            <a:r>
              <a:rPr lang="en-US" altLang="ko-KR" sz="2000" dirty="0"/>
              <a:t>, </a:t>
            </a:r>
            <a:r>
              <a:rPr lang="ko-KR" altLang="en-US" sz="2000" dirty="0"/>
              <a:t>최근에 와서 이러한 전통적인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구분은 현대사회에 적합하지 않을 뿐 아니라 인간의 잠재력을 충분히 발휘하는데 장애가 될 수 있다는 주장이 제기되고 있다</a:t>
            </a:r>
            <a:r>
              <a:rPr lang="en-US" altLang="ko-KR" sz="2000" dirty="0"/>
              <a:t>. </a:t>
            </a:r>
            <a:r>
              <a:rPr lang="ko-KR" altLang="en-US" sz="2000" dirty="0"/>
              <a:t>대부분의 남성과 여성들은 상대 성별의 </a:t>
            </a:r>
            <a:r>
              <a:rPr lang="ko-KR" altLang="en-US" sz="2000" dirty="0" err="1"/>
              <a:t>성역할을</a:t>
            </a:r>
            <a:r>
              <a:rPr lang="ko-KR" altLang="en-US" sz="2000" dirty="0"/>
              <a:t> 포함하고 있다</a:t>
            </a:r>
            <a:r>
              <a:rPr lang="en-US" altLang="ko-KR" sz="2000" dirty="0"/>
              <a:t>. </a:t>
            </a:r>
            <a:r>
              <a:rPr lang="ko-KR" altLang="en-US" sz="2000" dirty="0"/>
              <a:t>개인의 </a:t>
            </a:r>
            <a:r>
              <a:rPr lang="ko-KR" altLang="en-US" sz="2000" dirty="0" err="1"/>
              <a:t>성역할</a:t>
            </a:r>
            <a:r>
              <a:rPr lang="ko-KR" altLang="en-US" sz="2000" dirty="0"/>
              <a:t> 정체성 속에 남성적 역할과 여성적 역할을 조합해서 지니고 있는 사람들을 </a:t>
            </a:r>
            <a:r>
              <a:rPr lang="ko-KR" altLang="en-US" sz="2000" dirty="0" err="1"/>
              <a:t>양성성</a:t>
            </a:r>
            <a:r>
              <a:rPr lang="ko-KR" altLang="en-US" sz="2000" dirty="0"/>
              <a:t> 소유자라고 한다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일찍이 </a:t>
            </a:r>
            <a:r>
              <a:rPr lang="en-US" altLang="ko-KR" sz="2000" dirty="0"/>
              <a:t>Jung</a:t>
            </a:r>
            <a:r>
              <a:rPr lang="ko-KR" altLang="en-US" sz="2000" dirty="0"/>
              <a:t>은 </a:t>
            </a:r>
            <a:r>
              <a:rPr lang="ko-KR" altLang="en-US" sz="2000" dirty="0" err="1"/>
              <a:t>성역할의</a:t>
            </a:r>
            <a:r>
              <a:rPr lang="ko-KR" altLang="en-US" sz="2000" dirty="0"/>
              <a:t> 이원적 개념을 주장하면서 남자든 여자든 모든 인간에게는 남성성과 여성성의 두 가지 특성이 어느 정도 공존한다고 하였다</a:t>
            </a:r>
            <a:r>
              <a:rPr lang="en-US" altLang="ko-KR" sz="2000" dirty="0"/>
              <a:t>. </a:t>
            </a:r>
            <a:r>
              <a:rPr lang="ko-KR" altLang="en-US" sz="2000" dirty="0"/>
              <a:t>즉 그는 남성적 </a:t>
            </a:r>
            <a:r>
              <a:rPr lang="en-US" altLang="ko-KR" sz="2000" dirty="0"/>
              <a:t>'animus'</a:t>
            </a:r>
            <a:r>
              <a:rPr lang="ko-KR" altLang="en-US" sz="2000" dirty="0"/>
              <a:t>와 </a:t>
            </a:r>
            <a:r>
              <a:rPr lang="ko-KR" altLang="en-US" sz="2000" dirty="0" smtClean="0"/>
              <a:t>여성적‘</a:t>
            </a:r>
            <a:r>
              <a:rPr lang="en-US" altLang="ko-KR" sz="2000" dirty="0"/>
              <a:t>anima'</a:t>
            </a:r>
            <a:r>
              <a:rPr lang="ko-KR" altLang="en-US" sz="2000" dirty="0"/>
              <a:t>를 구별하고</a:t>
            </a:r>
            <a:r>
              <a:rPr lang="en-US" altLang="ko-KR" sz="2000" dirty="0"/>
              <a:t>, </a:t>
            </a:r>
            <a:r>
              <a:rPr lang="ko-KR" altLang="en-US" sz="2000" dirty="0"/>
              <a:t>이 둘은 모두 정신의 중요한 측면이라고 강조하였다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747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>
                <a:solidFill>
                  <a:srgbClr val="C00000"/>
                </a:solidFill>
              </a:rPr>
              <a:t>6</a:t>
            </a:r>
            <a:r>
              <a:rPr lang="en-US" altLang="ko-KR" sz="2800" b="1" dirty="0" smtClean="0">
                <a:solidFill>
                  <a:srgbClr val="C00000"/>
                </a:solidFill>
              </a:rPr>
              <a:t>. </a:t>
            </a:r>
            <a:r>
              <a:rPr lang="ko-KR" altLang="en-US" sz="2800" b="1" dirty="0"/>
              <a:t>청소년기의 </a:t>
            </a:r>
            <a:r>
              <a:rPr lang="ko-KR" altLang="en-US" sz="2800" b="1" dirty="0" err="1" smtClean="0"/>
              <a:t>성역할</a:t>
            </a:r>
            <a:r>
              <a:rPr lang="ko-KR" altLang="en-US" sz="2800" b="1" dirty="0" smtClean="0"/>
              <a:t> 변화</a:t>
            </a:r>
            <a:endParaRPr lang="en-US" altLang="ko-KR" sz="28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4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양성성의 발달</a:t>
            </a:r>
            <a:endParaRPr lang="ko-KR" altLang="en-US" sz="24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2008" y="1916832"/>
            <a:ext cx="9036496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/>
              <a:t>양성성의 개념이 도입되면서 여러 척도가 개발되었다</a:t>
            </a:r>
            <a:r>
              <a:rPr lang="en-US" altLang="ko-KR" sz="2000" dirty="0"/>
              <a:t>. </a:t>
            </a:r>
            <a:r>
              <a:rPr lang="en-US" altLang="ko-KR" sz="2000" dirty="0" err="1"/>
              <a:t>Bem</a:t>
            </a:r>
            <a:r>
              <a:rPr lang="ko-KR" altLang="en-US" sz="2000" dirty="0"/>
              <a:t>의 </a:t>
            </a:r>
            <a:r>
              <a:rPr lang="en-US" altLang="ko-KR" sz="2000" dirty="0"/>
              <a:t>BSRI, </a:t>
            </a:r>
            <a:r>
              <a:rPr lang="en-US" altLang="ko-KR" sz="2000" dirty="0" smtClean="0"/>
              <a:t>Spence</a:t>
            </a:r>
            <a:r>
              <a:rPr lang="ko-KR" altLang="en-US" sz="2000" dirty="0" smtClean="0"/>
              <a:t>의 </a:t>
            </a:r>
            <a:r>
              <a:rPr lang="en-US" altLang="ko-KR" sz="2000" dirty="0"/>
              <a:t>PAQ </a:t>
            </a:r>
            <a:r>
              <a:rPr lang="ko-KR" altLang="en-US" sz="2000" dirty="0"/>
              <a:t>이 두 척도는 기존의 남성성</a:t>
            </a:r>
            <a:r>
              <a:rPr lang="en-US" altLang="ko-KR" sz="2000" dirty="0"/>
              <a:t>-</a:t>
            </a:r>
            <a:r>
              <a:rPr lang="ko-KR" altLang="en-US" sz="2000" dirty="0"/>
              <a:t>여성성 척도의 문제점을 해결한 것으로 남성성과 여성성을 따로 측정할 수 있도록 고안되었다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/>
              <a:t>여성적인 여성은 불안감이 높고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자존감과</a:t>
            </a:r>
            <a:r>
              <a:rPr lang="ko-KR" altLang="en-US" sz="2000" dirty="0"/>
              <a:t> 사회적 승인이 낮다고 한다</a:t>
            </a:r>
            <a:r>
              <a:rPr lang="en-US" altLang="ko-KR" sz="2000" dirty="0"/>
              <a:t>. </a:t>
            </a:r>
            <a:r>
              <a:rPr lang="ko-KR" altLang="en-US" sz="2000" dirty="0"/>
              <a:t>남성적인 남성은 청소년기 동안은 심리적 적응이 좋지만</a:t>
            </a:r>
            <a:r>
              <a:rPr lang="en-US" altLang="ko-KR" sz="2000" dirty="0"/>
              <a:t>, </a:t>
            </a:r>
            <a:r>
              <a:rPr lang="ko-KR" altLang="en-US" sz="2000" dirty="0"/>
              <a:t>성인이 되었을 때 불안감이 높고 신경과민을 보이며</a:t>
            </a:r>
            <a:r>
              <a:rPr lang="en-US" altLang="ko-KR" sz="2000" dirty="0"/>
              <a:t>, </a:t>
            </a:r>
            <a:r>
              <a:rPr lang="ko-KR" altLang="en-US" sz="2000" dirty="0"/>
              <a:t>자기 수용성이 낮다고 하였다</a:t>
            </a:r>
            <a:r>
              <a:rPr lang="en-US" altLang="ko-KR" sz="2000" dirty="0"/>
              <a:t>. </a:t>
            </a:r>
            <a:r>
              <a:rPr lang="ko-KR" altLang="en-US" sz="2000" dirty="0"/>
              <a:t>또한 남성적인 남성과 여성적인 여성은 모두 지능</a:t>
            </a:r>
            <a:r>
              <a:rPr lang="en-US" altLang="ko-KR" sz="2000" dirty="0"/>
              <a:t>, </a:t>
            </a:r>
            <a:r>
              <a:rPr lang="ko-KR" altLang="en-US" sz="2000" dirty="0"/>
              <a:t>창의성</a:t>
            </a:r>
            <a:r>
              <a:rPr lang="en-US" altLang="ko-KR" sz="2000" dirty="0"/>
              <a:t>, </a:t>
            </a:r>
            <a:r>
              <a:rPr lang="ko-KR" altLang="en-US" sz="2000" dirty="0"/>
              <a:t>공간지각 능력이 낮은 것으로 나타났다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en-US" altLang="ko-KR" sz="2000" dirty="0" err="1"/>
              <a:t>Bem</a:t>
            </a:r>
            <a:r>
              <a:rPr lang="ko-KR" altLang="en-US" sz="2000" dirty="0"/>
              <a:t>은 남성성과 여성성에 대한 전통적인 개념의 대안으로 </a:t>
            </a:r>
            <a:r>
              <a:rPr lang="ko-KR" altLang="en-US" sz="2000" dirty="0" err="1"/>
              <a:t>양성성을</a:t>
            </a:r>
            <a:r>
              <a:rPr lang="ko-KR" altLang="en-US" sz="2000" dirty="0"/>
              <a:t> 제안하고</a:t>
            </a:r>
            <a:r>
              <a:rPr lang="en-US" altLang="ko-KR" sz="2000" dirty="0"/>
              <a:t>, </a:t>
            </a:r>
            <a:r>
              <a:rPr lang="ko-KR" altLang="en-US" sz="2000" dirty="0"/>
              <a:t>양성성의 사회가 전통적인 </a:t>
            </a:r>
            <a:r>
              <a:rPr lang="ko-KR" altLang="en-US" sz="2000" dirty="0" err="1"/>
              <a:t>성역할에</a:t>
            </a:r>
            <a:r>
              <a:rPr lang="ko-KR" altLang="en-US" sz="2000" dirty="0"/>
              <a:t> 의해 지배되는 사회가 훨씬 더 기능적이라고 주장하였다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186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" y="1916832"/>
            <a:ext cx="9143999" cy="1143000"/>
          </a:xfrm>
        </p:spPr>
        <p:txBody>
          <a:bodyPr/>
          <a:lstStyle/>
          <a:p>
            <a:pPr>
              <a:buNone/>
            </a:pPr>
            <a:r>
              <a:rPr lang="en-US" altLang="ko-KR" sz="3200" dirty="0" smtClean="0"/>
              <a:t>Q. </a:t>
            </a:r>
            <a:r>
              <a:rPr lang="ko-KR" altLang="en-US" sz="3200" dirty="0" smtClean="0"/>
              <a:t>학습장애를 겪고 있는 아이들을 일반 아이들과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 분리 시키지 않고 어떻게 교육 시켜야 할 것인가</a:t>
            </a:r>
            <a:r>
              <a:rPr lang="en-US" altLang="ko-KR" sz="3200" dirty="0" smtClean="0"/>
              <a:t>?</a:t>
            </a:r>
            <a:r>
              <a:rPr lang="ko-KR" altLang="en-US" sz="3200" dirty="0" smtClean="0"/>
              <a:t> </a:t>
            </a:r>
            <a:endParaRPr lang="ko-KR" altLang="en-US" sz="32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" y="3429000"/>
            <a:ext cx="9143999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20040" marR="0" lvl="0" indent="-320040" algn="ju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Q.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청소년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시기에 </a:t>
            </a:r>
            <a:r>
              <a:rPr lang="ko-KR" altLang="en-US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이성교제는 과연 좋은 것인가</a:t>
            </a:r>
            <a:r>
              <a:rPr lang="en-US" altLang="ko-KR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?</a:t>
            </a:r>
          </a:p>
          <a:p>
            <a:pPr marL="320040" marR="0" lvl="0" indent="-320040" algn="ju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또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올바르고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건전한 이성관계를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갖도록 어떻게</a:t>
            </a: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320040" marR="0" lvl="0" indent="-320040" algn="ju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en-US" altLang="ko-KR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  교육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시켜야 할 것인가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476672"/>
            <a:ext cx="9143999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20040" marR="0" lvl="0" indent="-320040" algn="ju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Q.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학교나 가정에서 반항하는 아이들을 어떻게 </a:t>
            </a: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320040" marR="0" lvl="0" indent="-320040" algn="ju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en-US" altLang="ko-KR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    </a:t>
            </a:r>
            <a:r>
              <a:rPr lang="ko-KR" altLang="en-US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이해시키며</a:t>
            </a:r>
            <a:r>
              <a:rPr lang="en-US" altLang="ko-KR" sz="3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올바르게 교육 할 수 있을까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ko-KR" altLang="en-US" sz="7200" dirty="0" smtClean="0"/>
              <a:t>감 사 합 </a:t>
            </a:r>
            <a:r>
              <a:rPr lang="ko-KR" altLang="en-US" sz="7200" dirty="0" err="1" smtClean="0"/>
              <a:t>니</a:t>
            </a:r>
            <a:r>
              <a:rPr lang="ko-KR" altLang="en-US" sz="7200" dirty="0" smtClean="0"/>
              <a:t> 다</a:t>
            </a:r>
            <a:endParaRPr lang="ko-KR" alt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1. </a:t>
            </a:r>
            <a:r>
              <a:rPr lang="ko-KR" altLang="en-US" sz="2800" dirty="0" smtClean="0"/>
              <a:t>생태학적 이론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 smtClean="0"/>
              <a:t>1) </a:t>
            </a:r>
            <a:r>
              <a:rPr lang="en-US" altLang="ko-KR" sz="2400" dirty="0"/>
              <a:t>Mead</a:t>
            </a:r>
            <a:r>
              <a:rPr lang="ko-KR" altLang="en-US" sz="2400" dirty="0"/>
              <a:t>의 문화인류학적 </a:t>
            </a:r>
            <a:r>
              <a:rPr lang="ko-KR" altLang="en-US" sz="2400" dirty="0" smtClean="0"/>
              <a:t>모형</a:t>
            </a:r>
            <a:endParaRPr lang="en-US" altLang="ko-KR" sz="2400" dirty="0" smtClean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1844824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/>
              <a:t>사모아 섬의 청소년들을 조사한 결과 이들은 청소년시기를 즐겁고 평화로이 보냄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/>
              <a:t>동일한 </a:t>
            </a:r>
            <a:r>
              <a:rPr lang="ko-KR" altLang="en-US" sz="2000" dirty="0" err="1"/>
              <a:t>뉴기니아</a:t>
            </a:r>
            <a:r>
              <a:rPr lang="ko-KR" altLang="en-US" sz="2000" dirty="0"/>
              <a:t> 종족 중 </a:t>
            </a:r>
            <a:r>
              <a:rPr lang="ko-KR" altLang="en-US" sz="2000" b="1" dirty="0" err="1"/>
              <a:t>아라페쉬족</a:t>
            </a:r>
            <a:r>
              <a:rPr lang="en-US" altLang="ko-KR" sz="1400" dirty="0"/>
              <a:t>(</a:t>
            </a:r>
            <a:r>
              <a:rPr lang="ko-KR" altLang="en-US" sz="1400" dirty="0"/>
              <a:t>척박한 산속생활에서 </a:t>
            </a:r>
            <a:r>
              <a:rPr lang="ko-KR" altLang="en-US" sz="1400" b="1" dirty="0"/>
              <a:t>협력하여 사냥을 해야 함</a:t>
            </a:r>
            <a:r>
              <a:rPr lang="en-US" altLang="ko-KR" sz="1400" dirty="0"/>
              <a:t>)</a:t>
            </a:r>
            <a:r>
              <a:rPr lang="ko-KR" altLang="en-US" sz="2000" dirty="0"/>
              <a:t>은 협조적이고 따뜻하고 유순함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‐"/>
            </a:pPr>
            <a:r>
              <a:rPr lang="ko-KR" altLang="en-US" sz="2000" dirty="0"/>
              <a:t>동일한 </a:t>
            </a:r>
            <a:r>
              <a:rPr lang="ko-KR" altLang="en-US" sz="2000" dirty="0" err="1"/>
              <a:t>뉴기니아</a:t>
            </a:r>
            <a:r>
              <a:rPr lang="ko-KR" altLang="en-US" sz="2000" dirty="0"/>
              <a:t> 종족 중 </a:t>
            </a:r>
            <a:r>
              <a:rPr lang="ko-KR" altLang="en-US" sz="2000" b="1" dirty="0" err="1"/>
              <a:t>문드구모아족</a:t>
            </a:r>
            <a:r>
              <a:rPr lang="en-US" altLang="ko-KR" sz="1400" dirty="0"/>
              <a:t>(</a:t>
            </a:r>
            <a:r>
              <a:rPr lang="ko-KR" altLang="en-US" sz="1400" dirty="0"/>
              <a:t>정글의 물살이 센 강에서 </a:t>
            </a:r>
            <a:r>
              <a:rPr lang="ko-KR" altLang="en-US" sz="1400" b="1" dirty="0"/>
              <a:t>혼자 고기를 잡아야 함</a:t>
            </a:r>
            <a:r>
              <a:rPr lang="en-US" altLang="ko-KR" sz="1400" dirty="0"/>
              <a:t>)</a:t>
            </a:r>
            <a:r>
              <a:rPr lang="ko-KR" altLang="en-US" sz="2000" dirty="0"/>
              <a:t>은 잔인하고 공격적이며 경쟁적</a:t>
            </a:r>
            <a:r>
              <a:rPr lang="en-US" altLang="ko-KR" sz="2000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sz="20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/>
              <a:t>즉</a:t>
            </a:r>
            <a:r>
              <a:rPr lang="en-US" altLang="ko-KR" sz="2000" dirty="0"/>
              <a:t>, </a:t>
            </a:r>
            <a:r>
              <a:rPr lang="ko-KR" altLang="en-US" sz="2000" dirty="0"/>
              <a:t>청소년기가 긴장과 갈등과 성적혼돈을 겪는 시기가 될지</a:t>
            </a:r>
            <a:r>
              <a:rPr lang="en-US" altLang="ko-KR" sz="2000" dirty="0"/>
              <a:t>, </a:t>
            </a:r>
            <a:r>
              <a:rPr lang="ko-KR" altLang="en-US" sz="2000" dirty="0"/>
              <a:t>조화롭고 행복한 시기가 될 것인지는 </a:t>
            </a:r>
            <a:r>
              <a:rPr lang="ko-KR" altLang="en-US" sz="2000" b="1" dirty="0"/>
              <a:t>전적으로 문화적 맥락에 의존</a:t>
            </a:r>
            <a:r>
              <a:rPr lang="en-US" altLang="ko-KR" sz="20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sz="2000" b="1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2000" dirty="0" smtClean="0"/>
              <a:t>그러나 </a:t>
            </a:r>
            <a:r>
              <a:rPr lang="en-US" altLang="ko-KR" sz="2000" dirty="0"/>
              <a:t>Mead</a:t>
            </a:r>
            <a:r>
              <a:rPr lang="ko-KR" altLang="en-US" sz="2000" dirty="0"/>
              <a:t>의 연구는 </a:t>
            </a:r>
            <a:r>
              <a:rPr lang="en-US" altLang="ko-KR" sz="2000" dirty="0"/>
              <a:t>Freeman</a:t>
            </a:r>
            <a:r>
              <a:rPr lang="ko-KR" altLang="en-US" sz="2000" dirty="0" smtClean="0"/>
              <a:t>에 의해 </a:t>
            </a:r>
            <a:r>
              <a:rPr lang="ko-KR" altLang="en-US" sz="2000" dirty="0"/>
              <a:t>전적 오류라는 비판을 </a:t>
            </a:r>
            <a:r>
              <a:rPr lang="ko-KR" altLang="en-US" sz="2000" dirty="0" smtClean="0"/>
              <a:t>받기도 함</a:t>
            </a:r>
            <a:r>
              <a:rPr lang="en-US" altLang="ko-KR" sz="2000" dirty="0" smtClean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(</a:t>
            </a:r>
            <a:r>
              <a:rPr lang="ko-KR" altLang="en-US" sz="2000" dirty="0"/>
              <a:t>사모아의 젊은이들도 서구의 청소년과 마찬가지로 경쟁</a:t>
            </a:r>
            <a:r>
              <a:rPr lang="en-US" altLang="ko-KR" sz="2000" dirty="0"/>
              <a:t>, </a:t>
            </a:r>
            <a:r>
              <a:rPr lang="ko-KR" altLang="en-US" sz="2000" dirty="0"/>
              <a:t>폭력</a:t>
            </a:r>
            <a:r>
              <a:rPr lang="en-US" altLang="ko-KR" sz="2000" dirty="0"/>
              <a:t>, </a:t>
            </a:r>
            <a:r>
              <a:rPr lang="ko-KR" altLang="en-US" sz="2000" dirty="0"/>
              <a:t>죄의식</a:t>
            </a:r>
            <a:r>
              <a:rPr lang="en-US" altLang="ko-KR" sz="2000" dirty="0"/>
              <a:t>, </a:t>
            </a:r>
            <a:r>
              <a:rPr lang="ko-KR" altLang="en-US" sz="2000" dirty="0"/>
              <a:t>억압된 </a:t>
            </a:r>
            <a:r>
              <a:rPr lang="ko-KR" altLang="en-US" sz="2000" dirty="0" smtClean="0"/>
              <a:t>성 욕구를 </a:t>
            </a:r>
            <a:r>
              <a:rPr lang="ko-KR" altLang="en-US" sz="2000" dirty="0"/>
              <a:t>지니고 있다고 주장</a:t>
            </a:r>
            <a:r>
              <a:rPr lang="en-US" altLang="ko-KR" sz="2000" dirty="0"/>
              <a:t>)</a:t>
            </a:r>
          </a:p>
          <a:p>
            <a:pPr>
              <a:buFont typeface="Wingdings" pitchFamily="2" charset="2"/>
              <a:buChar char="v"/>
            </a:pPr>
            <a:endParaRPr lang="ko-KR" altLang="en-US" sz="2000" dirty="0"/>
          </a:p>
          <a:p>
            <a:pPr marL="4572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7786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1. </a:t>
            </a:r>
            <a:r>
              <a:rPr lang="ko-KR" altLang="en-US" sz="2800" dirty="0" smtClean="0"/>
              <a:t>생태학적 이론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2) </a:t>
            </a:r>
            <a:r>
              <a:rPr lang="en-US" altLang="ko-KR" sz="2400" dirty="0" err="1"/>
              <a:t>Bronfenbrener</a:t>
            </a:r>
            <a:r>
              <a:rPr lang="ko-KR" altLang="en-US" sz="2400" dirty="0"/>
              <a:t>의 생태학적 모형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1844824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청소년 </a:t>
            </a:r>
            <a:r>
              <a:rPr lang="ko-KR" altLang="en-US" sz="2000" dirty="0"/>
              <a:t>발달에 영향을 미치는 맥락적 요인들을 거시적이며 종합적으로 이해하는 틀 제공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사회 </a:t>
            </a:r>
            <a:r>
              <a:rPr lang="ko-KR" altLang="en-US" sz="2000" dirty="0"/>
              <a:t>문화적 주도체계</a:t>
            </a:r>
            <a:r>
              <a:rPr lang="en-US" altLang="ko-KR" sz="2000" dirty="0"/>
              <a:t>(</a:t>
            </a:r>
            <a:r>
              <a:rPr lang="ko-KR" altLang="en-US" sz="2000" dirty="0"/>
              <a:t>미시체계</a:t>
            </a:r>
            <a:r>
              <a:rPr lang="en-US" altLang="ko-KR" sz="2000" dirty="0"/>
              <a:t>, </a:t>
            </a:r>
            <a:r>
              <a:rPr lang="ko-KR" altLang="en-US" sz="2000" dirty="0"/>
              <a:t>중간체계</a:t>
            </a:r>
            <a:r>
              <a:rPr lang="en-US" altLang="ko-KR" sz="2000" dirty="0"/>
              <a:t>, </a:t>
            </a:r>
            <a:r>
              <a:rPr lang="ko-KR" altLang="en-US" sz="2000" dirty="0" err="1" smtClean="0"/>
              <a:t>외체계</a:t>
            </a:r>
            <a:r>
              <a:rPr lang="en-US" altLang="ko-KR" sz="2000" dirty="0"/>
              <a:t>, </a:t>
            </a:r>
            <a:r>
              <a:rPr lang="ko-KR" altLang="en-US" sz="2000" dirty="0"/>
              <a:t>거시체계</a:t>
            </a:r>
            <a:r>
              <a:rPr lang="en-US" altLang="ko-KR" sz="2000" dirty="0"/>
              <a:t>, </a:t>
            </a:r>
            <a:r>
              <a:rPr lang="ko-KR" altLang="en-US" sz="2000" dirty="0"/>
              <a:t>시간체계</a:t>
            </a:r>
            <a:r>
              <a:rPr lang="en-US" altLang="ko-KR" sz="2000" dirty="0"/>
              <a:t>)</a:t>
            </a:r>
            <a:r>
              <a:rPr lang="ko-KR" altLang="en-US" sz="2000" dirty="0"/>
              <a:t>의 상호작용을 잘 이해하는 것은 청소년기 발달을 연구하는 중요배경이 됨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endParaRPr lang="ko-KR" altLang="en-US" sz="2000" dirty="0"/>
          </a:p>
          <a:p>
            <a:pPr marL="45720" indent="0">
              <a:buNone/>
            </a:pPr>
            <a:r>
              <a:rPr lang="ko-KR" altLang="en-US" sz="2000" dirty="0"/>
              <a:t>①</a:t>
            </a:r>
            <a:r>
              <a:rPr lang="ko-KR" altLang="en-US" sz="2000" dirty="0" smtClean="0"/>
              <a:t>미시체계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청소년들이 </a:t>
            </a:r>
            <a:r>
              <a:rPr lang="ko-KR" altLang="en-US" sz="2000" dirty="0"/>
              <a:t>직접 접촉하는 친밀한 물리적 환경을 말한다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   (</a:t>
            </a:r>
            <a:r>
              <a:rPr lang="ko-KR" altLang="en-US" sz="2000" dirty="0"/>
              <a:t>집</a:t>
            </a:r>
            <a:r>
              <a:rPr lang="en-US" altLang="ko-KR" sz="2000" dirty="0"/>
              <a:t>, </a:t>
            </a:r>
            <a:r>
              <a:rPr lang="ko-KR" altLang="en-US" sz="2000" dirty="0"/>
              <a:t>가족</a:t>
            </a:r>
            <a:r>
              <a:rPr lang="en-US" altLang="ko-KR" sz="2000" dirty="0"/>
              <a:t>, </a:t>
            </a:r>
            <a:r>
              <a:rPr lang="ko-KR" altLang="en-US" sz="2000" dirty="0"/>
              <a:t>놀이터</a:t>
            </a:r>
            <a:r>
              <a:rPr lang="en-US" altLang="ko-KR" sz="2000" dirty="0"/>
              <a:t>, </a:t>
            </a:r>
            <a:r>
              <a:rPr lang="ko-KR" altLang="en-US" sz="2000" dirty="0"/>
              <a:t>학교</a:t>
            </a:r>
            <a:r>
              <a:rPr lang="en-US" altLang="ko-KR" sz="2000" dirty="0"/>
              <a:t>, </a:t>
            </a:r>
            <a:r>
              <a:rPr lang="ko-KR" altLang="en-US" sz="2000" dirty="0"/>
              <a:t>또래친구</a:t>
            </a:r>
            <a:r>
              <a:rPr lang="en-US" altLang="ko-KR" sz="2000" dirty="0"/>
              <a:t>, </a:t>
            </a:r>
            <a:r>
              <a:rPr lang="ko-KR" altLang="en-US" sz="2000" dirty="0"/>
              <a:t>여름캠프</a:t>
            </a:r>
            <a:r>
              <a:rPr lang="en-US" altLang="ko-KR" sz="2000" dirty="0"/>
              <a:t>, </a:t>
            </a:r>
            <a:r>
              <a:rPr lang="ko-KR" altLang="en-US" sz="2000" dirty="0"/>
              <a:t>교회 등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45720" indent="0">
              <a:buNone/>
            </a:pPr>
            <a:r>
              <a:rPr lang="en-US" altLang="ko-KR" sz="2000" dirty="0"/>
              <a:t>②</a:t>
            </a:r>
            <a:r>
              <a:rPr lang="ko-KR" altLang="en-US" sz="2000" dirty="0" smtClean="0"/>
              <a:t>중간체계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미시체계 </a:t>
            </a:r>
            <a:r>
              <a:rPr lang="ko-KR" altLang="en-US" sz="2000" dirty="0"/>
              <a:t>사이의 관계나 상황들 사이의 연관성을 나타낸다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   (</a:t>
            </a:r>
            <a:r>
              <a:rPr lang="ko-KR" altLang="en-US" sz="2000" dirty="0"/>
              <a:t>가족경험</a:t>
            </a:r>
            <a:r>
              <a:rPr lang="en-US" altLang="ko-KR" sz="2000" dirty="0"/>
              <a:t>, </a:t>
            </a:r>
            <a:r>
              <a:rPr lang="ko-KR" altLang="en-US" sz="2000" dirty="0"/>
              <a:t>학교경험</a:t>
            </a:r>
            <a:r>
              <a:rPr lang="en-US" altLang="ko-KR" sz="2000" dirty="0"/>
              <a:t>, </a:t>
            </a:r>
            <a:r>
              <a:rPr lang="ko-KR" altLang="en-US" sz="2000" dirty="0"/>
              <a:t>학교생활</a:t>
            </a:r>
            <a:r>
              <a:rPr lang="en-US" altLang="ko-KR" sz="2000" dirty="0"/>
              <a:t>, </a:t>
            </a:r>
            <a:r>
              <a:rPr lang="ko-KR" altLang="en-US" sz="2000" dirty="0"/>
              <a:t>직장생활</a:t>
            </a:r>
            <a:r>
              <a:rPr lang="en-US" altLang="ko-KR" sz="2000" dirty="0"/>
              <a:t>, </a:t>
            </a:r>
            <a:r>
              <a:rPr lang="ko-KR" altLang="en-US" sz="2000" dirty="0"/>
              <a:t>우정 형성 등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45720" indent="0">
              <a:buNone/>
            </a:pPr>
            <a:r>
              <a:rPr lang="en-US" altLang="ko-KR" sz="2000" dirty="0"/>
              <a:t>③</a:t>
            </a:r>
            <a:r>
              <a:rPr lang="ko-KR" altLang="en-US" sz="2000" dirty="0" err="1" smtClean="0"/>
              <a:t>외체계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청소년이 살고 있는 </a:t>
            </a:r>
            <a:r>
              <a:rPr lang="ko-KR" altLang="en-US" sz="2000" dirty="0"/>
              <a:t>좀 더 큰 지역사회를 말한다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   (</a:t>
            </a:r>
            <a:r>
              <a:rPr lang="ko-KR" altLang="en-US" sz="2000" dirty="0"/>
              <a:t>이 시기 </a:t>
            </a:r>
            <a:r>
              <a:rPr lang="ko-KR" altLang="en-US" sz="2000" dirty="0" err="1"/>
              <a:t>외체계</a:t>
            </a:r>
            <a:r>
              <a:rPr lang="ko-KR" altLang="en-US" sz="2000" dirty="0"/>
              <a:t> 의사결정이 직간접적 참여하는 것은 큰 영향을 미친다</a:t>
            </a:r>
            <a:r>
              <a:rPr lang="en-US" altLang="ko-KR" sz="2000" dirty="0" smtClean="0"/>
              <a:t>)</a:t>
            </a:r>
            <a:endParaRPr lang="ko-KR" altLang="en-US" sz="2000" dirty="0"/>
          </a:p>
          <a:p>
            <a:pPr marL="4572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343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1. </a:t>
            </a:r>
            <a:r>
              <a:rPr lang="ko-KR" altLang="en-US" sz="2800" dirty="0" smtClean="0"/>
              <a:t>생태학적 이론</a:t>
            </a: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2) </a:t>
            </a:r>
            <a:r>
              <a:rPr lang="en-US" altLang="ko-KR" sz="2400" dirty="0" err="1"/>
              <a:t>Bronfenbrener</a:t>
            </a:r>
            <a:r>
              <a:rPr lang="ko-KR" altLang="en-US" sz="2400" dirty="0"/>
              <a:t>의 생태학적 모형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1844824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itchFamily="18" charset="0"/>
              <a:buChar char="-"/>
            </a:pPr>
            <a:r>
              <a:rPr lang="ko-KR" altLang="en-US" sz="2000" dirty="0" smtClean="0">
                <a:solidFill>
                  <a:schemeClr val="tx1"/>
                </a:solidFill>
              </a:rPr>
              <a:t>청소년 </a:t>
            </a:r>
            <a:r>
              <a:rPr lang="ko-KR" altLang="en-US" sz="2000" dirty="0">
                <a:solidFill>
                  <a:schemeClr val="tx1"/>
                </a:solidFill>
              </a:rPr>
              <a:t>발달에 영향을 미치는 맥락적 요인들을 거시적이며 종합적으로 이해하는 틀 제공</a:t>
            </a:r>
            <a:r>
              <a:rPr lang="en-US" altLang="ko-KR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>
                <a:solidFill>
                  <a:schemeClr val="tx1"/>
                </a:solidFill>
              </a:rPr>
              <a:t>사회 </a:t>
            </a:r>
            <a:r>
              <a:rPr lang="ko-KR" altLang="en-US" sz="2000" dirty="0">
                <a:solidFill>
                  <a:schemeClr val="tx1"/>
                </a:solidFill>
              </a:rPr>
              <a:t>문화적 주도체계</a:t>
            </a:r>
            <a:r>
              <a:rPr lang="en-US" altLang="ko-KR" sz="2000" dirty="0">
                <a:solidFill>
                  <a:schemeClr val="tx1"/>
                </a:solidFill>
              </a:rPr>
              <a:t>(</a:t>
            </a:r>
            <a:r>
              <a:rPr lang="ko-KR" altLang="en-US" sz="2000" dirty="0">
                <a:solidFill>
                  <a:schemeClr val="tx1"/>
                </a:solidFill>
              </a:rPr>
              <a:t>미시체계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>
                <a:solidFill>
                  <a:schemeClr val="tx1"/>
                </a:solidFill>
              </a:rPr>
              <a:t>중간체계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외체계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>
                <a:solidFill>
                  <a:schemeClr val="tx1"/>
                </a:solidFill>
              </a:rPr>
              <a:t>거시체계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>
                <a:solidFill>
                  <a:schemeClr val="tx1"/>
                </a:solidFill>
              </a:rPr>
              <a:t>시간체계</a:t>
            </a:r>
            <a:r>
              <a:rPr lang="en-US" altLang="ko-KR" sz="2000" dirty="0">
                <a:solidFill>
                  <a:schemeClr val="tx1"/>
                </a:solidFill>
              </a:rPr>
              <a:t>)</a:t>
            </a:r>
            <a:r>
              <a:rPr lang="ko-KR" altLang="en-US" sz="2000" dirty="0">
                <a:solidFill>
                  <a:schemeClr val="tx1"/>
                </a:solidFill>
              </a:rPr>
              <a:t>의 상호작용을 잘 이해하는 것은 청소년기 발달을 연구하는 중요배경이 됨</a:t>
            </a:r>
            <a:r>
              <a:rPr lang="en-US" altLang="ko-KR" sz="2000" dirty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endParaRPr lang="ko-KR" altLang="en-US" sz="2000" dirty="0"/>
          </a:p>
          <a:p>
            <a:pPr marL="45720" indent="0">
              <a:buNone/>
            </a:pPr>
            <a:r>
              <a:rPr lang="en-US" altLang="ko-KR" sz="2000" dirty="0"/>
              <a:t>④</a:t>
            </a:r>
            <a:r>
              <a:rPr lang="ko-KR" altLang="en-US" sz="2000" dirty="0" smtClean="0"/>
              <a:t>거시체계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개인이 </a:t>
            </a:r>
            <a:r>
              <a:rPr lang="ko-KR" altLang="en-US" sz="2000" dirty="0"/>
              <a:t>살고 있는 문화와 환경에서 일어나는 사건</a:t>
            </a:r>
            <a:r>
              <a:rPr lang="en-US" altLang="ko-KR" sz="2000" dirty="0"/>
              <a:t>, </a:t>
            </a:r>
            <a:r>
              <a:rPr lang="ko-KR" altLang="en-US" sz="2000" dirty="0"/>
              <a:t>사회 및 역사적 환경양식을 </a:t>
            </a:r>
            <a:r>
              <a:rPr lang="ko-KR" altLang="en-US" sz="2000" dirty="0" smtClean="0"/>
              <a:t>말한다</a:t>
            </a:r>
            <a:r>
              <a:rPr lang="en-US" altLang="ko-KR" sz="2000" dirty="0" smtClean="0"/>
              <a:t>.</a:t>
            </a:r>
          </a:p>
          <a:p>
            <a:pPr marL="45720" indent="0">
              <a:buNone/>
            </a:pPr>
            <a:r>
              <a:rPr lang="en-US" altLang="ko-KR" sz="2000" dirty="0" smtClean="0"/>
              <a:t>※ </a:t>
            </a:r>
            <a:r>
              <a:rPr lang="ko-KR" altLang="en-US" sz="2000" dirty="0" smtClean="0"/>
              <a:t>전체적이고 </a:t>
            </a:r>
            <a:r>
              <a:rPr lang="ko-KR" altLang="en-US" sz="2000" dirty="0"/>
              <a:t>일반 사회계획을 포괄적으로 포함</a:t>
            </a:r>
            <a:r>
              <a:rPr lang="en-US" altLang="ko-KR" sz="2000" dirty="0"/>
              <a:t>. </a:t>
            </a:r>
            <a:r>
              <a:rPr lang="ko-KR" altLang="en-US" sz="2000" dirty="0"/>
              <a:t>간접적이지만 중요함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/>
              <a:t>(</a:t>
            </a:r>
            <a:r>
              <a:rPr lang="ko-KR" altLang="en-US" sz="2000" dirty="0"/>
              <a:t>가치관</a:t>
            </a:r>
            <a:r>
              <a:rPr lang="en-US" altLang="ko-KR" sz="2000" dirty="0"/>
              <a:t>, </a:t>
            </a:r>
            <a:r>
              <a:rPr lang="ko-KR" altLang="en-US" sz="2000" dirty="0"/>
              <a:t>정치</a:t>
            </a:r>
            <a:r>
              <a:rPr lang="en-US" altLang="ko-KR" sz="2000" dirty="0"/>
              <a:t>, </a:t>
            </a:r>
            <a:r>
              <a:rPr lang="ko-KR" altLang="en-US" sz="2000" dirty="0"/>
              <a:t>사회</a:t>
            </a:r>
            <a:r>
              <a:rPr lang="en-US" altLang="ko-KR" sz="2000" dirty="0"/>
              <a:t>, </a:t>
            </a:r>
            <a:r>
              <a:rPr lang="ko-KR" altLang="en-US" sz="2000" dirty="0"/>
              <a:t>법</a:t>
            </a:r>
            <a:r>
              <a:rPr lang="en-US" altLang="ko-KR" sz="2000" dirty="0"/>
              <a:t>, </a:t>
            </a:r>
            <a:r>
              <a:rPr lang="ko-KR" altLang="en-US" sz="2000" dirty="0"/>
              <a:t>종교</a:t>
            </a:r>
            <a:r>
              <a:rPr lang="en-US" altLang="ko-KR" sz="2000" dirty="0"/>
              <a:t>, </a:t>
            </a:r>
            <a:r>
              <a:rPr lang="ko-KR" altLang="en-US" sz="2000" dirty="0"/>
              <a:t>경제</a:t>
            </a:r>
            <a:r>
              <a:rPr lang="en-US" altLang="ko-KR" sz="2000" dirty="0"/>
              <a:t>, </a:t>
            </a:r>
            <a:r>
              <a:rPr lang="ko-KR" altLang="en-US" sz="2000" dirty="0"/>
              <a:t>공공정책 등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45720" indent="0">
              <a:buNone/>
            </a:pPr>
            <a:r>
              <a:rPr lang="en-US" altLang="ko-KR" sz="2000" dirty="0"/>
              <a:t>⑤</a:t>
            </a:r>
            <a:r>
              <a:rPr lang="ko-KR" altLang="en-US" sz="2000" dirty="0" smtClean="0"/>
              <a:t>시간체계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환경에서 </a:t>
            </a:r>
            <a:r>
              <a:rPr lang="ko-KR" altLang="en-US" sz="2000" dirty="0"/>
              <a:t>일어나는 사건과 사회 역사적 환경이 청소년에게 영향을 준다</a:t>
            </a:r>
            <a:r>
              <a:rPr lang="en-US" altLang="ko-KR" sz="2000" dirty="0"/>
              <a:t>.</a:t>
            </a:r>
          </a:p>
          <a:p>
            <a:pPr marL="45720" indent="0">
              <a:buNone/>
            </a:pPr>
            <a:r>
              <a:rPr lang="en-US" altLang="ko-KR" sz="2000" dirty="0"/>
              <a:t>(</a:t>
            </a:r>
            <a:r>
              <a:rPr lang="ko-KR" altLang="en-US" sz="2000" dirty="0"/>
              <a:t>이혼 후 첫 </a:t>
            </a:r>
            <a:r>
              <a:rPr lang="en-US" altLang="ko-KR" sz="2000" dirty="0"/>
              <a:t>1</a:t>
            </a:r>
            <a:r>
              <a:rPr lang="ko-KR" altLang="en-US" sz="2000" dirty="0"/>
              <a:t>년이 부정적 영향이 최고조</a:t>
            </a:r>
            <a:r>
              <a:rPr lang="en-US" altLang="ko-KR" sz="2000" dirty="0"/>
              <a:t>, 2</a:t>
            </a:r>
            <a:r>
              <a:rPr lang="ko-KR" altLang="en-US" sz="2000" dirty="0"/>
              <a:t>년이 지나면 덜 혼란스럽고 안정</a:t>
            </a:r>
            <a:r>
              <a:rPr lang="en-US" altLang="ko-KR" sz="2000" dirty="0"/>
              <a:t>)</a:t>
            </a:r>
          </a:p>
          <a:p>
            <a:pPr marL="4572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039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24190400" descr="EMB0000066c0cf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60"/>
          <a:stretch/>
        </p:blipFill>
        <p:spPr bwMode="auto">
          <a:xfrm>
            <a:off x="2023268" y="908720"/>
            <a:ext cx="5097463" cy="444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07504" y="5733256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즉</a:t>
            </a:r>
            <a:r>
              <a:rPr lang="en-US" altLang="ko-KR" b="1" dirty="0"/>
              <a:t>, </a:t>
            </a:r>
            <a:r>
              <a:rPr lang="en-US" altLang="ko-KR" b="1" dirty="0" err="1"/>
              <a:t>Bronfenbrener</a:t>
            </a:r>
            <a:r>
              <a:rPr lang="ko-KR" altLang="en-US" b="1" dirty="0"/>
              <a:t>의 생태학적 발달이론은 위의 </a:t>
            </a:r>
            <a:r>
              <a:rPr lang="ko-KR" altLang="en-US" b="1" dirty="0" smtClean="0"/>
              <a:t>다섯 가지 </a:t>
            </a:r>
            <a:r>
              <a:rPr lang="ko-KR" altLang="en-US" b="1" dirty="0"/>
              <a:t>사회 문화적 주도체계와 이들간의 상호작용이 청소년기의 발달에 큰 영향을 주며</a:t>
            </a:r>
            <a:r>
              <a:rPr lang="en-US" altLang="ko-KR" b="1" dirty="0"/>
              <a:t>, </a:t>
            </a:r>
            <a:r>
              <a:rPr lang="ko-KR" altLang="en-US" b="1" dirty="0"/>
              <a:t>청소년을 </a:t>
            </a:r>
            <a:r>
              <a:rPr lang="ko-KR" altLang="en-US" b="1" dirty="0" smtClean="0"/>
              <a:t>이해하기 위해서 </a:t>
            </a:r>
            <a:r>
              <a:rPr lang="ko-KR" altLang="en-US" b="1" dirty="0"/>
              <a:t>위의 요소들이 중요함을 말한다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236296" y="4986185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/>
              <a:t>교재  </a:t>
            </a:r>
            <a:r>
              <a:rPr lang="en-US" altLang="ko-KR" b="1" dirty="0" smtClean="0"/>
              <a:t>p174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786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2. </a:t>
            </a:r>
            <a:r>
              <a:rPr lang="ko-KR" altLang="en-US" sz="2800" b="1" dirty="0" smtClean="0"/>
              <a:t>가정환경과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1) </a:t>
            </a:r>
            <a:r>
              <a:rPr lang="ko-KR" altLang="en-US" sz="2400" dirty="0"/>
              <a:t>청소년기 가정환경의 변화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2160240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dirty="0" smtClean="0"/>
              <a:t>① 청소년의 변화</a:t>
            </a:r>
            <a:endParaRPr lang="en-US" altLang="ko-KR" dirty="0" smtClean="0"/>
          </a:p>
          <a:p>
            <a:pPr marL="45720" indent="0">
              <a:buNone/>
            </a:pPr>
            <a:endParaRPr lang="ko-KR" altLang="en-US" sz="2000" dirty="0"/>
          </a:p>
          <a:p>
            <a:pPr>
              <a:buFont typeface="Trebuchet MS" pitchFamily="34" charset="0"/>
              <a:buChar char="–"/>
            </a:pPr>
            <a:r>
              <a:rPr lang="ko-KR" altLang="en-US" sz="2000" dirty="0" smtClean="0"/>
              <a:t>청소년기는 </a:t>
            </a:r>
            <a:r>
              <a:rPr lang="ko-KR" altLang="en-US" sz="2000" dirty="0"/>
              <a:t>청소년자녀와 가족구성원과의 관계에 커다란 변화가 </a:t>
            </a:r>
            <a:r>
              <a:rPr lang="ko-KR" altLang="en-US" sz="2000" dirty="0" smtClean="0"/>
              <a:t>생김</a:t>
            </a:r>
            <a:r>
              <a:rPr lang="en-US" altLang="ko-KR" sz="2000" dirty="0" smtClean="0"/>
              <a:t>.</a:t>
            </a:r>
            <a:endParaRPr lang="ko-KR" altLang="en-US" sz="2000" dirty="0"/>
          </a:p>
          <a:p>
            <a:pPr>
              <a:buFont typeface="Trebuchet MS" pitchFamily="34" charset="0"/>
              <a:buChar char="–"/>
            </a:pPr>
            <a:r>
              <a:rPr lang="ko-KR" altLang="en-US" sz="2000" dirty="0" smtClean="0"/>
              <a:t>아동기의 어린 자녀일 때보다 </a:t>
            </a:r>
            <a:r>
              <a:rPr lang="ko-KR" altLang="en-US" sz="2000" dirty="0"/>
              <a:t>부모에게 덜 의존적</a:t>
            </a:r>
            <a:r>
              <a:rPr lang="en-US" altLang="ko-KR" sz="2000" dirty="0"/>
              <a:t>, </a:t>
            </a:r>
            <a:r>
              <a:rPr lang="ko-KR" altLang="en-US" sz="2000" dirty="0"/>
              <a:t>부모의 가치나 의견에 덜 복종적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–"/>
            </a:pPr>
            <a:r>
              <a:rPr lang="ko-KR" altLang="en-US" sz="2000" dirty="0" smtClean="0"/>
              <a:t>부모의 </a:t>
            </a:r>
            <a:r>
              <a:rPr lang="ko-KR" altLang="en-US" sz="2000" dirty="0"/>
              <a:t>일방적 지시관계에서 </a:t>
            </a:r>
            <a:r>
              <a:rPr lang="ko-KR" altLang="en-US" sz="2000" b="1" dirty="0"/>
              <a:t>대화와 협상의 관계</a:t>
            </a:r>
            <a:r>
              <a:rPr lang="ko-KR" altLang="en-US" sz="2000" dirty="0"/>
              <a:t>로 변화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–"/>
            </a:pPr>
            <a:r>
              <a:rPr lang="ko-KR" altLang="en-US" sz="2000" dirty="0" smtClean="0"/>
              <a:t>청소년인 </a:t>
            </a:r>
            <a:r>
              <a:rPr lang="ko-KR" altLang="en-US" sz="2000" dirty="0"/>
              <a:t>딸은 아버지가 너무 조심스럽고 속이 좁으며 대화하기 어렵다고 불평</a:t>
            </a:r>
            <a:r>
              <a:rPr lang="en-US" altLang="ko-KR" sz="2000" dirty="0" smtClean="0"/>
              <a:t>.</a:t>
            </a:r>
          </a:p>
          <a:p>
            <a:pPr>
              <a:buFont typeface="Trebuchet MS" pitchFamily="34" charset="0"/>
              <a:buChar char="–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xmlns="" val="19230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15133" y="116632"/>
            <a:ext cx="6747373" cy="89658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1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n-US" altLang="ko-KR" sz="3200" dirty="0" smtClean="0"/>
              <a:t>07. </a:t>
            </a:r>
            <a:r>
              <a:rPr lang="ko-KR" altLang="en-US" sz="3200" dirty="0" smtClean="0"/>
              <a:t>청소년기의 사회적 맥락</a:t>
            </a:r>
            <a:endParaRPr lang="ko-KR" altLang="en-US" sz="32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95536" y="764704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800" b="1" dirty="0" smtClean="0">
                <a:solidFill>
                  <a:srgbClr val="C00000"/>
                </a:solidFill>
              </a:rPr>
              <a:t>2. </a:t>
            </a:r>
            <a:r>
              <a:rPr lang="ko-KR" altLang="en-US" sz="2800" b="1" dirty="0" smtClean="0"/>
              <a:t>가정환경과 </a:t>
            </a:r>
            <a:r>
              <a:rPr lang="ko-KR" altLang="en-US" sz="2800" b="1" dirty="0"/>
              <a:t>청소년</a:t>
            </a:r>
            <a:endParaRPr lang="ko-KR" altLang="en-US" sz="2800" dirty="0"/>
          </a:p>
          <a:p>
            <a:pPr marL="788670" indent="-742950">
              <a:buAutoNum type="arabicPeriod"/>
            </a:pPr>
            <a:endParaRPr lang="en-US" altLang="ko-KR" sz="28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11560" y="1270153"/>
            <a:ext cx="8784976" cy="71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2400" dirty="0"/>
              <a:t>1) </a:t>
            </a:r>
            <a:r>
              <a:rPr lang="ko-KR" altLang="en-US" sz="2400" dirty="0"/>
              <a:t>청소년기 가정환경의 변화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70952" y="2160240"/>
            <a:ext cx="8765544" cy="50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1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ko-KR" altLang="en-US" dirty="0" smtClean="0"/>
              <a:t>② 부모의 변화</a:t>
            </a:r>
            <a:endParaRPr lang="en-US" altLang="ko-KR" dirty="0" smtClean="0"/>
          </a:p>
          <a:p>
            <a:pPr marL="45720" indent="0">
              <a:buNone/>
            </a:pPr>
            <a:endParaRPr lang="ko-KR" altLang="en-US" sz="2000" dirty="0"/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아동이 청소년시기 때 </a:t>
            </a:r>
            <a:r>
              <a:rPr lang="ko-KR" altLang="en-US" sz="2000" dirty="0"/>
              <a:t>부모는 </a:t>
            </a:r>
            <a:r>
              <a:rPr lang="ko-KR" altLang="en-US" sz="2000" dirty="0" smtClean="0"/>
              <a:t>대체로‘중년의 위기’시기인 </a:t>
            </a:r>
            <a:r>
              <a:rPr lang="en-US" altLang="ko-KR" sz="2000" dirty="0"/>
              <a:t>40-50</a:t>
            </a:r>
            <a:r>
              <a:rPr lang="ko-KR" altLang="en-US" sz="2000" dirty="0"/>
              <a:t>대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부모는 </a:t>
            </a:r>
            <a:r>
              <a:rPr lang="ko-KR" altLang="en-US" sz="2000" dirty="0"/>
              <a:t>자신이 과거에 비해 약해지고 덜 매력적으로 변했다고 생각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부모는 </a:t>
            </a:r>
            <a:r>
              <a:rPr lang="ko-KR" altLang="en-US" sz="2000" dirty="0"/>
              <a:t>미래에 자신이 선택할 수 있는 대안이 제한되어있다는 사실 실감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새로운 </a:t>
            </a:r>
            <a:r>
              <a:rPr lang="ko-KR" altLang="en-US" sz="2000" dirty="0"/>
              <a:t>일을 시작하기 어려우며</a:t>
            </a:r>
            <a:r>
              <a:rPr lang="en-US" altLang="ko-KR" sz="2000" dirty="0"/>
              <a:t>, </a:t>
            </a:r>
            <a:r>
              <a:rPr lang="ko-KR" altLang="en-US" sz="2000" dirty="0"/>
              <a:t>이상과 현실의 </a:t>
            </a:r>
            <a:r>
              <a:rPr lang="ko-KR" altLang="en-US" sz="2000" dirty="0" smtClean="0"/>
              <a:t>간격에 </a:t>
            </a:r>
            <a:r>
              <a:rPr lang="ko-KR" altLang="en-US" sz="2000" dirty="0"/>
              <a:t>허무함을 느낌</a:t>
            </a:r>
            <a:r>
              <a:rPr lang="en-US" altLang="ko-KR" sz="2000" dirty="0"/>
              <a:t>.</a:t>
            </a:r>
          </a:p>
          <a:p>
            <a:pPr>
              <a:buFont typeface="Georgia" pitchFamily="18" charset="0"/>
              <a:buChar char="-"/>
            </a:pPr>
            <a:r>
              <a:rPr lang="ko-KR" altLang="en-US" sz="2000" dirty="0" smtClean="0"/>
              <a:t>예전에는 </a:t>
            </a:r>
            <a:r>
              <a:rPr lang="ko-KR" altLang="en-US" sz="2000" dirty="0"/>
              <a:t>부모가 팔씨름을 이기거나 일부러 져줬지만</a:t>
            </a:r>
            <a:r>
              <a:rPr lang="en-US" altLang="ko-KR" sz="2000" dirty="0"/>
              <a:t>, </a:t>
            </a:r>
            <a:r>
              <a:rPr lang="ko-KR" altLang="en-US" sz="2000" dirty="0"/>
              <a:t>지금은 지거나 힘겹게 이김</a:t>
            </a:r>
            <a:r>
              <a:rPr lang="en-US" altLang="ko-KR" sz="2000" dirty="0"/>
              <a:t>.</a:t>
            </a:r>
          </a:p>
          <a:p>
            <a:pPr>
              <a:buFont typeface="Trebuchet MS" pitchFamily="34" charset="0"/>
              <a:buChar char="–"/>
            </a:pPr>
            <a:endParaRPr lang="en-US" altLang="ko-KR" sz="2000" dirty="0"/>
          </a:p>
        </p:txBody>
      </p:sp>
      <p:sp>
        <p:nvSpPr>
          <p:cNvPr id="2" name="직사각형 1"/>
          <p:cNvSpPr/>
          <p:nvPr/>
        </p:nvSpPr>
        <p:spPr>
          <a:xfrm>
            <a:off x="179512" y="551723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즉</a:t>
            </a:r>
            <a:r>
              <a:rPr lang="en-US" altLang="ko-KR" b="1" dirty="0"/>
              <a:t>, </a:t>
            </a:r>
            <a:r>
              <a:rPr lang="ko-KR" altLang="en-US" b="1" dirty="0"/>
              <a:t>청소년기 자녀의 변화와 부모의 변화는 상호 밀접한 관련성이 있다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r>
              <a:rPr lang="ko-KR" altLang="en-US" b="1" dirty="0" smtClean="0"/>
              <a:t>그렇지만 </a:t>
            </a:r>
            <a:r>
              <a:rPr lang="ko-KR" altLang="en-US" b="1" dirty="0"/>
              <a:t>이것을 반드시 획일적으로 표현할 수만은 없다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r>
              <a:rPr lang="ko-KR" altLang="en-US" b="1" dirty="0" smtClean="0"/>
              <a:t>또한 </a:t>
            </a:r>
            <a:r>
              <a:rPr lang="ko-KR" altLang="en-US" b="1" dirty="0"/>
              <a:t>학자들 간에도 서로 상반되는 다양한 주장이 있다는 사실을 </a:t>
            </a:r>
            <a:r>
              <a:rPr lang="ko-KR" altLang="en-US" b="1" dirty="0" smtClean="0"/>
              <a:t>염두에 둬야 </a:t>
            </a:r>
            <a:r>
              <a:rPr lang="ko-KR" altLang="en-US" b="1" dirty="0"/>
              <a:t>한다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530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류">
  <a:themeElements>
    <a:clrScheme name="기류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기류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기류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177</TotalTime>
  <Words>3428</Words>
  <Application>Microsoft Office PowerPoint</Application>
  <PresentationFormat>화면 슬라이드 쇼(4:3)</PresentationFormat>
  <Paragraphs>260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기류</vt:lpstr>
      <vt:lpstr>07. 청소년기의 사회적 맥락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Q. 학습장애를 겪고 있는 아이들을 일반 아이들과  분리 시키지 않고 어떻게 교육 시켜야 할 것인가? </vt:lpstr>
      <vt:lpstr>감 사 합 니 다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07. 청소년기의 사회적 맥락</dc:title>
  <dc:creator>fragbait</dc:creator>
  <cp:lastModifiedBy>jeonki88</cp:lastModifiedBy>
  <cp:revision>23</cp:revision>
  <dcterms:created xsi:type="dcterms:W3CDTF">2013-03-25T01:39:19Z</dcterms:created>
  <dcterms:modified xsi:type="dcterms:W3CDTF">2013-03-26T01:00:57Z</dcterms:modified>
</cp:coreProperties>
</file>