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59"/>
  </p:notesMasterIdLst>
  <p:sldIdLst>
    <p:sldId id="298" r:id="rId2"/>
    <p:sldId id="292" r:id="rId3"/>
    <p:sldId id="318" r:id="rId4"/>
    <p:sldId id="327" r:id="rId5"/>
    <p:sldId id="324" r:id="rId6"/>
    <p:sldId id="333" r:id="rId7"/>
    <p:sldId id="330" r:id="rId8"/>
    <p:sldId id="406" r:id="rId9"/>
    <p:sldId id="332" r:id="rId10"/>
    <p:sldId id="320" r:id="rId11"/>
    <p:sldId id="334" r:id="rId12"/>
    <p:sldId id="341" r:id="rId13"/>
    <p:sldId id="335" r:id="rId14"/>
    <p:sldId id="342" r:id="rId15"/>
    <p:sldId id="336" r:id="rId16"/>
    <p:sldId id="401" r:id="rId17"/>
    <p:sldId id="400" r:id="rId18"/>
    <p:sldId id="338" r:id="rId19"/>
    <p:sldId id="339" r:id="rId20"/>
    <p:sldId id="343" r:id="rId21"/>
    <p:sldId id="344" r:id="rId22"/>
    <p:sldId id="402" r:id="rId23"/>
    <p:sldId id="345" r:id="rId24"/>
    <p:sldId id="346" r:id="rId25"/>
    <p:sldId id="403" r:id="rId26"/>
    <p:sldId id="353" r:id="rId27"/>
    <p:sldId id="354" r:id="rId28"/>
    <p:sldId id="355" r:id="rId29"/>
    <p:sldId id="356" r:id="rId30"/>
    <p:sldId id="349" r:id="rId31"/>
    <p:sldId id="357" r:id="rId32"/>
    <p:sldId id="358" r:id="rId33"/>
    <p:sldId id="404" r:id="rId34"/>
    <p:sldId id="405" r:id="rId35"/>
    <p:sldId id="360" r:id="rId36"/>
    <p:sldId id="361" r:id="rId37"/>
    <p:sldId id="362" r:id="rId38"/>
    <p:sldId id="363" r:id="rId39"/>
    <p:sldId id="367" r:id="rId40"/>
    <p:sldId id="368" r:id="rId41"/>
    <p:sldId id="364" r:id="rId42"/>
    <p:sldId id="365" r:id="rId43"/>
    <p:sldId id="374" r:id="rId44"/>
    <p:sldId id="376" r:id="rId45"/>
    <p:sldId id="371" r:id="rId46"/>
    <p:sldId id="381" r:id="rId47"/>
    <p:sldId id="383" r:id="rId48"/>
    <p:sldId id="384" r:id="rId49"/>
    <p:sldId id="379" r:id="rId50"/>
    <p:sldId id="388" r:id="rId51"/>
    <p:sldId id="389" r:id="rId52"/>
    <p:sldId id="385" r:id="rId53"/>
    <p:sldId id="387" r:id="rId54"/>
    <p:sldId id="390" r:id="rId55"/>
    <p:sldId id="393" r:id="rId56"/>
    <p:sldId id="396" r:id="rId57"/>
    <p:sldId id="407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F0"/>
    <a:srgbClr val="0000FF"/>
    <a:srgbClr val="00FA00"/>
    <a:srgbClr val="FF00FF"/>
    <a:srgbClr val="FF6600"/>
    <a:srgbClr val="006666"/>
    <a:srgbClr val="72C5D8"/>
    <a:srgbClr val="7AC2D0"/>
    <a:srgbClr val="FF40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2756" autoAdjust="0"/>
  </p:normalViewPr>
  <p:slideViewPr>
    <p:cSldViewPr snapToGrid="0" snapToObjects="1">
      <p:cViewPr>
        <p:scale>
          <a:sx n="90" d="100"/>
          <a:sy n="9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0EDE2-C007-4386-BE18-EE3C3D0710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18BAA4B-E5E2-4F8A-AF56-F8F70836F093}">
      <dgm:prSet phldrT="[텍스트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chemeClr val="accent1">
                  <a:lumMod val="75000"/>
                </a:schemeClr>
              </a:solidFill>
            </a:rPr>
            <a:t>선악과를 따먹음으로 </a:t>
          </a:r>
          <a:r>
            <a:rPr lang="ko-KR" altLang="en-US" sz="2400" dirty="0" smtClean="0">
              <a:solidFill>
                <a:schemeClr val="accent1">
                  <a:lumMod val="75000"/>
                </a:schemeClr>
              </a:solidFill>
            </a:rPr>
            <a:t>인간관계의 부조화</a:t>
          </a:r>
          <a:endParaRPr lang="ko-KR" alt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E312D8FA-0EB4-47DC-B704-D9FDDCBD4952}" type="parTrans" cxnId="{C1704FF2-01A3-4AF2-A1B6-E2A9A92FFA2B}">
      <dgm:prSet/>
      <dgm:spPr/>
      <dgm:t>
        <a:bodyPr/>
        <a:lstStyle/>
        <a:p>
          <a:pPr latinLnBrk="1"/>
          <a:endParaRPr lang="ko-KR" altLang="en-US"/>
        </a:p>
      </dgm:t>
    </dgm:pt>
    <dgm:pt modelId="{4B77028E-AAC4-4D30-92EA-102860772FF5}" type="sibTrans" cxnId="{C1704FF2-01A3-4AF2-A1B6-E2A9A92FFA2B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7C93F7A0-C0C1-479C-AC6D-AC964676E3E2}">
      <dgm:prSet phldrT="[텍스트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endParaRPr lang="en-US" altLang="ko-KR" sz="2000" dirty="0" smtClean="0">
            <a:solidFill>
              <a:schemeClr val="accent1">
                <a:lumMod val="75000"/>
              </a:schemeClr>
            </a:solidFill>
          </a:endParaRPr>
        </a:p>
        <a:p>
          <a:pPr latinLnBrk="1"/>
          <a:r>
            <a:rPr lang="ko-KR" altLang="en-US" sz="2000" dirty="0" smtClean="0">
              <a:solidFill>
                <a:schemeClr val="accent1">
                  <a:lumMod val="75000"/>
                </a:schemeClr>
              </a:solidFill>
            </a:rPr>
            <a:t>서로 감추는 관계 </a:t>
          </a:r>
          <a:r>
            <a:rPr lang="en-US" altLang="ko-KR" sz="2000" dirty="0" smtClean="0">
              <a:solidFill>
                <a:schemeClr val="accent1">
                  <a:lumMod val="75000"/>
                </a:schemeClr>
              </a:solidFill>
            </a:rPr>
            <a:t>– </a:t>
          </a:r>
          <a:r>
            <a:rPr lang="ko-KR" altLang="en-US" sz="2000" dirty="0" smtClean="0">
              <a:solidFill>
                <a:schemeClr val="accent1">
                  <a:lumMod val="75000"/>
                </a:schemeClr>
              </a:solidFill>
            </a:rPr>
            <a:t>신뢰와 믿음의 관계가 파괴</a:t>
          </a:r>
          <a:endParaRPr lang="en-US" altLang="ko-KR" sz="2000" dirty="0" smtClean="0">
            <a:solidFill>
              <a:schemeClr val="accent1">
                <a:lumMod val="75000"/>
              </a:schemeClr>
            </a:solidFill>
          </a:endParaRPr>
        </a:p>
        <a:p>
          <a:pPr latinLnBrk="1"/>
          <a:r>
            <a:rPr lang="en-US" altLang="ko-KR" sz="2000" dirty="0" smtClean="0">
              <a:solidFill>
                <a:schemeClr val="accent1">
                  <a:lumMod val="75000"/>
                </a:schemeClr>
              </a:solidFill>
            </a:rPr>
            <a:t>                                       </a:t>
          </a:r>
          <a:endParaRPr lang="ko-KR" alt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718140B-3EB9-4EC8-97F6-46925F3496E9}" type="parTrans" cxnId="{62602D7C-6E7A-4978-B0FD-AF7B6B08E0BF}">
      <dgm:prSet/>
      <dgm:spPr/>
      <dgm:t>
        <a:bodyPr/>
        <a:lstStyle/>
        <a:p>
          <a:pPr latinLnBrk="1"/>
          <a:endParaRPr lang="ko-KR" altLang="en-US"/>
        </a:p>
      </dgm:t>
    </dgm:pt>
    <dgm:pt modelId="{90C17446-C314-431E-82F3-65FE0704BA1C}" type="sibTrans" cxnId="{62602D7C-6E7A-4978-B0FD-AF7B6B08E0BF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69586DC3-7336-431A-8E62-00489805187E}">
      <dgm:prSet phldrT="[텍스트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2000" dirty="0" smtClean="0">
              <a:solidFill>
                <a:schemeClr val="accent1">
                  <a:lumMod val="75000"/>
                </a:schemeClr>
              </a:solidFill>
            </a:rPr>
            <a:t>완벽한 조화와 일체감의 관계가 분열되기 시작</a:t>
          </a:r>
          <a:endParaRPr lang="ko-KR" alt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77207E3-1554-4168-96B3-77628AD928EF}" type="parTrans" cxnId="{172BA803-1C86-46A3-9F70-6F51506AEBD1}">
      <dgm:prSet/>
      <dgm:spPr/>
      <dgm:t>
        <a:bodyPr/>
        <a:lstStyle/>
        <a:p>
          <a:pPr latinLnBrk="1"/>
          <a:endParaRPr lang="ko-KR" altLang="en-US"/>
        </a:p>
      </dgm:t>
    </dgm:pt>
    <dgm:pt modelId="{AD4EAE46-6570-4922-BE4F-FCE3EA720A19}" type="sibTrans" cxnId="{172BA803-1C86-46A3-9F70-6F51506AEBD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latinLnBrk="1"/>
          <a:endParaRPr lang="ko-KR" altLang="en-US"/>
        </a:p>
      </dgm:t>
    </dgm:pt>
    <dgm:pt modelId="{39AF52F9-1DCE-4605-928D-C51008206DC2}">
      <dgm:prSet phldrT="[텍스트]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algn="ctr" latinLnBrk="1"/>
          <a:r>
            <a:rPr lang="en-US" altLang="ko-KR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ko-KR" altLang="en-US" sz="2400" b="1" dirty="0" smtClean="0">
              <a:solidFill>
                <a:schemeClr val="tx1"/>
              </a:solidFill>
            </a:rPr>
            <a:t>인간의 죽음 </a:t>
          </a:r>
          <a:r>
            <a:rPr lang="en-US" altLang="ko-KR" sz="2000" b="1" dirty="0" smtClean="0">
              <a:solidFill>
                <a:schemeClr val="tx1"/>
              </a:solidFill>
            </a:rPr>
            <a:t>&amp;</a:t>
          </a:r>
          <a:r>
            <a:rPr lang="en-US" altLang="ko-KR" sz="2400" b="1" dirty="0" smtClean="0">
              <a:solidFill>
                <a:schemeClr val="tx1"/>
              </a:solidFill>
            </a:rPr>
            <a:t> </a:t>
          </a:r>
          <a:r>
            <a:rPr lang="ko-KR" altLang="en-US" sz="2400" b="1" dirty="0" smtClean="0">
              <a:solidFill>
                <a:schemeClr val="tx1"/>
              </a:solidFill>
            </a:rPr>
            <a:t>죄의 결과</a:t>
          </a:r>
          <a:endParaRPr lang="ko-KR" altLang="en-US" sz="2400" b="1" dirty="0">
            <a:solidFill>
              <a:schemeClr val="tx1"/>
            </a:solidFill>
          </a:endParaRPr>
        </a:p>
      </dgm:t>
    </dgm:pt>
    <dgm:pt modelId="{430BC57F-DF73-47BE-AE09-FF54B1DF3FAF}" type="parTrans" cxnId="{486D9C7F-D394-4BF5-AF36-4019AA8FC2B1}">
      <dgm:prSet/>
      <dgm:spPr/>
      <dgm:t>
        <a:bodyPr/>
        <a:lstStyle/>
        <a:p>
          <a:pPr latinLnBrk="1"/>
          <a:endParaRPr lang="ko-KR" altLang="en-US"/>
        </a:p>
      </dgm:t>
    </dgm:pt>
    <dgm:pt modelId="{51ACB6A7-A169-4CC4-B4A0-0B56773B3A35}" type="sibTrans" cxnId="{486D9C7F-D394-4BF5-AF36-4019AA8FC2B1}">
      <dgm:prSet/>
      <dgm:spPr/>
      <dgm:t>
        <a:bodyPr/>
        <a:lstStyle/>
        <a:p>
          <a:pPr latinLnBrk="1"/>
          <a:endParaRPr lang="ko-KR" altLang="en-US"/>
        </a:p>
      </dgm:t>
    </dgm:pt>
    <dgm:pt modelId="{CAC6B0F4-ECF5-4742-9DAB-6CB32EE8A329}" type="pres">
      <dgm:prSet presAssocID="{AC40EDE2-C007-4386-BE18-EE3C3D0710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16FD71-0EC8-4BE8-9BD2-5BFD93988C01}" type="pres">
      <dgm:prSet presAssocID="{AC40EDE2-C007-4386-BE18-EE3C3D0710FF}" presName="dummyMaxCanvas" presStyleCnt="0">
        <dgm:presLayoutVars/>
      </dgm:prSet>
      <dgm:spPr/>
    </dgm:pt>
    <dgm:pt modelId="{BA4CABBE-4CC8-470F-B7DC-3469FEB9309D}" type="pres">
      <dgm:prSet presAssocID="{AC40EDE2-C007-4386-BE18-EE3C3D0710F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9EDBDC-1CF2-4089-9001-B40C42631F58}" type="pres">
      <dgm:prSet presAssocID="{AC40EDE2-C007-4386-BE18-EE3C3D0710F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CBAF22-C66D-475F-BC81-1E07E5BC2E1F}" type="pres">
      <dgm:prSet presAssocID="{AC40EDE2-C007-4386-BE18-EE3C3D0710F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C26DE4-48AE-4909-9BBE-71E44724039A}" type="pres">
      <dgm:prSet presAssocID="{AC40EDE2-C007-4386-BE18-EE3C3D0710F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51E76A-E0DF-4195-AD30-D6E16EACDDE2}" type="pres">
      <dgm:prSet presAssocID="{AC40EDE2-C007-4386-BE18-EE3C3D0710F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1BC4CF-9FA5-4C3E-B1D5-73FE64E90C00}" type="pres">
      <dgm:prSet presAssocID="{AC40EDE2-C007-4386-BE18-EE3C3D0710F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FD6A5B-EFB2-47A4-AC26-545B8123A3B0}" type="pres">
      <dgm:prSet presAssocID="{AC40EDE2-C007-4386-BE18-EE3C3D0710F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22F3E9-8A89-49E9-A105-2CBA6E21EE6B}" type="pres">
      <dgm:prSet presAssocID="{AC40EDE2-C007-4386-BE18-EE3C3D0710F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44A24D-7BB9-4813-B61E-82B78D78D9CE}" type="pres">
      <dgm:prSet presAssocID="{AC40EDE2-C007-4386-BE18-EE3C3D0710F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97B4A8-734C-4E95-BF02-BC2751FAE25D}" type="pres">
      <dgm:prSet presAssocID="{AC40EDE2-C007-4386-BE18-EE3C3D0710F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61BEF8-237B-4592-8012-4117C2A8FB6A}" type="pres">
      <dgm:prSet presAssocID="{AC40EDE2-C007-4386-BE18-EE3C3D0710F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86CC538-BBB5-44CD-9285-FDFCE3CE6E71}" type="presOf" srcId="{418BAA4B-E5E2-4F8A-AF56-F8F70836F093}" destId="{0922F3E9-8A89-49E9-A105-2CBA6E21EE6B}" srcOrd="1" destOrd="0" presId="urn:microsoft.com/office/officeart/2005/8/layout/vProcess5"/>
    <dgm:cxn modelId="{895C1EE6-808B-4076-8DF3-7E5D33C139EF}" type="presOf" srcId="{90C17446-C314-431E-82F3-65FE0704BA1C}" destId="{EE1BC4CF-9FA5-4C3E-B1D5-73FE64E90C00}" srcOrd="0" destOrd="0" presId="urn:microsoft.com/office/officeart/2005/8/layout/vProcess5"/>
    <dgm:cxn modelId="{9621C7B5-BF0F-4DEA-945B-FAC7AC81AB83}" type="presOf" srcId="{69586DC3-7336-431A-8E62-00489805187E}" destId="{79CBAF22-C66D-475F-BC81-1E07E5BC2E1F}" srcOrd="0" destOrd="0" presId="urn:microsoft.com/office/officeart/2005/8/layout/vProcess5"/>
    <dgm:cxn modelId="{F00BBA97-D4B9-4B07-BDE2-28B65AC18053}" type="presOf" srcId="{69586DC3-7336-431A-8E62-00489805187E}" destId="{C497B4A8-734C-4E95-BF02-BC2751FAE25D}" srcOrd="1" destOrd="0" presId="urn:microsoft.com/office/officeart/2005/8/layout/vProcess5"/>
    <dgm:cxn modelId="{AD1AA8FA-4576-4354-BE63-6BFD6BBFAAD4}" type="presOf" srcId="{418BAA4B-E5E2-4F8A-AF56-F8F70836F093}" destId="{BA4CABBE-4CC8-470F-B7DC-3469FEB9309D}" srcOrd="0" destOrd="0" presId="urn:microsoft.com/office/officeart/2005/8/layout/vProcess5"/>
    <dgm:cxn modelId="{4174D28F-BF7C-4FE9-BADD-B90168DB7A2B}" type="presOf" srcId="{AD4EAE46-6570-4922-BE4F-FCE3EA720A19}" destId="{C6FD6A5B-EFB2-47A4-AC26-545B8123A3B0}" srcOrd="0" destOrd="0" presId="urn:microsoft.com/office/officeart/2005/8/layout/vProcess5"/>
    <dgm:cxn modelId="{486D9C7F-D394-4BF5-AF36-4019AA8FC2B1}" srcId="{AC40EDE2-C007-4386-BE18-EE3C3D0710FF}" destId="{39AF52F9-1DCE-4605-928D-C51008206DC2}" srcOrd="3" destOrd="0" parTransId="{430BC57F-DF73-47BE-AE09-FF54B1DF3FAF}" sibTransId="{51ACB6A7-A169-4CC4-B4A0-0B56773B3A35}"/>
    <dgm:cxn modelId="{C1704FF2-01A3-4AF2-A1B6-E2A9A92FFA2B}" srcId="{AC40EDE2-C007-4386-BE18-EE3C3D0710FF}" destId="{418BAA4B-E5E2-4F8A-AF56-F8F70836F093}" srcOrd="0" destOrd="0" parTransId="{E312D8FA-0EB4-47DC-B704-D9FDDCBD4952}" sibTransId="{4B77028E-AAC4-4D30-92EA-102860772FF5}"/>
    <dgm:cxn modelId="{62602D7C-6E7A-4978-B0FD-AF7B6B08E0BF}" srcId="{AC40EDE2-C007-4386-BE18-EE3C3D0710FF}" destId="{7C93F7A0-C0C1-479C-AC6D-AC964676E3E2}" srcOrd="1" destOrd="0" parTransId="{0718140B-3EB9-4EC8-97F6-46925F3496E9}" sibTransId="{90C17446-C314-431E-82F3-65FE0704BA1C}"/>
    <dgm:cxn modelId="{3719F7AE-6A4B-4C12-8DEF-2985141D1B4A}" type="presOf" srcId="{4B77028E-AAC4-4D30-92EA-102860772FF5}" destId="{DD51E76A-E0DF-4195-AD30-D6E16EACDDE2}" srcOrd="0" destOrd="0" presId="urn:microsoft.com/office/officeart/2005/8/layout/vProcess5"/>
    <dgm:cxn modelId="{C2A2233B-B8A8-44C2-AAB2-83105D9B8BCB}" type="presOf" srcId="{7C93F7A0-C0C1-479C-AC6D-AC964676E3E2}" destId="{1344A24D-7BB9-4813-B61E-82B78D78D9CE}" srcOrd="1" destOrd="0" presId="urn:microsoft.com/office/officeart/2005/8/layout/vProcess5"/>
    <dgm:cxn modelId="{5E34F044-0466-4ECC-A216-550181A453F6}" type="presOf" srcId="{39AF52F9-1DCE-4605-928D-C51008206DC2}" destId="{3DC26DE4-48AE-4909-9BBE-71E44724039A}" srcOrd="0" destOrd="0" presId="urn:microsoft.com/office/officeart/2005/8/layout/vProcess5"/>
    <dgm:cxn modelId="{0C1E8512-2D42-4B08-A906-2C76AFE1CC29}" type="presOf" srcId="{AC40EDE2-C007-4386-BE18-EE3C3D0710FF}" destId="{CAC6B0F4-ECF5-4742-9DAB-6CB32EE8A329}" srcOrd="0" destOrd="0" presId="urn:microsoft.com/office/officeart/2005/8/layout/vProcess5"/>
    <dgm:cxn modelId="{97C2EE57-2F1F-4BBA-935B-A9FF792C238E}" type="presOf" srcId="{39AF52F9-1DCE-4605-928D-C51008206DC2}" destId="{9E61BEF8-237B-4592-8012-4117C2A8FB6A}" srcOrd="1" destOrd="0" presId="urn:microsoft.com/office/officeart/2005/8/layout/vProcess5"/>
    <dgm:cxn modelId="{86F28542-924D-4E13-918C-6889065E83C5}" type="presOf" srcId="{7C93F7A0-C0C1-479C-AC6D-AC964676E3E2}" destId="{7D9EDBDC-1CF2-4089-9001-B40C42631F58}" srcOrd="0" destOrd="0" presId="urn:microsoft.com/office/officeart/2005/8/layout/vProcess5"/>
    <dgm:cxn modelId="{172BA803-1C86-46A3-9F70-6F51506AEBD1}" srcId="{AC40EDE2-C007-4386-BE18-EE3C3D0710FF}" destId="{69586DC3-7336-431A-8E62-00489805187E}" srcOrd="2" destOrd="0" parTransId="{077207E3-1554-4168-96B3-77628AD928EF}" sibTransId="{AD4EAE46-6570-4922-BE4F-FCE3EA720A19}"/>
    <dgm:cxn modelId="{177C6AA5-2F35-47CC-80A0-946A5C8B672A}" type="presParOf" srcId="{CAC6B0F4-ECF5-4742-9DAB-6CB32EE8A329}" destId="{3916FD71-0EC8-4BE8-9BD2-5BFD93988C01}" srcOrd="0" destOrd="0" presId="urn:microsoft.com/office/officeart/2005/8/layout/vProcess5"/>
    <dgm:cxn modelId="{44DE6061-9856-49A5-8265-2263F4F661A2}" type="presParOf" srcId="{CAC6B0F4-ECF5-4742-9DAB-6CB32EE8A329}" destId="{BA4CABBE-4CC8-470F-B7DC-3469FEB9309D}" srcOrd="1" destOrd="0" presId="urn:microsoft.com/office/officeart/2005/8/layout/vProcess5"/>
    <dgm:cxn modelId="{674A36B0-2CF7-4FD5-91E0-B05BEB357853}" type="presParOf" srcId="{CAC6B0F4-ECF5-4742-9DAB-6CB32EE8A329}" destId="{7D9EDBDC-1CF2-4089-9001-B40C42631F58}" srcOrd="2" destOrd="0" presId="urn:microsoft.com/office/officeart/2005/8/layout/vProcess5"/>
    <dgm:cxn modelId="{AE69BA3F-D354-4694-A7FF-A0A13AE90661}" type="presParOf" srcId="{CAC6B0F4-ECF5-4742-9DAB-6CB32EE8A329}" destId="{79CBAF22-C66D-475F-BC81-1E07E5BC2E1F}" srcOrd="3" destOrd="0" presId="urn:microsoft.com/office/officeart/2005/8/layout/vProcess5"/>
    <dgm:cxn modelId="{8742E3BE-9420-4630-8390-B1FA11BC99C2}" type="presParOf" srcId="{CAC6B0F4-ECF5-4742-9DAB-6CB32EE8A329}" destId="{3DC26DE4-48AE-4909-9BBE-71E44724039A}" srcOrd="4" destOrd="0" presId="urn:microsoft.com/office/officeart/2005/8/layout/vProcess5"/>
    <dgm:cxn modelId="{EFC26E5D-BE80-4498-AC59-233DDE04EBF6}" type="presParOf" srcId="{CAC6B0F4-ECF5-4742-9DAB-6CB32EE8A329}" destId="{DD51E76A-E0DF-4195-AD30-D6E16EACDDE2}" srcOrd="5" destOrd="0" presId="urn:microsoft.com/office/officeart/2005/8/layout/vProcess5"/>
    <dgm:cxn modelId="{B526EB27-E4DC-483F-BA58-B326CD6530AF}" type="presParOf" srcId="{CAC6B0F4-ECF5-4742-9DAB-6CB32EE8A329}" destId="{EE1BC4CF-9FA5-4C3E-B1D5-73FE64E90C00}" srcOrd="6" destOrd="0" presId="urn:microsoft.com/office/officeart/2005/8/layout/vProcess5"/>
    <dgm:cxn modelId="{912DD210-8598-44D0-8621-01361FA09695}" type="presParOf" srcId="{CAC6B0F4-ECF5-4742-9DAB-6CB32EE8A329}" destId="{C6FD6A5B-EFB2-47A4-AC26-545B8123A3B0}" srcOrd="7" destOrd="0" presId="urn:microsoft.com/office/officeart/2005/8/layout/vProcess5"/>
    <dgm:cxn modelId="{D591D707-48F5-4534-B0E9-D873DD04AC5F}" type="presParOf" srcId="{CAC6B0F4-ECF5-4742-9DAB-6CB32EE8A329}" destId="{0922F3E9-8A89-49E9-A105-2CBA6E21EE6B}" srcOrd="8" destOrd="0" presId="urn:microsoft.com/office/officeart/2005/8/layout/vProcess5"/>
    <dgm:cxn modelId="{DCB06CE4-C0E0-4571-9591-C9CC228B0C7A}" type="presParOf" srcId="{CAC6B0F4-ECF5-4742-9DAB-6CB32EE8A329}" destId="{1344A24D-7BB9-4813-B61E-82B78D78D9CE}" srcOrd="9" destOrd="0" presId="urn:microsoft.com/office/officeart/2005/8/layout/vProcess5"/>
    <dgm:cxn modelId="{D8E66E4F-A261-49E6-8495-F172DB1AEE28}" type="presParOf" srcId="{CAC6B0F4-ECF5-4742-9DAB-6CB32EE8A329}" destId="{C497B4A8-734C-4E95-BF02-BC2751FAE25D}" srcOrd="10" destOrd="0" presId="urn:microsoft.com/office/officeart/2005/8/layout/vProcess5"/>
    <dgm:cxn modelId="{AA6AF95A-998E-4C36-8538-112CD1D4B47D}" type="presParOf" srcId="{CAC6B0F4-ECF5-4742-9DAB-6CB32EE8A329}" destId="{9E61BEF8-237B-4592-8012-4117C2A8FB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CABBE-4CC8-470F-B7DC-3469FEB9309D}">
      <dsp:nvSpPr>
        <dsp:cNvPr id="0" name=""/>
        <dsp:cNvSpPr/>
      </dsp:nvSpPr>
      <dsp:spPr>
        <a:xfrm>
          <a:off x="0" y="0"/>
          <a:ext cx="6680782" cy="8656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accent1">
                  <a:lumMod val="75000"/>
                </a:schemeClr>
              </a:solidFill>
            </a:rPr>
            <a:t>선악과를 따먹음으로 </a:t>
          </a:r>
          <a:r>
            <a:rPr lang="ko-KR" altLang="en-US" sz="2400" kern="1200" dirty="0" smtClean="0">
              <a:solidFill>
                <a:schemeClr val="accent1">
                  <a:lumMod val="75000"/>
                </a:schemeClr>
              </a:solidFill>
            </a:rPr>
            <a:t>인간관계의 부조화</a:t>
          </a:r>
          <a:endParaRPr lang="ko-KR" alt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354" y="25354"/>
        <a:ext cx="5673526" cy="814945"/>
      </dsp:txXfrm>
    </dsp:sp>
    <dsp:sp modelId="{7D9EDBDC-1CF2-4089-9001-B40C42631F58}">
      <dsp:nvSpPr>
        <dsp:cNvPr id="0" name=""/>
        <dsp:cNvSpPr/>
      </dsp:nvSpPr>
      <dsp:spPr>
        <a:xfrm>
          <a:off x="559515" y="1023045"/>
          <a:ext cx="6680782" cy="8656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0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1">
                  <a:lumMod val="75000"/>
                </a:schemeClr>
              </a:solidFill>
            </a:rPr>
            <a:t>서로 감추는 관계 </a:t>
          </a:r>
          <a:r>
            <a:rPr lang="en-US" altLang="ko-KR" sz="2000" kern="1200" dirty="0" smtClean="0">
              <a:solidFill>
                <a:schemeClr val="accent1">
                  <a:lumMod val="75000"/>
                </a:schemeClr>
              </a:solidFill>
            </a:rPr>
            <a:t>– </a:t>
          </a:r>
          <a:r>
            <a:rPr lang="ko-KR" altLang="en-US" sz="2000" kern="1200" dirty="0" smtClean="0">
              <a:solidFill>
                <a:schemeClr val="accent1">
                  <a:lumMod val="75000"/>
                </a:schemeClr>
              </a:solidFill>
            </a:rPr>
            <a:t>신뢰와 믿음의 관계가 파괴</a:t>
          </a:r>
          <a:endParaRPr lang="en-US" altLang="ko-KR" sz="20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chemeClr val="accent1">
                  <a:lumMod val="75000"/>
                </a:schemeClr>
              </a:solidFill>
            </a:rPr>
            <a:t>                                       </a:t>
          </a:r>
          <a:endParaRPr lang="ko-KR" alt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4869" y="1048399"/>
        <a:ext cx="5507883" cy="814945"/>
      </dsp:txXfrm>
    </dsp:sp>
    <dsp:sp modelId="{79CBAF22-C66D-475F-BC81-1E07E5BC2E1F}">
      <dsp:nvSpPr>
        <dsp:cNvPr id="0" name=""/>
        <dsp:cNvSpPr/>
      </dsp:nvSpPr>
      <dsp:spPr>
        <a:xfrm>
          <a:off x="1110680" y="2046090"/>
          <a:ext cx="6680782" cy="8656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accent1">
                  <a:lumMod val="75000"/>
                </a:schemeClr>
              </a:solidFill>
            </a:rPr>
            <a:t>완벽한 조화와 일체감의 관계가 분열되기 시작</a:t>
          </a:r>
          <a:endParaRPr lang="ko-KR" alt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36034" y="2071444"/>
        <a:ext cx="5516234" cy="814945"/>
      </dsp:txXfrm>
    </dsp:sp>
    <dsp:sp modelId="{3DC26DE4-48AE-4909-9BBE-71E44724039A}">
      <dsp:nvSpPr>
        <dsp:cNvPr id="0" name=""/>
        <dsp:cNvSpPr/>
      </dsp:nvSpPr>
      <dsp:spPr>
        <a:xfrm>
          <a:off x="1670195" y="3069136"/>
          <a:ext cx="6680782" cy="8656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ko-KR" altLang="en-US" sz="2400" b="1" kern="1200" dirty="0" smtClean="0">
              <a:solidFill>
                <a:schemeClr val="tx1"/>
              </a:solidFill>
            </a:rPr>
            <a:t>인간의 죽음 </a:t>
          </a:r>
          <a:r>
            <a:rPr lang="en-US" altLang="ko-KR" sz="2000" b="1" kern="1200" dirty="0" smtClean="0">
              <a:solidFill>
                <a:schemeClr val="tx1"/>
              </a:solidFill>
            </a:rPr>
            <a:t>&amp;</a:t>
          </a:r>
          <a:r>
            <a:rPr lang="en-US" altLang="ko-KR" sz="2400" b="1" kern="1200" dirty="0" smtClean="0">
              <a:solidFill>
                <a:schemeClr val="tx1"/>
              </a:solidFill>
            </a:rPr>
            <a:t> </a:t>
          </a:r>
          <a:r>
            <a:rPr lang="ko-KR" altLang="en-US" sz="2400" b="1" kern="1200" dirty="0" smtClean="0">
              <a:solidFill>
                <a:schemeClr val="tx1"/>
              </a:solidFill>
            </a:rPr>
            <a:t>죄의 결과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1695549" y="3094490"/>
        <a:ext cx="5507883" cy="814945"/>
      </dsp:txXfrm>
    </dsp:sp>
    <dsp:sp modelId="{DD51E76A-E0DF-4195-AD30-D6E16EACDDE2}">
      <dsp:nvSpPr>
        <dsp:cNvPr id="0" name=""/>
        <dsp:cNvSpPr/>
      </dsp:nvSpPr>
      <dsp:spPr>
        <a:xfrm>
          <a:off x="6118107" y="663012"/>
          <a:ext cx="562674" cy="56267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/>
        </a:p>
      </dsp:txBody>
      <dsp:txXfrm>
        <a:off x="6244709" y="663012"/>
        <a:ext cx="309470" cy="423412"/>
      </dsp:txXfrm>
    </dsp:sp>
    <dsp:sp modelId="{EE1BC4CF-9FA5-4C3E-B1D5-73FE64E90C00}">
      <dsp:nvSpPr>
        <dsp:cNvPr id="0" name=""/>
        <dsp:cNvSpPr/>
      </dsp:nvSpPr>
      <dsp:spPr>
        <a:xfrm>
          <a:off x="6677622" y="1686057"/>
          <a:ext cx="562674" cy="56267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/>
        </a:p>
      </dsp:txBody>
      <dsp:txXfrm>
        <a:off x="6804224" y="1686057"/>
        <a:ext cx="309470" cy="423412"/>
      </dsp:txXfrm>
    </dsp:sp>
    <dsp:sp modelId="{C6FD6A5B-EFB2-47A4-AC26-545B8123A3B0}">
      <dsp:nvSpPr>
        <dsp:cNvPr id="0" name=""/>
        <dsp:cNvSpPr/>
      </dsp:nvSpPr>
      <dsp:spPr>
        <a:xfrm>
          <a:off x="7228787" y="2709102"/>
          <a:ext cx="562674" cy="562674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/>
        </a:p>
      </dsp:txBody>
      <dsp:txXfrm>
        <a:off x="7355389" y="2709102"/>
        <a:ext cx="309470" cy="42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60F39-76A8-AB46-BDDC-22271FACEF5D}" type="datetimeFigureOut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57ED-7B31-AB4F-933D-ABA7BD83ED36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910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839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그룹들과 </a:t>
            </a:r>
            <a:r>
              <a:rPr lang="ko-KR" altLang="en-US" dirty="0" err="1" smtClean="0"/>
              <a:t>화염검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생명나무를 지키고 있다는 것은 인간이 아무리 노력해도 에덴으로 되돌아 갈 </a:t>
            </a:r>
            <a:r>
              <a:rPr lang="ko-KR" altLang="en-US" smtClean="0"/>
              <a:t>수 없음을 의미</a:t>
            </a:r>
            <a:endParaRPr lang="en-US" altLang="ko-KR" dirty="0" smtClean="0"/>
          </a:p>
          <a:p>
            <a:r>
              <a:rPr lang="ko-KR" altLang="en-US" dirty="0" smtClean="0"/>
              <a:t>결국 인간은 영원한 생명을 상실 당하고 죽어야만 하는 존재로 살아가야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56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4587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9606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9606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인간 내면의 세계의 분열과 인간관계의 부조화가 불순종의 모든 결과는 아님</a:t>
            </a:r>
            <a:endParaRPr lang="en-US" altLang="ko-KR" dirty="0" smtClean="0"/>
          </a:p>
          <a:p>
            <a:r>
              <a:rPr lang="ko-KR" altLang="en-US" dirty="0" smtClean="0"/>
              <a:t>더 중요한 비극적인 결과가 기다리고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그것은 인간을 창조하신 하나님과의 관계에 관한 문제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6286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창 </a:t>
            </a:r>
            <a:r>
              <a:rPr lang="en-US" altLang="ko-KR" dirty="0" smtClean="0"/>
              <a:t>3:8-13</a:t>
            </a:r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하나님이 남자와 여자를 찾아가셔서 그들과 대화하시는 장면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    </a:t>
            </a:r>
            <a:r>
              <a:rPr lang="ko-KR" altLang="en-US" baseline="0" dirty="0" smtClean="0"/>
              <a:t>인간을 직접 찾아오신 장면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6286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인간 내면의 세계의 분열과 인간관계의 부조화가 불순종의 모든 결과는 아님</a:t>
            </a:r>
            <a:endParaRPr lang="en-US" altLang="ko-KR" dirty="0" smtClean="0"/>
          </a:p>
          <a:p>
            <a:r>
              <a:rPr lang="ko-KR" altLang="en-US" dirty="0" smtClean="0"/>
              <a:t>더 중요한 비극적인 결과가 기다리고 있었다</a:t>
            </a:r>
            <a:r>
              <a:rPr lang="en-US" altLang="ko-KR" dirty="0" smtClean="0"/>
              <a:t>. </a:t>
            </a:r>
            <a:r>
              <a:rPr lang="ko-KR" altLang="en-US" smtClean="0"/>
              <a:t>그것은 인간을 창조하신 하나님과의 관계에 관한 문제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6286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인간 내면의 세계의 분열과 인간관계의 부조화가 불순종의 모든 결과는 아님</a:t>
            </a:r>
            <a:endParaRPr lang="en-US" altLang="ko-KR" dirty="0" smtClean="0"/>
          </a:p>
          <a:p>
            <a:r>
              <a:rPr lang="ko-KR" altLang="en-US" dirty="0" smtClean="0"/>
              <a:t>더 중요한 비극적인 결과가 기다리고 있었다</a:t>
            </a:r>
            <a:r>
              <a:rPr lang="en-US" altLang="ko-KR" dirty="0" smtClean="0"/>
              <a:t>. </a:t>
            </a:r>
            <a:r>
              <a:rPr lang="ko-KR" altLang="en-US" smtClean="0"/>
              <a:t>그것은 인간을 창조하신 하나님과의 관계에 관한 문제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6286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하나님은 두 얼굴을 가지고 계신 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죄인을 심판하시지만 동시에 은혜를 주시는 분</a:t>
            </a:r>
            <a:endParaRPr lang="en-US" altLang="ko-KR" dirty="0" smtClean="0"/>
          </a:p>
          <a:p>
            <a:r>
              <a:rPr lang="ko-KR" altLang="en-US" dirty="0" smtClean="0"/>
              <a:t>이것이 바로 구약의 복음이며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구원의 기쁜 소식이다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50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550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그룹들과 </a:t>
            </a:r>
            <a:r>
              <a:rPr lang="ko-KR" altLang="en-US" dirty="0" err="1" smtClean="0"/>
              <a:t>화염검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생명나무를 지키고 있다는 것은 인간이 아무리 노력해도 에덴으로 되돌아 갈 수 없음을 의미</a:t>
            </a:r>
            <a:endParaRPr lang="en-US" altLang="ko-KR" dirty="0" smtClean="0"/>
          </a:p>
          <a:p>
            <a:r>
              <a:rPr lang="ko-KR" altLang="en-US" dirty="0" smtClean="0"/>
              <a:t>결국 인간은 영원한 생명을 상실 당하고 죽어야만 하는 존재로 살아가야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57ED-7B31-AB4F-933D-ABA7BD83ED36}" type="slidenum">
              <a:rPr kumimoji="1" lang="ko-KR" altLang="en-US" smtClean="0"/>
              <a:pPr/>
              <a:t>55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4587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2438-EE0A-9245-9ABF-F6499151C4B1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968A-4805-7749-B6D3-CE87538B5A62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29"/>
            <a:ext cx="5800725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CFFB-20B5-3342-B29A-E996D65C0135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95876"/>
            <a:ext cx="6726307" cy="7309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1662"/>
            <a:ext cx="7886700" cy="4994690"/>
          </a:xfrm>
        </p:spPr>
        <p:txBody>
          <a:bodyPr/>
          <a:lstStyle>
            <a:lvl1pPr marL="317500" indent="-317500">
              <a:lnSpc>
                <a:spcPct val="100000"/>
              </a:lnSpc>
              <a:spcAft>
                <a:spcPts val="0"/>
              </a:spcAft>
              <a:buFont typeface="Wingdings" charset="2"/>
              <a:buChar char="v"/>
              <a:tabLst/>
              <a:defRPr sz="2400" b="0"/>
            </a:lvl1pPr>
            <a:lvl2pPr marL="685800" indent="-22860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 sz="2000"/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.AppleSystemUIFont" charset="-120"/>
              <a:buChar char="-"/>
              <a:defRPr sz="1600"/>
            </a:lvl4pPr>
            <a:lvl5pPr marL="1828800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편집하려면 클릭</a:t>
            </a:r>
          </a:p>
          <a:p>
            <a:pPr lvl="1"/>
            <a:r>
              <a:rPr lang="ko-KR" altLang="en-US" dirty="0" smtClean="0"/>
              <a:t>두 번째 수준</a:t>
            </a:r>
          </a:p>
          <a:p>
            <a:pPr lvl="2"/>
            <a:r>
              <a:rPr lang="ko-KR" altLang="en-US" dirty="0" smtClean="0"/>
              <a:t>세 번째 수준</a:t>
            </a:r>
          </a:p>
          <a:p>
            <a:pPr lvl="3"/>
            <a:r>
              <a:rPr lang="ko-KR" altLang="en-US" dirty="0" smtClean="0"/>
              <a:t>네 번째 수준</a:t>
            </a:r>
          </a:p>
          <a:p>
            <a:pPr lvl="4"/>
            <a:r>
              <a:rPr lang="ko-KR" altLang="en-US" dirty="0" smtClean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43E-7804-3745-9EC2-671F7036CE76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500" y="6589726"/>
            <a:ext cx="287507" cy="268274"/>
          </a:xfrm>
          <a:prstGeom prst="roundRect">
            <a:avLst/>
          </a:prstGeom>
          <a:gradFill flip="none" rotWithShape="1">
            <a:gsLst>
              <a:gs pos="43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square" lIns="36000" tIns="36000" rIns="36000" bIns="46800">
            <a:norm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21"/>
          <a:stretch/>
        </p:blipFill>
        <p:spPr>
          <a:xfrm>
            <a:off x="7824588" y="195874"/>
            <a:ext cx="802585" cy="1076339"/>
          </a:xfrm>
          <a:prstGeom prst="rect">
            <a:avLst/>
          </a:prstGeom>
        </p:spPr>
      </p:pic>
      <p:sp>
        <p:nvSpPr>
          <p:cNvPr id="9" name="자유형 8"/>
          <p:cNvSpPr/>
          <p:nvPr userDrawn="1"/>
        </p:nvSpPr>
        <p:spPr>
          <a:xfrm>
            <a:off x="-7859" y="1292185"/>
            <a:ext cx="371870" cy="65893"/>
          </a:xfrm>
          <a:custGeom>
            <a:avLst/>
            <a:gdLst>
              <a:gd name="connsiteX0" fmla="*/ 0 w 534706"/>
              <a:gd name="connsiteY0" fmla="*/ 0 h 45719"/>
              <a:gd name="connsiteX1" fmla="*/ 534706 w 534706"/>
              <a:gd name="connsiteY1" fmla="*/ 0 h 45719"/>
              <a:gd name="connsiteX2" fmla="*/ 493846 w 534706"/>
              <a:gd name="connsiteY2" fmla="*/ 45719 h 45719"/>
              <a:gd name="connsiteX3" fmla="*/ 0 w 534706"/>
              <a:gd name="connsiteY3" fmla="*/ 45719 h 45719"/>
              <a:gd name="connsiteX0" fmla="*/ 0 w 534706"/>
              <a:gd name="connsiteY0" fmla="*/ 0 h 47428"/>
              <a:gd name="connsiteX1" fmla="*/ 534706 w 534706"/>
              <a:gd name="connsiteY1" fmla="*/ 0 h 47428"/>
              <a:gd name="connsiteX2" fmla="*/ 460509 w 534706"/>
              <a:gd name="connsiteY2" fmla="*/ 47428 h 47428"/>
              <a:gd name="connsiteX3" fmla="*/ 0 w 534706"/>
              <a:gd name="connsiteY3" fmla="*/ 45719 h 47428"/>
              <a:gd name="connsiteX4" fmla="*/ 0 w 534706"/>
              <a:gd name="connsiteY4" fmla="*/ 0 h 47428"/>
              <a:gd name="connsiteX0" fmla="*/ 0 w 534706"/>
              <a:gd name="connsiteY0" fmla="*/ 0 h 47428"/>
              <a:gd name="connsiteX1" fmla="*/ 534706 w 534706"/>
              <a:gd name="connsiteY1" fmla="*/ 0 h 47428"/>
              <a:gd name="connsiteX2" fmla="*/ 472415 w 534706"/>
              <a:gd name="connsiteY2" fmla="*/ 47428 h 47428"/>
              <a:gd name="connsiteX3" fmla="*/ 0 w 534706"/>
              <a:gd name="connsiteY3" fmla="*/ 45719 h 47428"/>
              <a:gd name="connsiteX4" fmla="*/ 0 w 534706"/>
              <a:gd name="connsiteY4" fmla="*/ 0 h 47428"/>
              <a:gd name="connsiteX0" fmla="*/ 6736 w 541442"/>
              <a:gd name="connsiteY0" fmla="*/ 0 h 47598"/>
              <a:gd name="connsiteX1" fmla="*/ 541442 w 541442"/>
              <a:gd name="connsiteY1" fmla="*/ 0 h 47598"/>
              <a:gd name="connsiteX2" fmla="*/ 479151 w 541442"/>
              <a:gd name="connsiteY2" fmla="*/ 47428 h 47598"/>
              <a:gd name="connsiteX3" fmla="*/ 0 w 541442"/>
              <a:gd name="connsiteY3" fmla="*/ 47598 h 47598"/>
              <a:gd name="connsiteX4" fmla="*/ 6736 w 541442"/>
              <a:gd name="connsiteY4" fmla="*/ 0 h 47598"/>
              <a:gd name="connsiteX0" fmla="*/ 6736 w 607584"/>
              <a:gd name="connsiteY0" fmla="*/ 0 h 47598"/>
              <a:gd name="connsiteX1" fmla="*/ 607584 w 607584"/>
              <a:gd name="connsiteY1" fmla="*/ 0 h 47598"/>
              <a:gd name="connsiteX2" fmla="*/ 479151 w 607584"/>
              <a:gd name="connsiteY2" fmla="*/ 47428 h 47598"/>
              <a:gd name="connsiteX3" fmla="*/ 0 w 607584"/>
              <a:gd name="connsiteY3" fmla="*/ 47598 h 47598"/>
              <a:gd name="connsiteX4" fmla="*/ 6736 w 607584"/>
              <a:gd name="connsiteY4" fmla="*/ 0 h 47598"/>
              <a:gd name="connsiteX0" fmla="*/ 6736 w 607584"/>
              <a:gd name="connsiteY0" fmla="*/ 0 h 47598"/>
              <a:gd name="connsiteX1" fmla="*/ 607584 w 607584"/>
              <a:gd name="connsiteY1" fmla="*/ 0 h 47598"/>
              <a:gd name="connsiteX2" fmla="*/ 498604 w 607584"/>
              <a:gd name="connsiteY2" fmla="*/ 47428 h 47598"/>
              <a:gd name="connsiteX3" fmla="*/ 0 w 607584"/>
              <a:gd name="connsiteY3" fmla="*/ 47598 h 47598"/>
              <a:gd name="connsiteX4" fmla="*/ 6736 w 607584"/>
              <a:gd name="connsiteY4" fmla="*/ 0 h 4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84" h="47598">
                <a:moveTo>
                  <a:pt x="6736" y="0"/>
                </a:moveTo>
                <a:lnTo>
                  <a:pt x="607584" y="0"/>
                </a:lnTo>
                <a:lnTo>
                  <a:pt x="498604" y="47428"/>
                </a:lnTo>
                <a:lnTo>
                  <a:pt x="0" y="47598"/>
                </a:lnTo>
                <a:lnTo>
                  <a:pt x="6736" y="0"/>
                </a:lnTo>
                <a:close/>
              </a:path>
            </a:pathLst>
          </a:cu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0" name="자유형 9"/>
          <p:cNvSpPr/>
          <p:nvPr userDrawn="1"/>
        </p:nvSpPr>
        <p:spPr>
          <a:xfrm>
            <a:off x="323536" y="1291944"/>
            <a:ext cx="8828155" cy="68813"/>
          </a:xfrm>
          <a:custGeom>
            <a:avLst/>
            <a:gdLst>
              <a:gd name="connsiteX0" fmla="*/ 62868 w 8607454"/>
              <a:gd name="connsiteY0" fmla="*/ 0 h 68813"/>
              <a:gd name="connsiteX1" fmla="*/ 8607454 w 8607454"/>
              <a:gd name="connsiteY1" fmla="*/ 0 h 68813"/>
              <a:gd name="connsiteX2" fmla="*/ 8607454 w 8607454"/>
              <a:gd name="connsiteY2" fmla="*/ 68813 h 68813"/>
              <a:gd name="connsiteX3" fmla="*/ 0 w 8607454"/>
              <a:gd name="connsiteY3" fmla="*/ 68813 h 6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7454" h="68813">
                <a:moveTo>
                  <a:pt x="62868" y="0"/>
                </a:moveTo>
                <a:lnTo>
                  <a:pt x="8607454" y="0"/>
                </a:lnTo>
                <a:lnTo>
                  <a:pt x="8607454" y="68813"/>
                </a:lnTo>
                <a:lnTo>
                  <a:pt x="0" y="68813"/>
                </a:lnTo>
                <a:close/>
              </a:path>
            </a:pathLst>
          </a:cu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1" name="자유형 10"/>
          <p:cNvSpPr/>
          <p:nvPr userDrawn="1"/>
        </p:nvSpPr>
        <p:spPr>
          <a:xfrm flipH="1" flipV="1">
            <a:off x="8527245" y="1292513"/>
            <a:ext cx="623888" cy="68342"/>
          </a:xfrm>
          <a:custGeom>
            <a:avLst/>
            <a:gdLst>
              <a:gd name="connsiteX0" fmla="*/ 0 w 534706"/>
              <a:gd name="connsiteY0" fmla="*/ 0 h 45719"/>
              <a:gd name="connsiteX1" fmla="*/ 534706 w 534706"/>
              <a:gd name="connsiteY1" fmla="*/ 0 h 45719"/>
              <a:gd name="connsiteX2" fmla="*/ 493846 w 534706"/>
              <a:gd name="connsiteY2" fmla="*/ 45719 h 45719"/>
              <a:gd name="connsiteX3" fmla="*/ 0 w 534706"/>
              <a:gd name="connsiteY3" fmla="*/ 45719 h 45719"/>
              <a:gd name="connsiteX0" fmla="*/ 0 w 534706"/>
              <a:gd name="connsiteY0" fmla="*/ 0 h 47428"/>
              <a:gd name="connsiteX1" fmla="*/ 534706 w 534706"/>
              <a:gd name="connsiteY1" fmla="*/ 0 h 47428"/>
              <a:gd name="connsiteX2" fmla="*/ 460509 w 534706"/>
              <a:gd name="connsiteY2" fmla="*/ 47428 h 47428"/>
              <a:gd name="connsiteX3" fmla="*/ 0 w 534706"/>
              <a:gd name="connsiteY3" fmla="*/ 45719 h 47428"/>
              <a:gd name="connsiteX4" fmla="*/ 0 w 534706"/>
              <a:gd name="connsiteY4" fmla="*/ 0 h 47428"/>
              <a:gd name="connsiteX0" fmla="*/ 0 w 534706"/>
              <a:gd name="connsiteY0" fmla="*/ 0 h 47428"/>
              <a:gd name="connsiteX1" fmla="*/ 534706 w 534706"/>
              <a:gd name="connsiteY1" fmla="*/ 0 h 47428"/>
              <a:gd name="connsiteX2" fmla="*/ 472415 w 534706"/>
              <a:gd name="connsiteY2" fmla="*/ 47428 h 47428"/>
              <a:gd name="connsiteX3" fmla="*/ 0 w 534706"/>
              <a:gd name="connsiteY3" fmla="*/ 45719 h 47428"/>
              <a:gd name="connsiteX4" fmla="*/ 0 w 534706"/>
              <a:gd name="connsiteY4" fmla="*/ 0 h 47428"/>
              <a:gd name="connsiteX0" fmla="*/ 0 w 534706"/>
              <a:gd name="connsiteY0" fmla="*/ 0 h 47428"/>
              <a:gd name="connsiteX1" fmla="*/ 534706 w 534706"/>
              <a:gd name="connsiteY1" fmla="*/ 0 h 47428"/>
              <a:gd name="connsiteX2" fmla="*/ 472415 w 534706"/>
              <a:gd name="connsiteY2" fmla="*/ 47428 h 47428"/>
              <a:gd name="connsiteX3" fmla="*/ 0 w 534706"/>
              <a:gd name="connsiteY3" fmla="*/ 47397 h 47428"/>
              <a:gd name="connsiteX4" fmla="*/ 0 w 534706"/>
              <a:gd name="connsiteY4" fmla="*/ 0 h 4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06" h="47428">
                <a:moveTo>
                  <a:pt x="0" y="0"/>
                </a:moveTo>
                <a:lnTo>
                  <a:pt x="534706" y="0"/>
                </a:lnTo>
                <a:lnTo>
                  <a:pt x="472415" y="47428"/>
                </a:lnTo>
                <a:lnTo>
                  <a:pt x="0" y="47397"/>
                </a:lnTo>
                <a:lnTo>
                  <a:pt x="0" y="0"/>
                </a:lnTo>
                <a:close/>
              </a:path>
            </a:pathLst>
          </a:cu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628099" y="926824"/>
            <a:ext cx="6726858" cy="34539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ko-KR" altLang="en-US" dirty="0" smtClean="0"/>
              <a:t>마스터 텍스트 스타일을 </a:t>
            </a:r>
            <a:r>
              <a:rPr kumimoji="1" lang="ko-KR" altLang="en-US" smtClean="0"/>
              <a:t>편집하려면 클릭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844C-E966-2A4E-B7B8-86E8C5ECD275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22B0-4030-FE4B-9CC7-16B1EB3EAE21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8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8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6F5-9ED6-1443-90B5-430EECF5669A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7097-0B3D-7941-891E-322C231DF38F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D166-26EC-2E4E-8338-BD013BF9BA17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4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A9D0-6273-FB43-AA91-66D5849283B8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4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1788-5364-A643-897F-19FF22B2A6C6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편집하려면 클릭</a:t>
            </a:r>
          </a:p>
          <a:p>
            <a:pPr lvl="1"/>
            <a:r>
              <a:rPr lang="ko-KR" altLang="en-US" smtClean="0"/>
              <a:t>두 번째 수준</a:t>
            </a:r>
          </a:p>
          <a:p>
            <a:pPr lvl="2"/>
            <a:r>
              <a:rPr lang="ko-KR" altLang="en-US" smtClean="0"/>
              <a:t>세 번째 수준</a:t>
            </a:r>
          </a:p>
          <a:p>
            <a:pPr lvl="3"/>
            <a:r>
              <a:rPr lang="ko-KR" altLang="en-US" smtClean="0"/>
              <a:t>네 번째 수준</a:t>
            </a:r>
          </a:p>
          <a:p>
            <a:pPr lvl="4"/>
            <a:r>
              <a:rPr lang="ko-KR" altLang="en-US" smtClean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ED1F-47E5-8949-9582-7F1829F8E34A}" type="datetime1">
              <a:rPr kumimoji="1" lang="ko-KR" altLang="en-US" smtClean="0"/>
              <a:pPr/>
              <a:t>2017-09-18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30DA-E526-0949-BF97-13AC342FA0B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428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30" b="4526"/>
          <a:stretch/>
        </p:blipFill>
        <p:spPr>
          <a:xfrm>
            <a:off x="0" y="6380760"/>
            <a:ext cx="9144000" cy="47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텍스트 상자 8"/>
          <p:cNvSpPr txBox="1"/>
          <p:nvPr/>
        </p:nvSpPr>
        <p:spPr>
          <a:xfrm>
            <a:off x="6411440" y="4758833"/>
            <a:ext cx="2732567" cy="186055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kumimoji="1" lang="en-US" altLang="ko-KR" b="1" dirty="0" smtClean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ko-KR" sz="2000" b="1" dirty="0" smtClean="0">
                <a:latin typeface="Bodoni 72 Oldstyle Book" charset="0"/>
                <a:ea typeface="Bodoni 72 Oldstyle Book" charset="0"/>
                <a:cs typeface="Bodoni 72 Oldstyle Book" charset="0"/>
              </a:rPr>
              <a:t>2017. 9. 18</a:t>
            </a:r>
          </a:p>
          <a:p>
            <a:pPr algn="ctr">
              <a:lnSpc>
                <a:spcPct val="150000"/>
              </a:lnSpc>
            </a:pPr>
            <a:r>
              <a:rPr kumimoji="1" lang="ko-KR" altLang="en-US" sz="2400" b="1" dirty="0" smtClean="0">
                <a:latin typeface="Bodoni 72 Oldstyle Book" charset="0"/>
                <a:ea typeface="Bodoni 72 Oldstyle Book" charset="0"/>
                <a:cs typeface="Bodoni 72 Oldstyle Book" charset="0"/>
              </a:rPr>
              <a:t>김  미  정</a:t>
            </a:r>
            <a:endParaRPr kumimoji="1" lang="en-US" altLang="ko-KR" sz="2400" b="1" dirty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ko-KR" sz="2000" b="1" dirty="0" smtClean="0">
                <a:latin typeface="Bodoni 72 Oldstyle Book" charset="0"/>
                <a:ea typeface="Bodoni 72 Oldstyle Book" charset="0"/>
                <a:cs typeface="Bodoni 72 Oldstyle Book" charset="0"/>
              </a:rPr>
              <a:t>4162007</a:t>
            </a:r>
          </a:p>
          <a:p>
            <a:pPr algn="ctr">
              <a:lnSpc>
                <a:spcPct val="150000"/>
              </a:lnSpc>
            </a:pPr>
            <a:endParaRPr kumimoji="1" lang="en-US" altLang="ko-KR" sz="2000" b="1" dirty="0" smtClean="0">
              <a:latin typeface="Bodoni 72 Oldstyle Book" charset="0"/>
              <a:ea typeface="Bodoni 72 Oldstyle Book" charset="0"/>
              <a:cs typeface="Bodoni 72 Oldstyle Book" charset="0"/>
            </a:endParaRPr>
          </a:p>
          <a:p>
            <a:pPr algn="ctr">
              <a:lnSpc>
                <a:spcPct val="150000"/>
              </a:lnSpc>
            </a:pPr>
            <a:endParaRPr kumimoji="1" lang="en-US" altLang="ko-KR" sz="100" b="1" dirty="0" smtClean="0">
              <a:ln>
                <a:solidFill>
                  <a:srgbClr val="A60A07"/>
                </a:solidFill>
              </a:ln>
              <a:solidFill>
                <a:srgbClr val="BC0001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57950" y="1420840"/>
            <a:ext cx="7195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4000" b="1" dirty="0" smtClean="0">
                <a:ln>
                  <a:solidFill>
                    <a:srgbClr val="A60A07"/>
                  </a:solidFill>
                </a:ln>
                <a:solidFill>
                  <a:srgbClr val="BC0001"/>
                </a:solidFill>
                <a:latin typeface="Bodoni 72 Oldstyle Book" charset="0"/>
                <a:ea typeface="Bodoni 72 Oldstyle Book" charset="0"/>
                <a:cs typeface="Bodoni 72 Oldstyle Book" charset="0"/>
              </a:rPr>
              <a:t>오경문헌연구 세미나</a:t>
            </a:r>
            <a:endParaRPr kumimoji="1" lang="en-US" altLang="ko-KR" sz="4000" b="1" dirty="0" smtClean="0">
              <a:ln>
                <a:solidFill>
                  <a:srgbClr val="A60A07"/>
                </a:solidFill>
              </a:ln>
              <a:solidFill>
                <a:srgbClr val="BC0001"/>
              </a:solidFill>
              <a:latin typeface="Bodoni 72 Oldstyle Book" charset="0"/>
              <a:ea typeface="Bodoni 72 Oldstyle Book" charset="0"/>
              <a:cs typeface="Bodoni 72 Oldstyle Book" charset="0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30DA-E526-0949-BF97-13AC342FA0B9}" type="slidenum">
              <a:rPr kumimoji="1" lang="ko-KR" altLang="en-US" smtClean="0"/>
              <a:pPr/>
              <a:t>0</a:t>
            </a:fld>
            <a:endParaRPr kumimoji="1"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870791" y="2436499"/>
            <a:ext cx="32748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ko-KR" sz="3000" b="1" dirty="0">
                <a:ln>
                  <a:solidFill>
                    <a:srgbClr val="A60A07"/>
                  </a:solidFill>
                </a:ln>
                <a:latin typeface="Bodoni 72 Oldstyle Book" charset="0"/>
                <a:ea typeface="Bodoni 72 Oldstyle Book" charset="0"/>
                <a:cs typeface="Bodoni 72 Oldstyle Book" charset="0"/>
              </a:rPr>
              <a:t>- </a:t>
            </a:r>
            <a:r>
              <a:rPr kumimoji="1" lang="ko-KR" altLang="en-US" sz="3000" b="1" dirty="0">
                <a:ln>
                  <a:solidFill>
                    <a:srgbClr val="A60A07"/>
                  </a:solidFill>
                </a:ln>
                <a:latin typeface="Bodoni 72 Oldstyle Book" charset="0"/>
                <a:ea typeface="Bodoni 72 Oldstyle Book" charset="0"/>
                <a:cs typeface="Bodoni 72 Oldstyle Book" charset="0"/>
              </a:rPr>
              <a:t>창세기 </a:t>
            </a:r>
            <a:r>
              <a:rPr kumimoji="1" lang="en-US" altLang="ko-KR" sz="3000" b="1" dirty="0">
                <a:ln>
                  <a:solidFill>
                    <a:srgbClr val="A60A07"/>
                  </a:solidFill>
                </a:ln>
                <a:latin typeface="Bodoni 72 Oldstyle Book" charset="0"/>
                <a:ea typeface="Bodoni 72 Oldstyle Book" charset="0"/>
                <a:cs typeface="Bodoni 72 Oldstyle Book" charset="0"/>
              </a:rPr>
              <a:t>3</a:t>
            </a:r>
            <a:r>
              <a:rPr kumimoji="1" lang="ko-KR" altLang="en-US" sz="3000" b="1" dirty="0">
                <a:ln>
                  <a:solidFill>
                    <a:srgbClr val="A60A07"/>
                  </a:solidFill>
                </a:ln>
                <a:latin typeface="Bodoni 72 Oldstyle Book" charset="0"/>
                <a:ea typeface="Bodoni 72 Oldstyle Book" charset="0"/>
                <a:cs typeface="Bodoni 72 Oldstyle Book" charset="0"/>
              </a:rPr>
              <a:t>장 </a:t>
            </a:r>
            <a:r>
              <a:rPr kumimoji="1" lang="en-US" altLang="ko-KR" sz="3000" b="1" dirty="0">
                <a:ln>
                  <a:solidFill>
                    <a:srgbClr val="A60A07"/>
                  </a:solidFill>
                </a:ln>
                <a:latin typeface="Bodoni 72 Oldstyle Book" charset="0"/>
                <a:ea typeface="Bodoni 72 Oldstyle Book" charset="0"/>
                <a:cs typeface="Bodoni 72 Oldstyle Book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45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+mj-ea"/>
              </a:rPr>
              <a:t>II</a:t>
            </a:r>
            <a:r>
              <a:rPr lang="en-US" altLang="ko-KR" sz="2400" b="1" dirty="0" smtClean="0">
                <a:latin typeface="+mj-ea"/>
              </a:rPr>
              <a:t>. </a:t>
            </a:r>
            <a:r>
              <a:rPr lang="ko-KR" altLang="en-US" sz="2400" dirty="0" smtClean="0">
                <a:latin typeface="+mj-ea"/>
              </a:rPr>
              <a:t>본문주</a:t>
            </a:r>
            <a:r>
              <a:rPr lang="ko-KR" altLang="en-US" sz="2400" dirty="0">
                <a:latin typeface="+mj-ea"/>
              </a:rPr>
              <a:t>석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996039" y="1589198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1st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250573" y="1578194"/>
            <a:ext cx="4291694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b="1" dirty="0">
                <a:solidFill>
                  <a:srgbClr val="0000FF"/>
                </a:solidFill>
              </a:rPr>
              <a:t>3:1-5</a:t>
            </a:r>
            <a:r>
              <a:rPr kumimoji="1" lang="en-US" altLang="ko-KR" b="1" dirty="0"/>
              <a:t>                </a:t>
            </a:r>
            <a:r>
              <a:rPr kumimoji="1" lang="ko-KR" altLang="en-US" b="1" dirty="0">
                <a:solidFill>
                  <a:srgbClr val="0000FF"/>
                </a:solidFill>
              </a:rPr>
              <a:t>뱀의 등장과 유혹</a:t>
            </a:r>
            <a:endParaRPr kumimoji="1" lang="en-US" altLang="ko-KR" b="1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321" y="2623853"/>
            <a:ext cx="82731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ko-KR" sz="1500" dirty="0"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6741" y="2947020"/>
            <a:ext cx="8319752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600" dirty="0" smtClean="0"/>
              <a:t>1 </a:t>
            </a:r>
            <a:r>
              <a:rPr lang="ko-KR" altLang="en-US" sz="1600" dirty="0"/>
              <a:t>그런데 뱀은 여호와 하나님이 지으신 들짐승 중에 가장 간교하니라 뱀이 여자에게 </a:t>
            </a:r>
            <a:r>
              <a:rPr lang="ko-KR" altLang="en-US" sz="1600" dirty="0" smtClean="0"/>
              <a:t>물어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en-US" altLang="ko-KR" sz="1600" dirty="0"/>
          </a:p>
          <a:p>
            <a:pPr>
              <a:lnSpc>
                <a:spcPts val="1300"/>
              </a:lnSpc>
            </a:pPr>
            <a:r>
              <a:rPr lang="ko-KR" altLang="en-US" sz="1600" dirty="0" smtClean="0"/>
              <a:t>  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이르되 </a:t>
            </a:r>
            <a:r>
              <a:rPr lang="ko-KR" altLang="en-US" sz="1600" dirty="0"/>
              <a:t>하나님이 참으로 너희에게 동산 모든 나무의 열매를 먹지 말라 </a:t>
            </a:r>
            <a:r>
              <a:rPr lang="ko-KR" altLang="en-US" sz="1600" dirty="0" smtClean="0"/>
              <a:t>하시더냐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ko-KR" altLang="en-US" sz="1600" dirty="0"/>
          </a:p>
          <a:p>
            <a:pPr>
              <a:lnSpc>
                <a:spcPts val="1300"/>
              </a:lnSpc>
            </a:pPr>
            <a:r>
              <a:rPr lang="en-US" altLang="ko-KR" sz="1600" dirty="0" smtClean="0"/>
              <a:t>2 </a:t>
            </a:r>
            <a:r>
              <a:rPr lang="ko-KR" altLang="en-US" sz="1600" dirty="0"/>
              <a:t>여자가 뱀에게 말하되 동산 나무의 열매를 우리가 먹을 수 있으나 </a:t>
            </a:r>
          </a:p>
          <a:p>
            <a:pPr>
              <a:lnSpc>
                <a:spcPts val="1300"/>
              </a:lnSpc>
            </a:pPr>
            <a:r>
              <a:rPr lang="ko-KR" altLang="en-US" sz="1600" dirty="0"/>
              <a:t> 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en-US" altLang="ko-KR" sz="1600" dirty="0" smtClean="0"/>
          </a:p>
          <a:p>
            <a:pPr>
              <a:lnSpc>
                <a:spcPts val="1300"/>
              </a:lnSpc>
            </a:pPr>
            <a:r>
              <a:rPr lang="en-US" altLang="ko-KR" sz="1600" dirty="0" smtClean="0"/>
              <a:t>3 </a:t>
            </a:r>
            <a:r>
              <a:rPr lang="ko-KR" altLang="en-US" sz="1600" dirty="0"/>
              <a:t>동산 중앙에 있는 나무의 열매는 하나님의 말씀에 너희는 먹지도 말고 만지지도 말라        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en-US" altLang="ko-KR" sz="1600" dirty="0"/>
          </a:p>
          <a:p>
            <a:pPr>
              <a:lnSpc>
                <a:spcPts val="13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너희가 </a:t>
            </a:r>
            <a:r>
              <a:rPr lang="ko-KR" altLang="en-US" sz="1600" dirty="0"/>
              <a:t>죽을까 하노라 하셨느니라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ko-KR" altLang="en-US" sz="1600" dirty="0"/>
          </a:p>
          <a:p>
            <a:pPr>
              <a:lnSpc>
                <a:spcPts val="1300"/>
              </a:lnSpc>
            </a:pPr>
            <a:r>
              <a:rPr lang="ko-KR" altLang="en-US" sz="1600" dirty="0"/>
              <a:t>  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r>
              <a:rPr lang="en-US" altLang="ko-KR" sz="1600" dirty="0" smtClean="0"/>
              <a:t>4 </a:t>
            </a:r>
            <a:r>
              <a:rPr lang="ko-KR" altLang="en-US" sz="1600" dirty="0"/>
              <a:t>뱀이 여자에게 이르되 너희가 결코 죽지 아니하리라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ko-KR" altLang="en-US" sz="1600" dirty="0"/>
          </a:p>
          <a:p>
            <a:pPr>
              <a:lnSpc>
                <a:spcPts val="1300"/>
              </a:lnSpc>
            </a:pPr>
            <a:r>
              <a:rPr lang="ko-KR" altLang="en-US" sz="1600" dirty="0"/>
              <a:t> 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r>
              <a:rPr lang="en-US" altLang="ko-KR" sz="1600" dirty="0" smtClean="0"/>
              <a:t>5 </a:t>
            </a:r>
            <a:r>
              <a:rPr lang="ko-KR" altLang="en-US" sz="1600" dirty="0"/>
              <a:t>너희가 그것을 먹는 날에는 너희 눈이 밝아져 하나님과 같이 되어 선악을 알 줄 하나님       </a:t>
            </a:r>
            <a:endParaRPr lang="en-US" altLang="ko-KR" sz="1600" dirty="0" smtClean="0"/>
          </a:p>
          <a:p>
            <a:pPr>
              <a:lnSpc>
                <a:spcPts val="1300"/>
              </a:lnSpc>
            </a:pPr>
            <a:endParaRPr lang="en-US" altLang="ko-KR" sz="1600" dirty="0"/>
          </a:p>
          <a:p>
            <a:pPr>
              <a:lnSpc>
                <a:spcPts val="13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이 </a:t>
            </a:r>
            <a:r>
              <a:rPr lang="ko-KR" altLang="en-US" sz="1600" dirty="0"/>
              <a:t>아심이니라 </a:t>
            </a:r>
          </a:p>
        </p:txBody>
      </p:sp>
    </p:spTree>
    <p:extLst>
      <p:ext uri="{BB962C8B-B14F-4D97-AF65-F5344CB8AC3E}">
        <p14:creationId xmlns:p14="http://schemas.microsoft.com/office/powerpoint/2010/main" val="23235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457200" lvl="1" indent="-457200">
              <a:spcBef>
                <a:spcPts val="1000"/>
              </a:spcBef>
              <a:buAutoNum type="arabicParenR"/>
            </a:pPr>
            <a:r>
              <a:rPr kumimoji="1" lang="ko-KR" altLang="en-US" sz="2400" dirty="0" smtClean="0"/>
              <a:t>인간의 유혹자인 </a:t>
            </a:r>
            <a:r>
              <a:rPr kumimoji="1" lang="en-US" altLang="ko-KR" sz="2400" dirty="0" smtClean="0"/>
              <a:t>‘</a:t>
            </a:r>
            <a:r>
              <a:rPr kumimoji="1" lang="ko-KR" altLang="en-US" sz="2400" dirty="0" smtClean="0"/>
              <a:t>뱀</a:t>
            </a:r>
            <a:r>
              <a:rPr kumimoji="1" lang="en-US" altLang="ko-KR" sz="2400" dirty="0" smtClean="0"/>
              <a:t>’</a:t>
            </a: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</a:t>
            </a:r>
          </a:p>
          <a:p>
            <a:pPr marL="0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</a:t>
            </a: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222175" y="3902151"/>
            <a:ext cx="5268371" cy="26875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endParaRPr lang="en-US" altLang="ko-KR" sz="2000" dirty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chemeClr val="tx1"/>
                </a:solidFill>
              </a:rPr>
              <a:t>악마적 세력 </a:t>
            </a:r>
            <a:r>
              <a:rPr lang="en-US" altLang="ko-KR" sz="2000" dirty="0" smtClean="0">
                <a:solidFill>
                  <a:schemeClr val="tx1"/>
                </a:solidFill>
              </a:rPr>
              <a:t>or </a:t>
            </a:r>
            <a:r>
              <a:rPr lang="ko-KR" altLang="en-US" sz="2000" dirty="0" smtClean="0">
                <a:solidFill>
                  <a:schemeClr val="tx1"/>
                </a:solidFill>
              </a:rPr>
              <a:t>권세 있는 신적 존재 </a:t>
            </a:r>
            <a:r>
              <a:rPr lang="en-US" altLang="ko-KR" sz="2000" dirty="0" smtClean="0">
                <a:solidFill>
                  <a:schemeClr val="tx1"/>
                </a:solidFill>
              </a:rPr>
              <a:t>X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5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chemeClr val="tx1"/>
                </a:solidFill>
              </a:rPr>
              <a:t>하나님에 의해 </a:t>
            </a:r>
            <a:r>
              <a:rPr lang="ko-KR" altLang="en-US" sz="2000" b="1" dirty="0" err="1" smtClean="0">
                <a:solidFill>
                  <a:srgbClr val="00B050"/>
                </a:solidFill>
              </a:rPr>
              <a:t>피조된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 짐승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7030A0"/>
                </a:solidFill>
              </a:rPr>
              <a:t>‘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간교하다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’ 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아룸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he-IL" altLang="ko-KR" dirty="0" smtClean="0">
                <a:solidFill>
                  <a:schemeClr val="tx1"/>
                </a:solidFill>
              </a:rPr>
              <a:t>עָרוּם</a:t>
            </a:r>
            <a:r>
              <a:rPr lang="he-IL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)  - </a:t>
            </a:r>
            <a:r>
              <a:rPr lang="ko-KR" altLang="en-US" dirty="0" smtClean="0">
                <a:solidFill>
                  <a:schemeClr val="tx1"/>
                </a:solidFill>
              </a:rPr>
              <a:t>구약 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회 사용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잠언  </a:t>
            </a:r>
            <a:r>
              <a:rPr lang="en-US" altLang="ko-KR" dirty="0" smtClean="0">
                <a:solidFill>
                  <a:schemeClr val="tx1"/>
                </a:solidFill>
              </a:rPr>
              <a:t>:  ‘</a:t>
            </a:r>
            <a:r>
              <a:rPr lang="ko-KR" altLang="en-US" dirty="0" smtClean="0">
                <a:solidFill>
                  <a:schemeClr val="tx1"/>
                </a:solidFill>
              </a:rPr>
              <a:t>슬기로운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   </a:t>
            </a:r>
            <a:r>
              <a:rPr lang="en-US" altLang="ko-KR" dirty="0" smtClean="0">
                <a:solidFill>
                  <a:schemeClr val="tx1"/>
                </a:solidFill>
              </a:rPr>
              <a:t>// </a:t>
            </a:r>
            <a:r>
              <a:rPr lang="ko-KR" altLang="en-US" dirty="0" smtClean="0">
                <a:solidFill>
                  <a:schemeClr val="tx1"/>
                </a:solidFill>
              </a:rPr>
              <a:t>  욥기  </a:t>
            </a:r>
            <a:r>
              <a:rPr lang="en-US" altLang="ko-KR" dirty="0" smtClean="0">
                <a:solidFill>
                  <a:schemeClr val="tx1"/>
                </a:solidFill>
              </a:rPr>
              <a:t>:  ‘</a:t>
            </a:r>
            <a:r>
              <a:rPr lang="ko-KR" altLang="en-US" dirty="0" smtClean="0">
                <a:solidFill>
                  <a:schemeClr val="tx1"/>
                </a:solidFill>
              </a:rPr>
              <a:t>간교한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317360" y="3991297"/>
            <a:ext cx="925033" cy="54225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/>
                </a:solidFill>
              </a:rPr>
              <a:t>본문</a:t>
            </a:r>
            <a:endParaRPr lang="en-US" altLang="ko-KR" b="1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28650" y="2477390"/>
            <a:ext cx="2274038" cy="411233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1"/>
                </a:solidFill>
              </a:rPr>
              <a:t>뱀 </a:t>
            </a:r>
            <a:r>
              <a:rPr lang="he-IL" altLang="ko-KR" sz="3000" b="1" dirty="0" smtClean="0">
                <a:solidFill>
                  <a:schemeClr val="tx1"/>
                </a:solidFill>
              </a:rPr>
              <a:t>נָּחָש</a:t>
            </a:r>
            <a:r>
              <a:rPr lang="he-IL" altLang="ko-KR" sz="3000" b="1" dirty="0" smtClean="0">
                <a:solidFill>
                  <a:srgbClr val="C00000"/>
                </a:solidFill>
              </a:rPr>
              <a:t>ׁ</a:t>
            </a:r>
            <a:endParaRPr lang="ko-KR" altLang="en-US" sz="3000" b="1" dirty="0">
              <a:solidFill>
                <a:srgbClr val="C0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265817"/>
            <a:ext cx="4380614" cy="93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3000" b="1" dirty="0" smtClean="0">
                <a:solidFill>
                  <a:schemeClr val="tx1"/>
                </a:solidFill>
              </a:rPr>
              <a:t>1. </a:t>
            </a:r>
            <a:r>
              <a:rPr kumimoji="1" lang="ko-KR" altLang="en-US" sz="3000" b="1" dirty="0" smtClean="0">
                <a:solidFill>
                  <a:schemeClr val="tx1"/>
                </a:solidFill>
              </a:rPr>
              <a:t>뱀의 등장과 유혹</a:t>
            </a:r>
            <a:endParaRPr kumimoji="1" lang="en-US" altLang="ko-KR" sz="30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22175" y="2477388"/>
            <a:ext cx="5268371" cy="1286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dirty="0">
                <a:solidFill>
                  <a:srgbClr val="1938F0"/>
                </a:solidFill>
              </a:rPr>
              <a:t>고대근동</a:t>
            </a:r>
            <a:r>
              <a:rPr lang="ko-KR" altLang="en-US" dirty="0">
                <a:solidFill>
                  <a:schemeClr val="tx1"/>
                </a:solidFill>
              </a:rPr>
              <a:t>           </a:t>
            </a:r>
            <a:r>
              <a:rPr lang="en-US" altLang="ko-KR" dirty="0">
                <a:solidFill>
                  <a:schemeClr val="tx1"/>
                </a:solidFill>
              </a:rPr>
              <a:t>:   </a:t>
            </a:r>
            <a:r>
              <a:rPr lang="ko-KR" altLang="en-US" dirty="0">
                <a:solidFill>
                  <a:schemeClr val="tx1"/>
                </a:solidFill>
              </a:rPr>
              <a:t>신적인 숭배의 대상</a:t>
            </a: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accent4">
                    <a:lumMod val="75000"/>
                  </a:schemeClr>
                </a:solidFill>
              </a:rPr>
              <a:t>애굽</a:t>
            </a:r>
            <a:r>
              <a:rPr lang="ko-KR" altLang="en-US" dirty="0">
                <a:solidFill>
                  <a:schemeClr val="tx1"/>
                </a:solidFill>
              </a:rPr>
              <a:t>                    </a:t>
            </a:r>
            <a:r>
              <a:rPr lang="en-US" altLang="ko-KR" dirty="0">
                <a:solidFill>
                  <a:schemeClr val="tx1"/>
                </a:solidFill>
              </a:rPr>
              <a:t>:   </a:t>
            </a:r>
            <a:r>
              <a:rPr lang="ko-KR" altLang="en-US" dirty="0">
                <a:solidFill>
                  <a:schemeClr val="tx1"/>
                </a:solidFill>
              </a:rPr>
              <a:t>왕의 권위</a:t>
            </a: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dirty="0">
                <a:solidFill>
                  <a:srgbClr val="FF0000"/>
                </a:solidFill>
              </a:rPr>
              <a:t>가나안 사람들 </a:t>
            </a:r>
            <a:r>
              <a:rPr lang="en-US" altLang="ko-KR" dirty="0">
                <a:solidFill>
                  <a:schemeClr val="tx1"/>
                </a:solidFill>
              </a:rPr>
              <a:t>:   </a:t>
            </a:r>
            <a:r>
              <a:rPr lang="ko-KR" altLang="en-US" dirty="0">
                <a:solidFill>
                  <a:schemeClr val="tx1"/>
                </a:solidFill>
              </a:rPr>
              <a:t>풍요와 다산의 신적 존재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</a:t>
            </a:r>
          </a:p>
          <a:p>
            <a:pPr marL="0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endParaRPr kumimoji="1" lang="en-US" altLang="ko-KR" sz="20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>
                <a:latin typeface="+mj-ea"/>
                <a:ea typeface="+mj-ea"/>
              </a:rPr>
              <a:t>인간</a:t>
            </a:r>
            <a:r>
              <a:rPr kumimoji="1" lang="en-US" altLang="ko-KR" sz="2000" dirty="0" smtClean="0">
                <a:latin typeface="+mj-ea"/>
                <a:ea typeface="+mj-ea"/>
              </a:rPr>
              <a:t>(</a:t>
            </a:r>
            <a:r>
              <a:rPr kumimoji="1" lang="ko-KR" altLang="en-US" sz="2000" dirty="0" smtClean="0">
                <a:latin typeface="+mj-ea"/>
                <a:ea typeface="+mj-ea"/>
              </a:rPr>
              <a:t>남자와 여자</a:t>
            </a:r>
            <a:r>
              <a:rPr kumimoji="1" lang="en-US" altLang="ko-KR" sz="2000" dirty="0" smtClean="0">
                <a:latin typeface="+mj-ea"/>
                <a:ea typeface="+mj-ea"/>
              </a:rPr>
              <a:t>)</a:t>
            </a:r>
            <a:r>
              <a:rPr kumimoji="1" lang="ko-KR" altLang="en-US" sz="2000" dirty="0" smtClean="0">
                <a:latin typeface="+mj-ea"/>
                <a:ea typeface="+mj-ea"/>
              </a:rPr>
              <a:t>을 타락으로 이끈 최초의 </a:t>
            </a:r>
            <a:r>
              <a:rPr kumimoji="1"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불신앙적 질문</a:t>
            </a:r>
            <a:endParaRPr kumimoji="1" lang="en-US" altLang="ko-KR" sz="2000" b="1" dirty="0" smtClean="0">
              <a:solidFill>
                <a:srgbClr val="1938F0"/>
              </a:solidFill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>
                <a:latin typeface="+mj-ea"/>
                <a:ea typeface="+mj-ea"/>
              </a:rPr>
              <a:t>뱀의 유혹이 </a:t>
            </a:r>
            <a:r>
              <a:rPr kumimoji="1" lang="en-US" altLang="ko-KR" sz="2000" b="1" dirty="0" smtClean="0">
                <a:solidFill>
                  <a:srgbClr val="1938F0"/>
                </a:solidFill>
                <a:latin typeface="+mj-ea"/>
                <a:ea typeface="+mj-ea"/>
              </a:rPr>
              <a:t>‘</a:t>
            </a:r>
            <a:r>
              <a:rPr kumimoji="1"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너희</a:t>
            </a:r>
            <a:r>
              <a:rPr kumimoji="1" lang="en-US" altLang="ko-KR" sz="2000" dirty="0" smtClean="0">
                <a:latin typeface="+mj-ea"/>
                <a:ea typeface="+mj-ea"/>
              </a:rPr>
              <a:t>(</a:t>
            </a:r>
            <a:r>
              <a:rPr kumimoji="1" lang="ko-KR" altLang="en-US" sz="2000" dirty="0" smtClean="0">
                <a:latin typeface="+mj-ea"/>
                <a:ea typeface="+mj-ea"/>
              </a:rPr>
              <a:t>남자와 여자</a:t>
            </a:r>
            <a:r>
              <a:rPr kumimoji="1" lang="en-US" altLang="ko-KR" sz="2000" dirty="0" smtClean="0">
                <a:latin typeface="+mj-ea"/>
                <a:ea typeface="+mj-ea"/>
              </a:rPr>
              <a:t>)</a:t>
            </a:r>
            <a:r>
              <a:rPr kumimoji="1" lang="en-US" altLang="ko-KR" sz="2000" b="1" dirty="0" smtClean="0">
                <a:solidFill>
                  <a:srgbClr val="0000FF"/>
                </a:solidFill>
                <a:latin typeface="+mj-ea"/>
                <a:ea typeface="+mj-ea"/>
              </a:rPr>
              <a:t>’</a:t>
            </a:r>
            <a:r>
              <a:rPr kumimoji="1" lang="ko-KR" altLang="en-US" sz="2000" dirty="0" smtClean="0">
                <a:latin typeface="+mj-ea"/>
                <a:ea typeface="+mj-ea"/>
              </a:rPr>
              <a:t>에게로 향하고 있음을 반복</a:t>
            </a:r>
            <a:r>
              <a:rPr kumimoji="1" lang="en-US" altLang="ko-KR" sz="2000" dirty="0" smtClean="0">
                <a:latin typeface="+mj-ea"/>
                <a:ea typeface="+mj-ea"/>
              </a:rPr>
              <a:t>, </a:t>
            </a:r>
            <a:r>
              <a:rPr kumimoji="1" lang="ko-KR" altLang="en-US" sz="2000" dirty="0" smtClean="0">
                <a:latin typeface="+mj-ea"/>
                <a:ea typeface="+mj-ea"/>
              </a:rPr>
              <a:t>강</a:t>
            </a:r>
            <a:r>
              <a:rPr kumimoji="1" lang="ko-KR" altLang="en-US" sz="2000" dirty="0">
                <a:latin typeface="+mj-ea"/>
                <a:ea typeface="+mj-ea"/>
              </a:rPr>
              <a:t>조</a:t>
            </a:r>
            <a:r>
              <a:rPr kumimoji="1" lang="ko-KR" altLang="en-US" sz="2000" dirty="0" smtClean="0">
                <a:latin typeface="+mj-ea"/>
                <a:ea typeface="+mj-ea"/>
              </a:rPr>
              <a:t> </a:t>
            </a:r>
            <a:endParaRPr kumimoji="1" lang="en-US" altLang="ko-KR" sz="20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>
                <a:latin typeface="+mj-ea"/>
                <a:ea typeface="+mj-ea"/>
              </a:rPr>
              <a:t>남자는 범죄의 현장에 여자와 </a:t>
            </a:r>
            <a:r>
              <a:rPr kumimoji="1" lang="en-US" altLang="ko-KR" sz="2000" b="1" dirty="0" smtClean="0">
                <a:solidFill>
                  <a:srgbClr val="1938F0"/>
                </a:solidFill>
                <a:latin typeface="+mj-ea"/>
                <a:ea typeface="+mj-ea"/>
              </a:rPr>
              <a:t>‘</a:t>
            </a:r>
            <a:r>
              <a:rPr kumimoji="1"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같이</a:t>
            </a:r>
            <a:r>
              <a:rPr kumimoji="1" lang="en-US" altLang="ko-KR" sz="2000" b="1" dirty="0" smtClean="0">
                <a:solidFill>
                  <a:srgbClr val="1938F0"/>
                </a:solidFill>
                <a:latin typeface="+mj-ea"/>
                <a:ea typeface="+mj-ea"/>
              </a:rPr>
              <a:t>’ </a:t>
            </a:r>
            <a:r>
              <a:rPr kumimoji="1" lang="ko-KR" altLang="en-US" sz="2000" dirty="0" smtClean="0">
                <a:latin typeface="+mj-ea"/>
                <a:ea typeface="+mj-ea"/>
              </a:rPr>
              <a:t>있었</a:t>
            </a:r>
            <a:r>
              <a:rPr kumimoji="1" lang="ko-KR" altLang="en-US" sz="2000" dirty="0">
                <a:latin typeface="+mj-ea"/>
                <a:ea typeface="+mj-ea"/>
              </a:rPr>
              <a:t>음</a:t>
            </a:r>
            <a:endParaRPr kumimoji="1" lang="en-US" altLang="ko-KR" sz="2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ko-KR" altLang="en-US" sz="2000" dirty="0" smtClean="0">
                <a:latin typeface="+mj-ea"/>
                <a:ea typeface="+mj-ea"/>
              </a:rPr>
              <a:t>          에덴에서의 범죄와 타락은 남자와 여자의 </a:t>
            </a:r>
            <a:r>
              <a:rPr kumimoji="1"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공동 책</a:t>
            </a:r>
            <a:r>
              <a:rPr kumimoji="1"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임</a:t>
            </a:r>
            <a:endParaRPr kumimoji="1" lang="en-US" altLang="ko-KR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265817"/>
            <a:ext cx="3498112" cy="93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1.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인간의 유혹자인 </a:t>
            </a:r>
            <a:r>
              <a:rPr kumimoji="1" lang="en-US" altLang="ko-KR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뱀</a:t>
            </a:r>
            <a:r>
              <a:rPr kumimoji="1" lang="en-US" altLang="ko-KR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" name="타원 1"/>
          <p:cNvSpPr/>
          <p:nvPr/>
        </p:nvSpPr>
        <p:spPr>
          <a:xfrm>
            <a:off x="322084" y="2010406"/>
            <a:ext cx="1870001" cy="147732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뱀의 질문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81700" y="2010402"/>
            <a:ext cx="6133657" cy="1477328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ko-KR" dirty="0" smtClean="0"/>
              <a:t> </a:t>
            </a:r>
          </a:p>
          <a:p>
            <a:r>
              <a:rPr kumimoji="1" lang="en-US" altLang="ko-KR" i="1" dirty="0"/>
              <a:t> </a:t>
            </a:r>
            <a:r>
              <a:rPr kumimoji="1" lang="en-US" altLang="ko-KR" i="1" dirty="0" smtClean="0"/>
              <a:t>     </a:t>
            </a:r>
            <a:r>
              <a:rPr lang="ko-KR" altLang="en-US" i="1" dirty="0" smtClean="0"/>
              <a:t>“</a:t>
            </a:r>
            <a:r>
              <a:rPr lang="ko-KR" altLang="en-US" i="1" dirty="0"/>
              <a:t>하나님이 참으로 너희더러 동산 모든 </a:t>
            </a:r>
            <a:r>
              <a:rPr lang="ko-KR" altLang="en-US" i="1" dirty="0" smtClean="0"/>
              <a:t>나무의</a:t>
            </a:r>
            <a:r>
              <a:rPr lang="en-US" altLang="ko-KR" i="1" dirty="0"/>
              <a:t> </a:t>
            </a:r>
            <a:r>
              <a:rPr lang="ko-KR" altLang="en-US" i="1" dirty="0" smtClean="0"/>
              <a:t>실과를 </a:t>
            </a:r>
            <a:endParaRPr lang="en-US" altLang="ko-KR" i="1" dirty="0" smtClean="0"/>
          </a:p>
          <a:p>
            <a:endParaRPr lang="en-US" altLang="ko-KR" i="1" dirty="0"/>
          </a:p>
          <a:p>
            <a:r>
              <a:rPr lang="en-US" altLang="ko-KR" i="1" dirty="0" smtClean="0"/>
              <a:t>       </a:t>
            </a:r>
            <a:r>
              <a:rPr lang="ko-KR" altLang="en-US" i="1" dirty="0" smtClean="0"/>
              <a:t>먹지 </a:t>
            </a:r>
            <a:r>
              <a:rPr lang="ko-KR" altLang="en-US" i="1" dirty="0"/>
              <a:t>말라 하시더냐</a:t>
            </a:r>
            <a:r>
              <a:rPr lang="en-US" altLang="ko-KR" i="1" dirty="0" smtClean="0"/>
              <a:t>? (</a:t>
            </a:r>
            <a:r>
              <a:rPr lang="en-US" altLang="ko-KR" i="1" dirty="0"/>
              <a:t>1</a:t>
            </a:r>
            <a:r>
              <a:rPr lang="ko-KR" altLang="en-US" i="1" dirty="0"/>
              <a:t>절</a:t>
            </a:r>
            <a:r>
              <a:rPr lang="en-US" altLang="ko-KR" i="1" dirty="0"/>
              <a:t>)”</a:t>
            </a:r>
            <a:endParaRPr lang="ko-KR" altLang="en-US" dirty="0"/>
          </a:p>
          <a:p>
            <a:endParaRPr kumimoji="1" lang="en-US" altLang="ko-KR" dirty="0"/>
          </a:p>
        </p:txBody>
      </p:sp>
      <p:sp>
        <p:nvSpPr>
          <p:cNvPr id="15" name="오른쪽 화살표 14"/>
          <p:cNvSpPr/>
          <p:nvPr/>
        </p:nvSpPr>
        <p:spPr>
          <a:xfrm>
            <a:off x="1097595" y="5433237"/>
            <a:ext cx="318977" cy="170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01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07064" y="2343025"/>
            <a:ext cx="1860698" cy="4247317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ko-KR" dirty="0" smtClean="0"/>
              <a:t> </a:t>
            </a:r>
          </a:p>
          <a:p>
            <a:pPr algn="ctr"/>
            <a:r>
              <a:rPr kumimoji="1" lang="en-US" altLang="ko-KR" i="1" dirty="0"/>
              <a:t>  </a:t>
            </a:r>
            <a:endParaRPr kumimoji="1" lang="en-US" altLang="ko-KR" i="1" dirty="0" smtClean="0"/>
          </a:p>
          <a:p>
            <a:pPr algn="ctr"/>
            <a:r>
              <a:rPr lang="ko-KR" altLang="en-US" i="1" dirty="0" smtClean="0"/>
              <a:t>“</a:t>
            </a:r>
            <a:r>
              <a:rPr lang="ko-KR" altLang="en-US" i="1" dirty="0"/>
              <a:t>하나님이 </a:t>
            </a:r>
            <a:endParaRPr lang="en-US" altLang="ko-KR" i="1" dirty="0" smtClean="0"/>
          </a:p>
          <a:p>
            <a:pPr algn="ctr"/>
            <a:endParaRPr lang="en-US" altLang="ko-KR" i="1" dirty="0" smtClean="0"/>
          </a:p>
          <a:p>
            <a:pPr algn="ctr"/>
            <a:r>
              <a:rPr lang="ko-KR" altLang="en-US" b="1" i="1" u="sng" dirty="0" smtClean="0">
                <a:solidFill>
                  <a:schemeClr val="accent2"/>
                </a:solidFill>
              </a:rPr>
              <a:t>참으로</a:t>
            </a:r>
            <a:r>
              <a:rPr lang="ko-KR" altLang="en-US" i="1" dirty="0" smtClean="0"/>
              <a:t> </a:t>
            </a:r>
            <a:endParaRPr lang="en-US" altLang="ko-KR" i="1" dirty="0" smtClean="0"/>
          </a:p>
          <a:p>
            <a:pPr algn="ctr"/>
            <a:endParaRPr lang="en-US" altLang="ko-KR" i="1" dirty="0"/>
          </a:p>
          <a:p>
            <a:pPr algn="ctr"/>
            <a:r>
              <a:rPr lang="ko-KR" altLang="en-US" i="1" dirty="0" smtClean="0"/>
              <a:t>너희더러</a:t>
            </a:r>
            <a:endParaRPr lang="en-US" altLang="ko-KR" i="1" dirty="0" smtClean="0"/>
          </a:p>
          <a:p>
            <a:pPr algn="ctr"/>
            <a:endParaRPr lang="en-US" altLang="ko-KR" i="1" dirty="0"/>
          </a:p>
          <a:p>
            <a:pPr algn="ctr"/>
            <a:r>
              <a:rPr lang="ko-KR" altLang="en-US" i="1" dirty="0" smtClean="0"/>
              <a:t> </a:t>
            </a:r>
            <a:r>
              <a:rPr lang="ko-KR" altLang="en-US" b="1" i="1" u="sng" dirty="0">
                <a:solidFill>
                  <a:srgbClr val="00B050"/>
                </a:solidFill>
              </a:rPr>
              <a:t>동산 모든 </a:t>
            </a:r>
            <a:r>
              <a:rPr lang="ko-KR" altLang="en-US" b="1" i="1" u="sng" dirty="0" smtClean="0">
                <a:solidFill>
                  <a:srgbClr val="00B050"/>
                </a:solidFill>
              </a:rPr>
              <a:t>나무</a:t>
            </a:r>
            <a:endParaRPr lang="en-US" altLang="ko-KR" b="1" i="1" u="sng" dirty="0" smtClean="0">
              <a:solidFill>
                <a:srgbClr val="00B050"/>
              </a:solidFill>
            </a:endParaRPr>
          </a:p>
          <a:p>
            <a:pPr algn="ctr"/>
            <a:endParaRPr lang="en-US" altLang="ko-KR" b="1" i="1" dirty="0">
              <a:solidFill>
                <a:srgbClr val="00B050"/>
              </a:solidFill>
            </a:endParaRPr>
          </a:p>
          <a:p>
            <a:pPr algn="ctr"/>
            <a:r>
              <a:rPr lang="ko-KR" altLang="en-US" b="1" i="1" dirty="0" smtClean="0">
                <a:solidFill>
                  <a:srgbClr val="00B050"/>
                </a:solidFill>
              </a:rPr>
              <a:t>의</a:t>
            </a:r>
            <a:r>
              <a:rPr lang="en-US" altLang="ko-KR" b="1" i="1" dirty="0" smtClean="0">
                <a:solidFill>
                  <a:srgbClr val="00B050"/>
                </a:solidFill>
              </a:rPr>
              <a:t> </a:t>
            </a:r>
            <a:r>
              <a:rPr lang="ko-KR" altLang="en-US" b="1" i="1" dirty="0" smtClean="0">
                <a:solidFill>
                  <a:srgbClr val="00B050"/>
                </a:solidFill>
              </a:rPr>
              <a:t>실과를</a:t>
            </a:r>
            <a:r>
              <a:rPr lang="en-US" altLang="ko-KR" b="1" i="1" dirty="0" smtClean="0">
                <a:solidFill>
                  <a:srgbClr val="00B050"/>
                </a:solidFill>
              </a:rPr>
              <a:t>  </a:t>
            </a:r>
            <a:r>
              <a:rPr lang="ko-KR" altLang="en-US" b="1" i="1" dirty="0" smtClean="0">
                <a:solidFill>
                  <a:srgbClr val="00B050"/>
                </a:solidFill>
              </a:rPr>
              <a:t>먹지</a:t>
            </a:r>
            <a:endParaRPr lang="en-US" altLang="ko-KR" b="1" i="1" dirty="0" smtClean="0">
              <a:solidFill>
                <a:srgbClr val="00B050"/>
              </a:solidFill>
            </a:endParaRPr>
          </a:p>
          <a:p>
            <a:pPr algn="ctr"/>
            <a:endParaRPr lang="en-US" altLang="ko-KR" b="1" i="1" dirty="0">
              <a:solidFill>
                <a:srgbClr val="00B050"/>
              </a:solidFill>
            </a:endParaRPr>
          </a:p>
          <a:p>
            <a:pPr algn="ctr"/>
            <a:r>
              <a:rPr lang="ko-KR" altLang="en-US" b="1" i="1" dirty="0" smtClean="0">
                <a:solidFill>
                  <a:srgbClr val="00B050"/>
                </a:solidFill>
              </a:rPr>
              <a:t> </a:t>
            </a:r>
            <a:r>
              <a:rPr lang="ko-KR" altLang="en-US" b="1" i="1" dirty="0">
                <a:solidFill>
                  <a:srgbClr val="00B050"/>
                </a:solidFill>
              </a:rPr>
              <a:t>말라 하시더냐</a:t>
            </a:r>
            <a:r>
              <a:rPr lang="en-US" altLang="ko-KR" b="1" i="1" dirty="0" smtClean="0">
                <a:solidFill>
                  <a:srgbClr val="00B050"/>
                </a:solidFill>
              </a:rPr>
              <a:t>? </a:t>
            </a:r>
            <a:r>
              <a:rPr lang="en-US" altLang="ko-KR" i="1" dirty="0" smtClean="0"/>
              <a:t>”</a:t>
            </a:r>
          </a:p>
          <a:p>
            <a:pPr algn="ctr"/>
            <a:endParaRPr lang="ko-KR" altLang="en-US" dirty="0"/>
          </a:p>
          <a:p>
            <a:endParaRPr kumimoji="1" lang="en-US" altLang="ko-KR" dirty="0"/>
          </a:p>
        </p:txBody>
      </p:sp>
      <p:sp>
        <p:nvSpPr>
          <p:cNvPr id="2" name="오른쪽 화살표 1"/>
          <p:cNvSpPr/>
          <p:nvPr/>
        </p:nvSpPr>
        <p:spPr>
          <a:xfrm>
            <a:off x="2694030" y="4113035"/>
            <a:ext cx="598081" cy="56352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91785" y="2327018"/>
            <a:ext cx="5376102" cy="4278094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ko-KR" dirty="0" smtClean="0"/>
              <a:t>(1)  </a:t>
            </a:r>
            <a:r>
              <a:rPr kumimoji="1" lang="ko-KR" altLang="en-US" dirty="0" smtClean="0"/>
              <a:t>뱀의 질문은 </a:t>
            </a:r>
            <a:r>
              <a:rPr kumimoji="1" lang="ko-KR" altLang="en-US" b="1" dirty="0" smtClean="0"/>
              <a:t>도전적</a:t>
            </a:r>
            <a:r>
              <a:rPr kumimoji="1" lang="en-US" altLang="ko-KR" b="1" dirty="0" smtClean="0"/>
              <a:t>, </a:t>
            </a:r>
            <a:r>
              <a:rPr kumimoji="1" lang="ko-KR" altLang="en-US" b="1" dirty="0" smtClean="0"/>
              <a:t>회의적</a:t>
            </a:r>
            <a:endParaRPr kumimoji="1" lang="en-US" altLang="ko-KR" b="1" dirty="0" smtClean="0"/>
          </a:p>
          <a:p>
            <a:endParaRPr kumimoji="1" lang="en-US" altLang="ko-KR" dirty="0" smtClean="0"/>
          </a:p>
          <a:p>
            <a:pPr lvl="1"/>
            <a:r>
              <a:rPr kumimoji="1" lang="en-US" altLang="ko-KR" b="1" dirty="0" smtClean="0">
                <a:solidFill>
                  <a:schemeClr val="accent2"/>
                </a:solidFill>
              </a:rPr>
              <a:t>‘</a:t>
            </a:r>
            <a:r>
              <a:rPr kumimoji="1" lang="ko-KR" altLang="en-US" b="1" dirty="0" smtClean="0">
                <a:solidFill>
                  <a:schemeClr val="accent2"/>
                </a:solidFill>
              </a:rPr>
              <a:t>참으로</a:t>
            </a:r>
            <a:r>
              <a:rPr kumimoji="1" lang="en-US" altLang="ko-KR" b="1" dirty="0" smtClean="0">
                <a:solidFill>
                  <a:schemeClr val="accent2"/>
                </a:solidFill>
              </a:rPr>
              <a:t>’ </a:t>
            </a:r>
            <a:r>
              <a:rPr kumimoji="1" lang="en-US" altLang="ko-KR" dirty="0" smtClean="0"/>
              <a:t>: </a:t>
            </a:r>
            <a:r>
              <a:rPr kumimoji="1" lang="ko-KR" altLang="en-US" dirty="0" smtClean="0"/>
              <a:t>하나님의 말씀에 대한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의심</a:t>
            </a:r>
            <a:r>
              <a:rPr kumimoji="1" lang="ko-KR" altLang="en-US" dirty="0" smtClean="0"/>
              <a:t> 조장</a:t>
            </a:r>
            <a:endParaRPr kumimoji="1" lang="en-US" altLang="ko-KR" dirty="0" smtClean="0"/>
          </a:p>
          <a:p>
            <a:endParaRPr kumimoji="1" lang="en-US" altLang="ko-KR" dirty="0" smtClean="0"/>
          </a:p>
          <a:p>
            <a:pPr marL="342900" indent="-342900">
              <a:buAutoNum type="arabicParenBoth" startAt="2"/>
            </a:pPr>
            <a:r>
              <a:rPr kumimoji="1" lang="ko-KR" altLang="en-US" dirty="0" smtClean="0"/>
              <a:t>뱀의 질문은 하나님의 말씀을 </a:t>
            </a:r>
            <a:r>
              <a:rPr kumimoji="1" lang="ko-KR" altLang="en-US" b="1" dirty="0" smtClean="0"/>
              <a:t>교묘히 변조</a:t>
            </a:r>
            <a:r>
              <a:rPr kumimoji="1" lang="ko-KR" altLang="en-US" dirty="0" smtClean="0"/>
              <a:t>시킴</a:t>
            </a:r>
            <a:endParaRPr kumimoji="1" lang="en-US" altLang="ko-KR" dirty="0" smtClean="0"/>
          </a:p>
          <a:p>
            <a:pPr marL="342900" indent="-342900">
              <a:buAutoNum type="arabicParenBoth" startAt="2"/>
            </a:pPr>
            <a:endParaRPr kumimoji="1" lang="en-US" altLang="ko-KR" dirty="0"/>
          </a:p>
          <a:p>
            <a:r>
              <a:rPr kumimoji="1" lang="en-US" altLang="ko-KR" dirty="0" smtClean="0"/>
              <a:t>            </a:t>
            </a:r>
            <a:r>
              <a:rPr kumimoji="1" lang="ko-KR" altLang="en-US" b="1" dirty="0" smtClean="0">
                <a:solidFill>
                  <a:srgbClr val="00B050"/>
                </a:solidFill>
              </a:rPr>
              <a:t>한 부분</a:t>
            </a:r>
            <a:r>
              <a:rPr kumimoji="1" lang="en-US" altLang="ko-KR" b="1" dirty="0" smtClean="0">
                <a:solidFill>
                  <a:srgbClr val="00B050"/>
                </a:solidFill>
              </a:rPr>
              <a:t>(</a:t>
            </a:r>
            <a:r>
              <a:rPr kumimoji="1" lang="ko-KR" altLang="en-US" b="1" dirty="0" smtClean="0">
                <a:solidFill>
                  <a:srgbClr val="00B050"/>
                </a:solidFill>
              </a:rPr>
              <a:t>부정적 명령</a:t>
            </a:r>
            <a:r>
              <a:rPr kumimoji="1" lang="en-US" altLang="ko-KR" b="1" dirty="0" smtClean="0">
                <a:solidFill>
                  <a:srgbClr val="00B050"/>
                </a:solidFill>
              </a:rPr>
              <a:t>)</a:t>
            </a:r>
            <a:r>
              <a:rPr kumimoji="1" lang="ko-KR" altLang="en-US" b="1" dirty="0" smtClean="0">
                <a:solidFill>
                  <a:srgbClr val="00B050"/>
                </a:solidFill>
              </a:rPr>
              <a:t>만</a:t>
            </a:r>
            <a:r>
              <a:rPr kumimoji="1" lang="ko-KR" altLang="en-US" dirty="0" smtClean="0">
                <a:solidFill>
                  <a:srgbClr val="00B050"/>
                </a:solidFill>
              </a:rPr>
              <a:t> </a:t>
            </a:r>
            <a:r>
              <a:rPr kumimoji="1" lang="ko-KR" altLang="en-US" dirty="0" smtClean="0"/>
              <a:t>강조</a:t>
            </a:r>
            <a:endParaRPr kumimoji="1" lang="en-US" altLang="ko-KR" dirty="0" smtClean="0"/>
          </a:p>
          <a:p>
            <a:endParaRPr kumimoji="1" lang="en-US" altLang="ko-KR" dirty="0" smtClean="0"/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         </a:t>
            </a:r>
            <a:r>
              <a:rPr kumimoji="1" lang="en-US" altLang="ko-KR" b="1" dirty="0" smtClean="0">
                <a:solidFill>
                  <a:srgbClr val="00B050"/>
                </a:solidFill>
              </a:rPr>
              <a:t>‘</a:t>
            </a:r>
            <a:r>
              <a:rPr kumimoji="1" lang="ko-KR" altLang="en-US" b="1" dirty="0" smtClean="0">
                <a:solidFill>
                  <a:srgbClr val="00B050"/>
                </a:solidFill>
              </a:rPr>
              <a:t>선악과</a:t>
            </a:r>
            <a:r>
              <a:rPr kumimoji="1" lang="en-US" altLang="ko-KR" b="1" dirty="0" smtClean="0">
                <a:solidFill>
                  <a:srgbClr val="00B050"/>
                </a:solidFill>
              </a:rPr>
              <a:t>’</a:t>
            </a:r>
            <a:r>
              <a:rPr kumimoji="1" lang="ko-KR" altLang="en-US" dirty="0" smtClean="0"/>
              <a:t>에 대한 언급을 의도적으로 회피</a:t>
            </a:r>
            <a:endParaRPr kumimoji="1" lang="en-US" altLang="ko-KR" dirty="0" smtClean="0"/>
          </a:p>
          <a:p>
            <a:endParaRPr kumimoji="1" lang="en-US" altLang="ko-KR" dirty="0" smtClean="0"/>
          </a:p>
          <a:p>
            <a:pPr marL="342900" indent="-342900">
              <a:buFont typeface="+mj-ea"/>
              <a:buAutoNum type="circleNumDbPlain"/>
            </a:pPr>
            <a:endParaRPr kumimoji="1" lang="en-US" altLang="ko-KR" sz="1000" dirty="0" smtClean="0"/>
          </a:p>
          <a:p>
            <a:r>
              <a:rPr kumimoji="1" lang="en-US" altLang="ko-KR" dirty="0" smtClean="0"/>
              <a:t>(3) </a:t>
            </a:r>
            <a:r>
              <a:rPr kumimoji="1" lang="ko-KR" altLang="en-US" dirty="0" smtClean="0"/>
              <a:t>뱀은 인간에게 </a:t>
            </a:r>
            <a:r>
              <a:rPr kumimoji="1" lang="ko-KR" altLang="en-US" b="1" dirty="0" smtClean="0"/>
              <a:t>충동을 불러일으킴</a:t>
            </a:r>
            <a:endParaRPr kumimoji="1" lang="en-US" altLang="ko-KR" b="1" dirty="0" smtClean="0"/>
          </a:p>
          <a:p>
            <a:endParaRPr kumimoji="1" lang="en-US" altLang="ko-KR" dirty="0" smtClean="0"/>
          </a:p>
          <a:p>
            <a:pPr marL="1200150" lvl="2" indent="-285750">
              <a:buFont typeface="Wingdings" pitchFamily="2" charset="2"/>
              <a:buChar char="§"/>
            </a:pPr>
            <a:r>
              <a:rPr kumimoji="1" lang="ko-KR" altLang="en-US" dirty="0" smtClean="0"/>
              <a:t>여자에게 직접적 결단을 강요 </a:t>
            </a:r>
            <a:r>
              <a:rPr kumimoji="1" lang="en-US" altLang="ko-KR" dirty="0" smtClean="0"/>
              <a:t>X</a:t>
            </a:r>
          </a:p>
          <a:p>
            <a:pPr marL="1200150" lvl="2" indent="-285750">
              <a:buFont typeface="Wingdings" pitchFamily="2" charset="2"/>
              <a:buChar char="§"/>
            </a:pPr>
            <a:endParaRPr kumimoji="1" lang="en-US" altLang="ko-KR" sz="1000" dirty="0" smtClean="0"/>
          </a:p>
          <a:p>
            <a:pPr marL="1200150" lvl="2" indent="-285750">
              <a:buFont typeface="Wingdings" pitchFamily="2" charset="2"/>
              <a:buChar char="§"/>
            </a:pPr>
            <a:r>
              <a:rPr kumimoji="1" lang="ko-KR" altLang="en-US" dirty="0" smtClean="0"/>
              <a:t>자유로운 결단을 내릴 수 있도록 충동</a:t>
            </a:r>
            <a:r>
              <a:rPr kumimoji="1" lang="en-US" altLang="ko-KR" dirty="0" smtClean="0"/>
              <a:t>           </a:t>
            </a:r>
            <a:r>
              <a:rPr kumimoji="1" lang="en-US" altLang="ko-KR" i="1" dirty="0" smtClean="0"/>
              <a:t>  </a:t>
            </a:r>
            <a:endParaRPr kumimoji="1" lang="en-US" altLang="ko-KR" dirty="0"/>
          </a:p>
        </p:txBody>
      </p:sp>
      <p:cxnSp>
        <p:nvCxnSpPr>
          <p:cNvPr id="10" name="구부러진 연결선 9"/>
          <p:cNvCxnSpPr/>
          <p:nvPr/>
        </p:nvCxnSpPr>
        <p:spPr>
          <a:xfrm flipV="1">
            <a:off x="2057400" y="3067495"/>
            <a:ext cx="1871328" cy="563528"/>
          </a:xfrm>
          <a:prstGeom prst="curvedConnector3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구부러진 연결선 11"/>
          <p:cNvCxnSpPr/>
          <p:nvPr/>
        </p:nvCxnSpPr>
        <p:spPr>
          <a:xfrm flipV="1">
            <a:off x="2434862" y="4148475"/>
            <a:ext cx="1658679" cy="528085"/>
          </a:xfrm>
          <a:prstGeom prst="curvedConnector3">
            <a:avLst>
              <a:gd name="adj1" fmla="val 38462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구부러진 연결선 14"/>
          <p:cNvCxnSpPr/>
          <p:nvPr/>
        </p:nvCxnSpPr>
        <p:spPr>
          <a:xfrm>
            <a:off x="2567762" y="4673038"/>
            <a:ext cx="1525772" cy="3524"/>
          </a:xfrm>
          <a:prstGeom prst="curvedConnector3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265817"/>
            <a:ext cx="3498112" cy="93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ko-KR" altLang="en-US" sz="2400" b="1" dirty="0" smtClean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인간의 유혹자인 </a:t>
            </a:r>
            <a:r>
              <a:rPr kumimoji="1" lang="en-US" altLang="ko-KR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뱀</a:t>
            </a:r>
            <a:r>
              <a:rPr kumimoji="1" lang="en-US" altLang="ko-KR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539886" y="1638074"/>
            <a:ext cx="3789938" cy="4116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1" indent="-342900" algn="ctr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b="1" dirty="0">
                <a:solidFill>
                  <a:srgbClr val="1938F0"/>
                </a:solidFill>
              </a:rPr>
              <a:t>뱀의 질문의 </a:t>
            </a:r>
            <a:r>
              <a:rPr kumimoji="1" lang="en-US" altLang="ko-KR" b="1" dirty="0" smtClean="0">
                <a:solidFill>
                  <a:srgbClr val="1938F0"/>
                </a:solidFill>
              </a:rPr>
              <a:t>3</a:t>
            </a:r>
            <a:r>
              <a:rPr kumimoji="1" lang="ko-KR" altLang="en-US" b="1" dirty="0" smtClean="0">
                <a:solidFill>
                  <a:srgbClr val="1938F0"/>
                </a:solidFill>
              </a:rPr>
              <a:t>가지 특징</a:t>
            </a:r>
            <a:endParaRPr kumimoji="1" lang="ko-KR" altLang="en-US" b="1" dirty="0">
              <a:solidFill>
                <a:srgbClr val="1938F0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4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</a:t>
            </a:r>
          </a:p>
          <a:p>
            <a:pPr marL="0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</a:t>
            </a:r>
            <a:endParaRPr kumimoji="1" lang="en-US" altLang="ko-KR" sz="20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r>
              <a:rPr kumimoji="1" lang="ko-KR" altLang="en-US" sz="1800" dirty="0" smtClean="0"/>
              <a:t>여자는 </a:t>
            </a:r>
            <a:r>
              <a:rPr kumimoji="1" lang="en-US" altLang="ko-KR" sz="1800" b="1" dirty="0" smtClean="0">
                <a:solidFill>
                  <a:schemeClr val="accent2"/>
                </a:solidFill>
              </a:rPr>
              <a:t>‘</a:t>
            </a:r>
            <a:r>
              <a:rPr kumimoji="1" lang="ko-KR" altLang="en-US" sz="1800" b="1" dirty="0" smtClean="0">
                <a:solidFill>
                  <a:schemeClr val="accent2"/>
                </a:solidFill>
              </a:rPr>
              <a:t>나무를 만지지도 말라</a:t>
            </a:r>
            <a:r>
              <a:rPr kumimoji="1" lang="en-US" altLang="ko-KR" sz="1800" b="1" dirty="0" smtClean="0">
                <a:solidFill>
                  <a:schemeClr val="accent2"/>
                </a:solidFill>
              </a:rPr>
              <a:t>’</a:t>
            </a:r>
            <a:r>
              <a:rPr kumimoji="1" lang="ko-KR" altLang="en-US" sz="1800" dirty="0" smtClean="0"/>
              <a:t>는 말씀을 </a:t>
            </a:r>
            <a:r>
              <a:rPr kumimoji="1" lang="ko-KR" altLang="en-US" sz="1800" b="1" dirty="0" smtClean="0"/>
              <a:t>추가</a:t>
            </a:r>
            <a:endParaRPr kumimoji="1" lang="en-US" altLang="ko-KR" sz="1800" b="1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1800" dirty="0" smtClean="0"/>
              <a:t>하나님의 경고의 말씀을 </a:t>
            </a:r>
            <a:r>
              <a:rPr kumimoji="1" lang="ko-KR" altLang="en-US" sz="1800" b="1" dirty="0" smtClean="0"/>
              <a:t>왜곡</a:t>
            </a:r>
            <a:endParaRPr kumimoji="1" lang="en-US" altLang="ko-KR" sz="1800" b="1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1800" dirty="0" smtClean="0"/>
              <a:t>하나님을 선악을 알게 하는 나무를 만지는 것조차 금지하시는 </a:t>
            </a:r>
            <a:endParaRPr kumimoji="1" lang="en-US" altLang="ko-KR" sz="1800" dirty="0" smtClean="0"/>
          </a:p>
          <a:p>
            <a:pPr marL="0" indent="0">
              <a:buNone/>
            </a:pPr>
            <a:r>
              <a:rPr kumimoji="1" lang="en-US" altLang="ko-KR" sz="1800" b="1" dirty="0"/>
              <a:t> </a:t>
            </a:r>
            <a:r>
              <a:rPr kumimoji="1" lang="en-US" altLang="ko-KR" sz="1800" b="1" dirty="0" smtClean="0"/>
              <a:t>     </a:t>
            </a:r>
            <a:r>
              <a:rPr kumimoji="1" lang="ko-KR" altLang="en-US" sz="1800" b="1" dirty="0" smtClean="0"/>
              <a:t>가혹</a:t>
            </a:r>
            <a:r>
              <a:rPr kumimoji="1" lang="ko-KR" altLang="en-US" sz="1800" dirty="0" smtClean="0"/>
              <a:t>하고 </a:t>
            </a:r>
            <a:r>
              <a:rPr kumimoji="1" lang="ko-KR" altLang="en-US" sz="1800" b="1" dirty="0" smtClean="0"/>
              <a:t>억압적</a:t>
            </a:r>
            <a:r>
              <a:rPr kumimoji="1" lang="ko-KR" altLang="en-US" sz="1800" dirty="0" smtClean="0"/>
              <a:t>인 분으로 이해</a:t>
            </a:r>
            <a:endParaRPr kumimoji="1" lang="en-US" altLang="ko-KR" sz="1800" dirty="0" smtClean="0"/>
          </a:p>
          <a:p>
            <a:pPr marL="0" indent="0">
              <a:buNone/>
            </a:pPr>
            <a:r>
              <a:rPr kumimoji="1" lang="en-US" altLang="ko-KR" sz="1800" dirty="0" smtClean="0"/>
              <a:t>                  </a:t>
            </a:r>
            <a:r>
              <a:rPr kumimoji="1" lang="ko-KR" altLang="en-US" sz="1800" dirty="0" smtClean="0"/>
              <a:t>하나님과 하나님의 말씀에 대한 여자의 </a:t>
            </a:r>
            <a:r>
              <a:rPr kumimoji="1" lang="en-US" altLang="ko-KR" sz="1800" b="1" u="sng" dirty="0" smtClean="0">
                <a:solidFill>
                  <a:srgbClr val="FF0000"/>
                </a:solidFill>
              </a:rPr>
              <a:t>‘</a:t>
            </a:r>
            <a:r>
              <a:rPr kumimoji="1" lang="ko-KR" altLang="en-US" sz="1800" b="1" u="sng" dirty="0" smtClean="0">
                <a:solidFill>
                  <a:srgbClr val="FF0000"/>
                </a:solidFill>
              </a:rPr>
              <a:t>몰이해</a:t>
            </a:r>
            <a:r>
              <a:rPr kumimoji="1" lang="en-US" altLang="ko-KR" sz="1800" b="1" u="sng" dirty="0" smtClean="0">
                <a:solidFill>
                  <a:srgbClr val="FF0000"/>
                </a:solidFill>
              </a:rPr>
              <a:t>’</a:t>
            </a:r>
            <a:r>
              <a:rPr kumimoji="1" lang="ko-KR" altLang="en-US" sz="1800" dirty="0" smtClean="0"/>
              <a:t>가 죄와 타락의 출발</a:t>
            </a:r>
            <a:endParaRPr kumimoji="1"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348218" y="2027237"/>
            <a:ext cx="1870001" cy="11164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여자의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대답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9922" y="2027234"/>
            <a:ext cx="6133657" cy="1077218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500" i="1" dirty="0" smtClean="0"/>
          </a:p>
          <a:p>
            <a:pPr algn="ctr"/>
            <a:r>
              <a:rPr lang="en-US" altLang="ko-KR" i="1" dirty="0" smtClean="0"/>
              <a:t>“</a:t>
            </a:r>
            <a:r>
              <a:rPr lang="ko-KR" altLang="en-US" i="1" dirty="0" smtClean="0"/>
              <a:t>동산 </a:t>
            </a:r>
            <a:r>
              <a:rPr lang="ko-KR" altLang="en-US" i="1" dirty="0"/>
              <a:t>중앙에 있는 나무의 열매는 하나님의 </a:t>
            </a:r>
            <a:r>
              <a:rPr lang="ko-KR" altLang="en-US" i="1" dirty="0" smtClean="0"/>
              <a:t>말씀에</a:t>
            </a:r>
            <a:endParaRPr lang="en-US" altLang="ko-KR" i="1" dirty="0" smtClean="0"/>
          </a:p>
          <a:p>
            <a:pPr algn="ctr"/>
            <a:r>
              <a:rPr lang="ko-KR" altLang="en-US" i="1" dirty="0" smtClean="0"/>
              <a:t>너희는 </a:t>
            </a:r>
            <a:r>
              <a:rPr lang="ko-KR" altLang="en-US" b="1" i="1" u="sng" dirty="0"/>
              <a:t>먹지도 말고 만지지도 말라</a:t>
            </a:r>
            <a:r>
              <a:rPr lang="ko-KR" altLang="en-US" i="1" dirty="0"/>
              <a:t> 너희가 죽을까 하노라 </a:t>
            </a:r>
            <a:endParaRPr lang="en-US" altLang="ko-KR" i="1" dirty="0" smtClean="0"/>
          </a:p>
          <a:p>
            <a:pPr algn="ctr"/>
            <a:r>
              <a:rPr lang="ko-KR" altLang="en-US" i="1" dirty="0" smtClean="0"/>
              <a:t>하셨느니라</a:t>
            </a:r>
            <a:r>
              <a:rPr lang="en-US" altLang="ko-KR" i="1" dirty="0" smtClean="0"/>
              <a:t>” (3</a:t>
            </a:r>
            <a:r>
              <a:rPr lang="ko-KR" altLang="en-US" i="1" dirty="0" smtClean="0"/>
              <a:t>절</a:t>
            </a:r>
            <a:r>
              <a:rPr lang="en-US" altLang="ko-KR" i="1" dirty="0" smtClean="0"/>
              <a:t>)</a:t>
            </a:r>
          </a:p>
          <a:p>
            <a:pPr algn="ctr"/>
            <a:endParaRPr lang="ko-KR" altLang="en-US" sz="500" dirty="0"/>
          </a:p>
        </p:txBody>
      </p:sp>
      <p:sp>
        <p:nvSpPr>
          <p:cNvPr id="15" name="오른쪽 화살표 14"/>
          <p:cNvSpPr/>
          <p:nvPr/>
        </p:nvSpPr>
        <p:spPr>
          <a:xfrm>
            <a:off x="1206355" y="5773406"/>
            <a:ext cx="318977" cy="170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265817"/>
            <a:ext cx="3498112" cy="93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ko-KR" altLang="en-US" sz="2400" b="1" dirty="0" smtClean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인간의 유혹자인 </a:t>
            </a:r>
            <a:r>
              <a:rPr kumimoji="1" lang="en-US" altLang="ko-KR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뱀</a:t>
            </a:r>
            <a:r>
              <a:rPr kumimoji="1" lang="en-US" altLang="ko-KR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80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47657" y="2551818"/>
            <a:ext cx="2857057" cy="41769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b="1" i="1" dirty="0" smtClean="0">
              <a:solidFill>
                <a:srgbClr val="7030A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en-US" altLang="ko-KR" b="1" i="1" dirty="0" smtClean="0">
                <a:solidFill>
                  <a:srgbClr val="FF0000"/>
                </a:solidFill>
              </a:rPr>
              <a:t>‘</a:t>
            </a:r>
            <a:r>
              <a:rPr lang="ko-KR" altLang="en-US" b="1" i="1" dirty="0" smtClean="0">
                <a:solidFill>
                  <a:srgbClr val="FF0000"/>
                </a:solidFill>
              </a:rPr>
              <a:t>너희가 결코 죽지 </a:t>
            </a:r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ko-KR" altLang="en-US" b="1" i="1" dirty="0" smtClean="0">
                <a:solidFill>
                  <a:srgbClr val="FF0000"/>
                </a:solidFill>
              </a:rPr>
              <a:t>아니하리라</a:t>
            </a:r>
            <a:r>
              <a:rPr lang="en-US" altLang="ko-KR" b="1" i="1" dirty="0" smtClean="0">
                <a:solidFill>
                  <a:srgbClr val="FF0000"/>
                </a:solidFill>
              </a:rPr>
              <a:t>’</a:t>
            </a:r>
          </a:p>
          <a:p>
            <a:pPr algn="ctr" fontAlgn="base"/>
            <a:endParaRPr lang="en-US" altLang="ko-KR" i="1" dirty="0">
              <a:solidFill>
                <a:srgbClr val="7030A0"/>
              </a:solidFill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b="1" i="1" dirty="0" smtClean="0">
                <a:solidFill>
                  <a:srgbClr val="7030A0"/>
                </a:solidFill>
              </a:rPr>
              <a:t>‘</a:t>
            </a:r>
            <a:r>
              <a:rPr lang="ko-KR" altLang="en-US" b="1" i="1" dirty="0" smtClean="0">
                <a:solidFill>
                  <a:srgbClr val="7030A0"/>
                </a:solidFill>
              </a:rPr>
              <a:t>네가 먹는 날에는 정녕 죽으리라</a:t>
            </a:r>
            <a:r>
              <a:rPr lang="en-US" altLang="ko-KR" b="1" i="1" dirty="0" smtClean="0">
                <a:solidFill>
                  <a:srgbClr val="7030A0"/>
                </a:solidFill>
              </a:rPr>
              <a:t>’</a:t>
            </a:r>
            <a:r>
              <a:rPr lang="en-US" altLang="ko-KR" dirty="0" smtClean="0">
                <a:solidFill>
                  <a:srgbClr val="7030A0"/>
                </a:solidFill>
              </a:rPr>
              <a:t>(2:17)</a:t>
            </a:r>
            <a:r>
              <a:rPr lang="ko-KR" altLang="en-US" dirty="0">
                <a:solidFill>
                  <a:srgbClr val="7030A0"/>
                </a:solidFill>
                <a:latin typeface="+mj-ea"/>
                <a:ea typeface="+mj-ea"/>
              </a:rPr>
              <a:t>와</a:t>
            </a: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 반대</a:t>
            </a:r>
            <a:endParaRPr lang="en-US" altLang="ko-KR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endParaRPr lang="en-US" altLang="ko-KR" sz="10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/>
            <a:endParaRPr lang="en-US" altLang="ko-KR" sz="5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 smtClean="0">
                <a:solidFill>
                  <a:srgbClr val="7030A0"/>
                </a:solidFill>
              </a:rPr>
              <a:t>‘</a:t>
            </a:r>
            <a:r>
              <a:rPr lang="ko-KR" altLang="en-US" sz="1700" b="1" dirty="0" smtClean="0">
                <a:solidFill>
                  <a:srgbClr val="7030A0"/>
                </a:solidFill>
              </a:rPr>
              <a:t>선악과를 따먹지 말라</a:t>
            </a:r>
            <a:r>
              <a:rPr lang="en-US" altLang="ko-KR" sz="1700" b="1" dirty="0" smtClean="0">
                <a:solidFill>
                  <a:srgbClr val="7030A0"/>
                </a:solidFill>
              </a:rPr>
              <a:t>’</a:t>
            </a:r>
            <a:r>
              <a:rPr lang="ko-KR" altLang="en-US" dirty="0" smtClean="0">
                <a:solidFill>
                  <a:srgbClr val="7030A0"/>
                </a:solidFill>
              </a:rPr>
              <a:t>는 하나님의 명령은 인간을 보호하기 위함</a:t>
            </a:r>
            <a:endParaRPr lang="en-US" altLang="ko-KR" dirty="0" smtClean="0">
              <a:solidFill>
                <a:srgbClr val="7030A0"/>
              </a:solidFill>
            </a:endParaRPr>
          </a:p>
          <a:p>
            <a:pPr marL="285750" indent="-285750" fontAlgn="base">
              <a:buFont typeface="Wingdings" pitchFamily="2" charset="2"/>
              <a:buChar char="§"/>
            </a:pPr>
            <a:endParaRPr lang="en-US" altLang="ko-KR" dirty="0">
              <a:solidFill>
                <a:srgbClr val="7030A0"/>
              </a:solidFill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ko-KR" altLang="en-US" dirty="0">
                <a:solidFill>
                  <a:srgbClr val="7030A0"/>
                </a:solidFill>
                <a:latin typeface="+mj-ea"/>
              </a:rPr>
              <a:t>하나님의 말씀을 </a:t>
            </a:r>
            <a:endParaRPr lang="en-US" altLang="ko-KR" dirty="0">
              <a:solidFill>
                <a:srgbClr val="7030A0"/>
              </a:solidFill>
              <a:latin typeface="+mj-ea"/>
            </a:endParaRPr>
          </a:p>
          <a:p>
            <a:pPr fontAlgn="base"/>
            <a:r>
              <a:rPr lang="en-US" altLang="ko-KR" dirty="0">
                <a:solidFill>
                  <a:srgbClr val="7030A0"/>
                </a:solidFill>
                <a:latin typeface="+mj-ea"/>
              </a:rPr>
              <a:t>    </a:t>
            </a:r>
            <a:r>
              <a:rPr lang="ko-KR" altLang="en-US" dirty="0">
                <a:solidFill>
                  <a:srgbClr val="7030A0"/>
                </a:solidFill>
                <a:latin typeface="+mj-ea"/>
              </a:rPr>
              <a:t>완전히 </a:t>
            </a:r>
            <a:r>
              <a:rPr lang="ko-KR" altLang="en-US" b="1" dirty="0">
                <a:solidFill>
                  <a:srgbClr val="7030A0"/>
                </a:solidFill>
                <a:latin typeface="+mj-ea"/>
              </a:rPr>
              <a:t>부정</a:t>
            </a:r>
            <a:endParaRPr lang="en-US" altLang="ko-KR" b="1" dirty="0">
              <a:solidFill>
                <a:srgbClr val="7030A0"/>
              </a:solidFill>
              <a:latin typeface="+mj-ea"/>
            </a:endParaRPr>
          </a:p>
          <a:p>
            <a:pPr fontAlgn="base"/>
            <a:endParaRPr lang="en-US" altLang="ko-KR" dirty="0" smtClean="0">
              <a:solidFill>
                <a:srgbClr val="7030A0"/>
              </a:solidFill>
            </a:endParaRPr>
          </a:p>
          <a:p>
            <a:pPr fontAlgn="base"/>
            <a:endParaRPr lang="en-US" altLang="ko-KR" dirty="0" smtClean="0">
              <a:solidFill>
                <a:srgbClr val="7030A0"/>
              </a:solidFill>
            </a:endParaRPr>
          </a:p>
          <a:p>
            <a:pPr fontAlgn="base"/>
            <a:endParaRPr lang="en-US" altLang="ko-KR" dirty="0">
              <a:solidFill>
                <a:srgbClr val="7030A0"/>
              </a:solidFill>
            </a:endParaRPr>
          </a:p>
          <a:p>
            <a:pPr fontAlgn="base"/>
            <a:endParaRPr lang="en-US" altLang="ko-KR" dirty="0" smtClean="0">
              <a:solidFill>
                <a:srgbClr val="7030A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47657" y="1509826"/>
            <a:ext cx="8608843" cy="95693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7030A0"/>
                </a:solidFill>
              </a:rPr>
              <a:t>뱀의 </a:t>
            </a:r>
            <a:r>
              <a:rPr lang="en-US" altLang="ko-KR" sz="2500" b="1" dirty="0" smtClean="0">
                <a:solidFill>
                  <a:srgbClr val="7030A0"/>
                </a:solidFill>
              </a:rPr>
              <a:t>3</a:t>
            </a:r>
            <a:r>
              <a:rPr lang="ko-KR" altLang="en-US" sz="2500" b="1" dirty="0" smtClean="0">
                <a:solidFill>
                  <a:srgbClr val="7030A0"/>
                </a:solidFill>
              </a:rPr>
              <a:t>가지 약속</a:t>
            </a:r>
            <a:endParaRPr lang="ko-KR" altLang="en-US" sz="2500" b="1" dirty="0">
              <a:solidFill>
                <a:srgbClr val="7030A0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222171" y="2548274"/>
            <a:ext cx="2768452" cy="41769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b="1" i="1" dirty="0" smtClean="0">
              <a:solidFill>
                <a:srgbClr val="7030A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7030A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7030A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en-US" altLang="ko-KR" b="1" i="1" dirty="0" smtClean="0">
                <a:solidFill>
                  <a:srgbClr val="FF0000"/>
                </a:solidFill>
              </a:rPr>
              <a:t>‘</a:t>
            </a:r>
            <a:r>
              <a:rPr lang="ko-KR" altLang="en-US" b="1" i="1" dirty="0" smtClean="0">
                <a:solidFill>
                  <a:srgbClr val="FF0000"/>
                </a:solidFill>
              </a:rPr>
              <a:t>너희 눈이 밝아</a:t>
            </a:r>
            <a:r>
              <a:rPr lang="en-US" altLang="ko-KR" b="1" i="1" dirty="0" smtClean="0">
                <a:solidFill>
                  <a:srgbClr val="FF0000"/>
                </a:solidFill>
              </a:rPr>
              <a:t>…’</a:t>
            </a:r>
          </a:p>
          <a:p>
            <a:pPr algn="ctr" fontAlgn="base"/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 fontAlgn="base"/>
            <a:endParaRPr lang="en-US" altLang="ko-KR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새로운 인식을 가지게 된다는 의미</a:t>
            </a:r>
            <a:endParaRPr lang="en-US" altLang="ko-KR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endParaRPr lang="en-US" altLang="ko-KR" sz="1000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새로운 사고력 </a:t>
            </a:r>
            <a:r>
              <a:rPr lang="en-US" altLang="ko-KR" dirty="0" smtClean="0">
                <a:solidFill>
                  <a:srgbClr val="7030A0"/>
                </a:solidFill>
                <a:latin typeface="+mj-ea"/>
                <a:ea typeface="+mj-ea"/>
              </a:rPr>
              <a:t>X,</a:t>
            </a:r>
          </a:p>
          <a:p>
            <a:pPr fontAlgn="base"/>
            <a:r>
              <a:rPr lang="en-US" altLang="ko-KR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+mj-ea"/>
                <a:ea typeface="+mj-ea"/>
              </a:rPr>
              <a:t>   </a:t>
            </a: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판단력 </a:t>
            </a:r>
            <a:r>
              <a:rPr lang="en-US" altLang="ko-KR" dirty="0" smtClean="0">
                <a:solidFill>
                  <a:srgbClr val="7030A0"/>
                </a:solidFill>
                <a:latin typeface="+mj-ea"/>
                <a:ea typeface="+mj-ea"/>
              </a:rPr>
              <a:t>X</a:t>
            </a:r>
          </a:p>
          <a:p>
            <a:pPr marL="285750" indent="-285750" fontAlgn="base">
              <a:buFont typeface="Wingdings" pitchFamily="2" charset="2"/>
              <a:buChar char="§"/>
            </a:pPr>
            <a:endParaRPr lang="en-US" altLang="ko-KR" sz="1000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자기들의 벗은 몸을 발견 </a:t>
            </a:r>
            <a:r>
              <a:rPr lang="en-US" altLang="ko-KR" dirty="0" smtClean="0">
                <a:solidFill>
                  <a:srgbClr val="7030A0"/>
                </a:solidFill>
                <a:latin typeface="+mj-ea"/>
                <a:ea typeface="+mj-ea"/>
              </a:rPr>
              <a:t>     </a:t>
            </a:r>
            <a:r>
              <a:rPr lang="ko-KR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수치심</a:t>
            </a:r>
            <a:endParaRPr lang="en-US" altLang="ko-KR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endParaRPr lang="en-US" altLang="ko-KR" sz="1000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인간과 하나님의 </a:t>
            </a:r>
            <a:endParaRPr lang="en-US" altLang="ko-KR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+mj-ea"/>
                <a:ea typeface="+mj-ea"/>
              </a:rPr>
              <a:t>   </a:t>
            </a: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관계를 멀리하는데      </a:t>
            </a:r>
            <a:endParaRPr lang="en-US" altLang="ko-KR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+mj-ea"/>
                <a:ea typeface="+mj-ea"/>
              </a:rPr>
              <a:t>   </a:t>
            </a:r>
            <a:r>
              <a:rPr lang="ko-KR" altLang="en-US" dirty="0" smtClean="0">
                <a:solidFill>
                  <a:srgbClr val="7030A0"/>
                </a:solidFill>
                <a:latin typeface="+mj-ea"/>
                <a:ea typeface="+mj-ea"/>
              </a:rPr>
              <a:t>기여</a:t>
            </a:r>
            <a:endParaRPr lang="en-US" altLang="ko-KR" dirty="0">
              <a:solidFill>
                <a:srgbClr val="7030A0"/>
              </a:solidFill>
              <a:latin typeface="+mj-ea"/>
              <a:ea typeface="+mj-ea"/>
            </a:endParaRPr>
          </a:p>
          <a:p>
            <a:pPr algn="ctr" fontAlgn="base"/>
            <a:endParaRPr lang="en-US" altLang="ko-KR" dirty="0" smtClean="0">
              <a:solidFill>
                <a:srgbClr val="7030A0"/>
              </a:solidFill>
            </a:endParaRPr>
          </a:p>
          <a:p>
            <a:pPr algn="ctr" fontAlgn="base"/>
            <a:endParaRPr lang="en-US" altLang="ko-KR" dirty="0">
              <a:solidFill>
                <a:srgbClr val="7030A0"/>
              </a:solidFill>
            </a:endParaRPr>
          </a:p>
          <a:p>
            <a:pPr algn="ctr" fontAlgn="base"/>
            <a:endParaRPr lang="en-US" altLang="ko-KR" dirty="0" smtClean="0">
              <a:solidFill>
                <a:srgbClr val="7030A0"/>
              </a:solidFill>
            </a:endParaRPr>
          </a:p>
          <a:p>
            <a:pPr algn="ctr" fontAlgn="base"/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118245" y="2551818"/>
            <a:ext cx="2764037" cy="41769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rgbClr val="FF0000"/>
                </a:solidFill>
              </a:rPr>
              <a:t>‘</a:t>
            </a:r>
            <a:r>
              <a:rPr lang="ko-KR" altLang="en-US" b="1" i="1" dirty="0" smtClean="0">
                <a:solidFill>
                  <a:srgbClr val="FF0000"/>
                </a:solidFill>
              </a:rPr>
              <a:t>하나님과 같이 되어 </a:t>
            </a:r>
            <a:endParaRPr lang="en-US" altLang="ko-KR" b="1" i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i="1" dirty="0" smtClean="0">
                <a:solidFill>
                  <a:srgbClr val="FF0000"/>
                </a:solidFill>
              </a:rPr>
              <a:t>선악을 알 줄을</a:t>
            </a:r>
            <a:r>
              <a:rPr lang="en-US" altLang="ko-KR" b="1" i="1" dirty="0" smtClean="0">
                <a:solidFill>
                  <a:srgbClr val="FF0000"/>
                </a:solidFill>
              </a:rPr>
              <a:t>…’</a:t>
            </a:r>
          </a:p>
          <a:p>
            <a:endParaRPr lang="en-US" altLang="ko-KR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rgbClr val="7030A0"/>
                </a:solidFill>
              </a:rPr>
              <a:t>인간이 하나님으로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부터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분리됨</a:t>
            </a:r>
            <a:r>
              <a:rPr lang="ko-KR" altLang="en-US" sz="1600" dirty="0" smtClean="0">
                <a:solidFill>
                  <a:srgbClr val="7030A0"/>
                </a:solidFill>
              </a:rPr>
              <a:t>을 의미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700" dirty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rgbClr val="7030A0"/>
                </a:solidFill>
              </a:rPr>
              <a:t>인간이 하나님</a:t>
            </a:r>
            <a:r>
              <a:rPr lang="ko-KR" altLang="en-US" sz="1600" dirty="0">
                <a:solidFill>
                  <a:srgbClr val="7030A0"/>
                </a:solidFill>
              </a:rPr>
              <a:t>께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</a:t>
            </a:r>
            <a:r>
              <a:rPr lang="ko-KR" altLang="en-US" sz="1600" dirty="0" smtClean="0">
                <a:solidFill>
                  <a:srgbClr val="7030A0"/>
                </a:solidFill>
              </a:rPr>
              <a:t> 대한 의존 관계에서       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벗어나 자신의 의지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r>
              <a:rPr lang="en-US" altLang="ko-KR" sz="1600" dirty="0">
                <a:solidFill>
                  <a:srgbClr val="7030A0"/>
                </a:solidFill>
              </a:rPr>
              <a:t> </a:t>
            </a:r>
            <a:r>
              <a:rPr lang="en-US" altLang="ko-KR" sz="1600" dirty="0" smtClean="0">
                <a:solidFill>
                  <a:srgbClr val="7030A0"/>
                </a:solidFill>
              </a:rPr>
              <a:t>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대로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독립</a:t>
            </a:r>
            <a:r>
              <a:rPr lang="ko-KR" altLang="en-US" sz="1600" dirty="0" smtClean="0">
                <a:solidFill>
                  <a:srgbClr val="7030A0"/>
                </a:solidFill>
              </a:rPr>
              <a:t>하게 됨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7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rgbClr val="7030A0"/>
                </a:solidFill>
              </a:rPr>
              <a:t>인간의 </a:t>
            </a:r>
            <a:r>
              <a:rPr lang="en-US" altLang="ko-KR" sz="1600" dirty="0" smtClean="0">
                <a:solidFill>
                  <a:srgbClr val="7030A0"/>
                </a:solidFill>
              </a:rPr>
              <a:t>‘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자기 교만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’,</a:t>
            </a:r>
          </a:p>
          <a:p>
            <a:r>
              <a:rPr lang="en-US" altLang="ko-KR" sz="1600" b="1" dirty="0">
                <a:solidFill>
                  <a:srgbClr val="7030A0"/>
                </a:solidFill>
              </a:rPr>
              <a:t>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     ‘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자기 절대화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’, ‘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자기    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r>
              <a:rPr lang="en-US" altLang="ko-KR" sz="1600" b="1" dirty="0">
                <a:solidFill>
                  <a:srgbClr val="7030A0"/>
                </a:solidFill>
              </a:rPr>
              <a:t>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     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신격화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’, ‘</a:t>
            </a:r>
            <a:r>
              <a:rPr lang="ko-KR" altLang="en-US" sz="1600" b="1" dirty="0" smtClean="0">
                <a:solidFill>
                  <a:srgbClr val="7030A0"/>
                </a:solidFill>
              </a:rPr>
              <a:t>자기 높임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’</a:t>
            </a:r>
          </a:p>
          <a:p>
            <a:endParaRPr lang="en-US" altLang="ko-KR" sz="7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rgbClr val="7030A0"/>
                </a:solidFill>
              </a:rPr>
              <a:t>피조물로서의 자신을 망각한 행동</a:t>
            </a:r>
            <a:endParaRPr lang="ko-KR" altLang="en-US" sz="1600" dirty="0">
              <a:solidFill>
                <a:srgbClr val="7030A0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28651" y="3317359"/>
            <a:ext cx="20613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453970" y="3299638"/>
            <a:ext cx="20613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575710" y="3303181"/>
            <a:ext cx="20613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 flipV="1">
            <a:off x="4309848" y="5422611"/>
            <a:ext cx="299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0" y="265817"/>
            <a:ext cx="3498112" cy="93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ko-KR" altLang="en-US" sz="2400" b="1" dirty="0" smtClean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인간의 유혹자인 </a:t>
            </a:r>
            <a:r>
              <a:rPr kumimoji="1" lang="en-US" altLang="ko-KR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뱀</a:t>
            </a:r>
            <a:r>
              <a:rPr kumimoji="1" lang="en-US" altLang="ko-KR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6526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4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</a:t>
            </a:r>
          </a:p>
          <a:p>
            <a:pPr marL="0" indent="0">
              <a:buNone/>
            </a:pP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265817"/>
            <a:ext cx="3498112" cy="93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ko-KR" altLang="en-US" sz="2400" b="1" dirty="0" smtClean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인간의 유혹자인 </a:t>
            </a:r>
            <a:r>
              <a:rPr kumimoji="1" lang="en-US" altLang="ko-KR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뱀</a:t>
            </a:r>
            <a:r>
              <a:rPr kumimoji="1" lang="en-US" altLang="ko-KR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999461" y="2025833"/>
            <a:ext cx="7145080" cy="1387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500" b="1" dirty="0" smtClean="0">
                <a:latin typeface="+mj-ea"/>
                <a:ea typeface="+mj-ea"/>
              </a:rPr>
              <a:t>피조물로서의 인간의 한계를 </a:t>
            </a:r>
            <a:endParaRPr lang="en-US" altLang="ko-KR" sz="2500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2500" b="1" dirty="0" smtClean="0">
                <a:latin typeface="+mj-ea"/>
                <a:ea typeface="+mj-ea"/>
              </a:rPr>
              <a:t>벗어나려는 시도</a:t>
            </a:r>
            <a:endParaRPr lang="en-US" sz="2500" b="1" dirty="0">
              <a:latin typeface="+mj-ea"/>
              <a:ea typeface="+mj-ea"/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275908" y="4848449"/>
            <a:ext cx="7145080" cy="659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죄의 본질</a:t>
            </a:r>
            <a:r>
              <a:rPr lang="en-US" altLang="ko-KR" sz="40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本質</a:t>
            </a:r>
            <a:r>
              <a:rPr lang="en-US" altLang="ko-KR" sz="30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sz="3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189232" y="3349260"/>
            <a:ext cx="776177" cy="9994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2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170125"/>
            <a:ext cx="3955312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ko-KR" altLang="en-US" sz="2400" b="1" dirty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    2) 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창조의 신비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’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 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악</a:t>
            </a:r>
            <a:r>
              <a:rPr kumimoji="1" lang="ko-KR" altLang="en-US" dirty="0" smtClean="0">
                <a:solidFill>
                  <a:schemeClr val="tx1"/>
                </a:solidFill>
              </a:rPr>
              <a:t>의 기원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47649" y="1820034"/>
            <a:ext cx="3789938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아름답게 창조된 하나님의 세계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47649" y="3018811"/>
            <a:ext cx="3789938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뱀이 인간을 유</a:t>
            </a:r>
            <a:r>
              <a:rPr lang="ko-KR" altLang="en-US" sz="2000" b="1" dirty="0">
                <a:solidFill>
                  <a:srgbClr val="1938F0"/>
                </a:solidFill>
                <a:latin typeface="+mj-ea"/>
                <a:ea typeface="+mj-ea"/>
              </a:rPr>
              <a:t>혹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47649" y="4216508"/>
            <a:ext cx="3789938" cy="6425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유혹에 넘어간 인간이 </a:t>
            </a:r>
            <a:endParaRPr lang="en-US" altLang="ko-KR" sz="2000" b="1" dirty="0" smtClean="0">
              <a:solidFill>
                <a:srgbClr val="1938F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하나님의 명령을 어김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47655" y="5708846"/>
            <a:ext cx="3973477" cy="6600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하나님</a:t>
            </a:r>
            <a:r>
              <a:rPr lang="en-US" altLang="ko-KR" sz="2000" b="1" dirty="0" smtClean="0">
                <a:solidFill>
                  <a:srgbClr val="1938F0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인간</a:t>
            </a:r>
            <a:r>
              <a:rPr lang="en-US" altLang="ko-KR" sz="2000" b="1" dirty="0" smtClean="0">
                <a:solidFill>
                  <a:srgbClr val="1938F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피조물</a:t>
            </a:r>
            <a:r>
              <a:rPr lang="en-US" altLang="ko-KR" sz="2000" b="1" dirty="0" smtClean="0">
                <a:solidFill>
                  <a:srgbClr val="1938F0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인간 사이의</a:t>
            </a:r>
            <a:endParaRPr lang="en-US" altLang="ko-KR" sz="2000" b="1" dirty="0" smtClean="0">
              <a:solidFill>
                <a:srgbClr val="1938F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관계 파괴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009553" y="2231634"/>
            <a:ext cx="0" cy="554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009553" y="3447763"/>
            <a:ext cx="0" cy="554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2009553" y="4981235"/>
            <a:ext cx="0" cy="554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3222171" y="3211036"/>
            <a:ext cx="2242964" cy="60605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3444949" y="4657063"/>
            <a:ext cx="2020186" cy="6483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4855091" y="3724817"/>
            <a:ext cx="3789938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7030A0"/>
                </a:solidFill>
                <a:latin typeface="+mj-ea"/>
                <a:ea typeface="+mj-ea"/>
              </a:rPr>
              <a:t>악의 정체가 드러남</a:t>
            </a:r>
            <a:endParaRPr lang="en-US" sz="20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5007491" y="5305412"/>
            <a:ext cx="3789938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7030A0"/>
                </a:solidFill>
                <a:latin typeface="+mj-ea"/>
                <a:ea typeface="+mj-ea"/>
              </a:rPr>
              <a:t>악이 구체화되기 시작</a:t>
            </a:r>
            <a:endParaRPr lang="en-US" sz="20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8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r>
              <a:rPr kumimoji="1" lang="ko-KR" altLang="en-US" sz="1000" dirty="0" err="1" smtClean="0"/>
              <a:t>ㅌ</a:t>
            </a: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3:1-5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7649" y="1520456"/>
            <a:ext cx="2541182" cy="4040374"/>
          </a:xfrm>
          <a:prstGeom prst="roundRect">
            <a:avLst/>
          </a:prstGeom>
          <a:solidFill>
            <a:srgbClr val="FF66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400" dirty="0"/>
              <a:t> </a:t>
            </a:r>
            <a:r>
              <a:rPr kumimoji="1" lang="ko-KR" altLang="en-US" sz="2400" dirty="0" smtClean="0"/>
              <a:t> </a:t>
            </a:r>
            <a:r>
              <a:rPr kumimoji="1" lang="ko-KR" altLang="en-US" sz="3500" b="1" dirty="0" smtClean="0">
                <a:solidFill>
                  <a:schemeClr val="tx1"/>
                </a:solidFill>
              </a:rPr>
              <a:t>악</a:t>
            </a:r>
            <a:r>
              <a:rPr kumimoji="1" lang="en-US" altLang="ko-KR" sz="2400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400" dirty="0" smtClean="0">
                <a:solidFill>
                  <a:schemeClr val="tx1"/>
                </a:solidFill>
              </a:rPr>
              <a:t>惡</a:t>
            </a:r>
            <a:r>
              <a:rPr kumimoji="1" lang="en-US" altLang="ko-KR" sz="2400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dirty="0" smtClean="0">
                <a:solidFill>
                  <a:schemeClr val="tx1"/>
                </a:solidFill>
              </a:rPr>
              <a:t>의 </a:t>
            </a:r>
            <a:r>
              <a:rPr kumimoji="1" lang="ko-KR" altLang="en-US" sz="2400" dirty="0">
                <a:solidFill>
                  <a:schemeClr val="tx1"/>
                </a:solidFill>
              </a:rPr>
              <a:t>기원</a:t>
            </a:r>
            <a:endParaRPr kumimoji="1" lang="en-US" altLang="ko-KR" sz="24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083947" y="1509824"/>
            <a:ext cx="5772546" cy="40403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sz="2000" dirty="0" smtClean="0">
                <a:solidFill>
                  <a:schemeClr val="tx1"/>
                </a:solidFill>
              </a:rPr>
              <a:t>본문은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악의 기원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’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에 대해 설명 하지 않음</a:t>
            </a:r>
            <a:endParaRPr kumimoji="1" lang="en-US" altLang="ko-KR" sz="20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sz="2000" dirty="0" smtClean="0">
                <a:solidFill>
                  <a:schemeClr val="tx1"/>
                </a:solidFill>
              </a:rPr>
              <a:t>악의 세력은 인간이 타락하기 이전에 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</a:rPr>
              <a:t>     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하나의 가능한 현실로 전제</a:t>
            </a:r>
            <a:endParaRPr kumimoji="1" lang="en-US" altLang="ko-KR" sz="20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en-US" altLang="ko-KR" sz="2000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악의 세력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’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은 태초부터 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인간의 실존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을 둘러싸고 있음</a:t>
            </a:r>
            <a:endParaRPr kumimoji="1" lang="en-US" altLang="ko-KR" sz="20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en-US" altLang="ko-KR" sz="2000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악의 세력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’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은 하나의 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신비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로 남아 있음</a:t>
            </a:r>
            <a:endParaRPr kumimoji="1" lang="en-US" altLang="ko-KR" sz="20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sz="2000" dirty="0" smtClean="0">
                <a:solidFill>
                  <a:schemeClr val="tx1"/>
                </a:solidFill>
              </a:rPr>
              <a:t>하나님은 인간의 유혹자인 뱀을 추궁하지 않으시고 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심판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만 하셨음</a:t>
            </a:r>
            <a:endParaRPr kumimoji="1" lang="en-US" altLang="ko-KR" sz="2000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‘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악의 기원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’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을 </a:t>
            </a:r>
            <a:r>
              <a:rPr kumimoji="1" lang="ko-KR" altLang="en-US" sz="2000" b="1" dirty="0" smtClean="0">
                <a:solidFill>
                  <a:srgbClr val="FF0000"/>
                </a:solidFill>
              </a:rPr>
              <a:t>신비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의 영역으로 간주</a:t>
            </a:r>
            <a:endParaRPr kumimoji="1"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785205" y="5039837"/>
            <a:ext cx="361507" cy="1807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47649" y="5689266"/>
            <a:ext cx="8608844" cy="1039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 smtClean="0">
                <a:solidFill>
                  <a:schemeClr val="tx1"/>
                </a:solidFill>
                <a:latin typeface="+mj-ea"/>
              </a:rPr>
              <a:t>결론 </a:t>
            </a:r>
            <a:r>
              <a:rPr lang="en-US" altLang="ko-KR" sz="2700" b="1" dirty="0" smtClean="0">
                <a:solidFill>
                  <a:schemeClr val="tx1"/>
                </a:solidFill>
                <a:latin typeface="+mj-ea"/>
              </a:rPr>
              <a:t> :</a:t>
            </a:r>
            <a:r>
              <a:rPr lang="en-US" altLang="ko-KR" sz="2700" b="1" dirty="0" smtClean="0">
                <a:solidFill>
                  <a:srgbClr val="FF0000"/>
                </a:solidFill>
                <a:latin typeface="+mj-ea"/>
              </a:rPr>
              <a:t>  </a:t>
            </a:r>
            <a:r>
              <a:rPr lang="ko-KR" altLang="en-US" sz="2700" b="1" dirty="0" smtClean="0">
                <a:solidFill>
                  <a:srgbClr val="FF0000"/>
                </a:solidFill>
                <a:latin typeface="+mj-ea"/>
              </a:rPr>
              <a:t>악</a:t>
            </a:r>
            <a:r>
              <a:rPr lang="ko-KR" altLang="en-US" sz="1900" dirty="0" smtClean="0">
                <a:solidFill>
                  <a:schemeClr val="tx1"/>
                </a:solidFill>
                <a:latin typeface="+mj-ea"/>
              </a:rPr>
              <a:t>은 </a:t>
            </a:r>
            <a:r>
              <a:rPr lang="ko-KR" altLang="en-US" sz="1900" dirty="0">
                <a:solidFill>
                  <a:schemeClr val="tx1"/>
                </a:solidFill>
                <a:latin typeface="+mj-ea"/>
              </a:rPr>
              <a:t>인간이 설명할 수 없는 </a:t>
            </a:r>
            <a:r>
              <a:rPr lang="ko-KR" altLang="en-US" sz="1900" b="1" dirty="0">
                <a:solidFill>
                  <a:srgbClr val="00B050"/>
                </a:solidFill>
                <a:latin typeface="+mj-ea"/>
              </a:rPr>
              <a:t>비밀</a:t>
            </a:r>
            <a:r>
              <a:rPr lang="ko-KR" altLang="en-US" sz="1900" dirty="0">
                <a:latin typeface="+mj-ea"/>
              </a:rPr>
              <a:t> </a:t>
            </a:r>
            <a:r>
              <a:rPr lang="ko-KR" altLang="en-US" sz="1900" dirty="0">
                <a:solidFill>
                  <a:schemeClr val="tx1"/>
                </a:solidFill>
                <a:latin typeface="+mj-ea"/>
              </a:rPr>
              <a:t>가운데 숨어 있으며</a:t>
            </a:r>
            <a:r>
              <a:rPr lang="en-US" altLang="ko-KR" sz="1900" dirty="0">
                <a:solidFill>
                  <a:schemeClr val="tx1"/>
                </a:solidFill>
                <a:latin typeface="+mj-ea"/>
              </a:rPr>
              <a:t>,</a:t>
            </a:r>
          </a:p>
          <a:p>
            <a:pPr algn="ctr"/>
            <a:r>
              <a:rPr lang="ko-KR" altLang="en-US" sz="1900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900" dirty="0" smtClean="0">
                <a:solidFill>
                  <a:schemeClr val="tx1"/>
                </a:solidFill>
                <a:latin typeface="+mj-ea"/>
              </a:rPr>
              <a:t>        인간에게 </a:t>
            </a:r>
            <a:r>
              <a:rPr lang="ko-KR" altLang="en-US" sz="1900" dirty="0">
                <a:solidFill>
                  <a:schemeClr val="tx1"/>
                </a:solidFill>
                <a:latin typeface="+mj-ea"/>
              </a:rPr>
              <a:t>찾아오는 </a:t>
            </a:r>
            <a:r>
              <a:rPr lang="ko-KR" altLang="en-US" sz="1900" b="1" dirty="0">
                <a:solidFill>
                  <a:srgbClr val="0000FF"/>
                </a:solidFill>
                <a:latin typeface="+mj-ea"/>
              </a:rPr>
              <a:t>삶의 실존적 세력</a:t>
            </a:r>
            <a:endParaRPr lang="en-US" altLang="ko-KR" sz="19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70125"/>
            <a:ext cx="3955312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ko-KR" altLang="en-US" sz="2400" b="1" dirty="0">
                <a:solidFill>
                  <a:schemeClr val="tx1"/>
                </a:solidFill>
              </a:rPr>
              <a:t>뱀의 등장과 유혹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    2) </a:t>
            </a:r>
            <a:r>
              <a:rPr kumimoji="1" lang="en-US" altLang="ko-KR" b="1" dirty="0" smtClean="0">
                <a:solidFill>
                  <a:schemeClr val="accent5"/>
                </a:solidFill>
              </a:rPr>
              <a:t>‘</a:t>
            </a:r>
            <a:r>
              <a:rPr kumimoji="1" lang="ko-KR" altLang="en-US" b="1" dirty="0" smtClean="0">
                <a:solidFill>
                  <a:schemeClr val="accent5"/>
                </a:solidFill>
              </a:rPr>
              <a:t>창조의 신비</a:t>
            </a:r>
            <a:r>
              <a:rPr kumimoji="1" lang="en-US" altLang="ko-KR" b="1" dirty="0" smtClean="0">
                <a:solidFill>
                  <a:schemeClr val="accent5"/>
                </a:solidFill>
              </a:rPr>
              <a:t>’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악</a:t>
            </a:r>
            <a:r>
              <a:rPr kumimoji="1" lang="ko-KR" altLang="en-US" dirty="0" smtClean="0">
                <a:solidFill>
                  <a:schemeClr val="tx1"/>
                </a:solidFill>
              </a:rPr>
              <a:t>의 기원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3:6-7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1" y="170125"/>
            <a:ext cx="5699052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30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3000" b="1" dirty="0" smtClean="0">
                <a:solidFill>
                  <a:schemeClr val="tx1"/>
                </a:solidFill>
              </a:rPr>
              <a:t> 2. </a:t>
            </a:r>
            <a:r>
              <a:rPr kumimoji="1" lang="ko-KR" altLang="en-US" sz="30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3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3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3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3000" b="1" dirty="0" smtClean="0">
                <a:solidFill>
                  <a:schemeClr val="tx1"/>
                </a:solidFill>
              </a:rPr>
              <a:t>의 범죄</a:t>
            </a:r>
            <a:r>
              <a:rPr kumimoji="1" lang="en-US" altLang="ko-KR" sz="30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661716" y="2052934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2nd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6799" y="2019602"/>
            <a:ext cx="4313465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b="1" dirty="0">
                <a:solidFill>
                  <a:srgbClr val="0000FF"/>
                </a:solidFill>
              </a:rPr>
              <a:t>3:6-7</a:t>
            </a:r>
            <a:r>
              <a:rPr kumimoji="1" lang="en-US" altLang="ko-KR" b="1" dirty="0"/>
              <a:t>                </a:t>
            </a:r>
            <a:r>
              <a:rPr kumimoji="1" lang="ko-KR" altLang="en-US" b="1" dirty="0">
                <a:solidFill>
                  <a:srgbClr val="0000FF"/>
                </a:solidFill>
              </a:rPr>
              <a:t>인간</a:t>
            </a:r>
            <a:r>
              <a:rPr kumimoji="1" lang="en-US" altLang="ko-KR" b="1" dirty="0">
                <a:solidFill>
                  <a:srgbClr val="0000FF"/>
                </a:solidFill>
              </a:rPr>
              <a:t>(</a:t>
            </a:r>
            <a:r>
              <a:rPr kumimoji="1" lang="ko-KR" altLang="en-US" b="1" dirty="0">
                <a:solidFill>
                  <a:srgbClr val="0000FF"/>
                </a:solidFill>
              </a:rPr>
              <a:t>아담과 여자</a:t>
            </a:r>
            <a:r>
              <a:rPr kumimoji="1" lang="en-US" altLang="ko-KR" b="1" dirty="0">
                <a:solidFill>
                  <a:srgbClr val="0000FF"/>
                </a:solidFill>
              </a:rPr>
              <a:t>)</a:t>
            </a:r>
            <a:r>
              <a:rPr kumimoji="1" lang="ko-KR" altLang="en-US" b="1" dirty="0">
                <a:solidFill>
                  <a:srgbClr val="0000FF"/>
                </a:solidFill>
              </a:rPr>
              <a:t>의 범죄</a:t>
            </a:r>
            <a:endParaRPr kumimoji="1" lang="en-US" altLang="ko-KR" b="1" dirty="0">
              <a:solidFill>
                <a:srgbClr val="0000FF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7719" y="3351052"/>
            <a:ext cx="86612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  6 </a:t>
            </a:r>
            <a:r>
              <a:rPr lang="ko-KR" altLang="en-US" dirty="0"/>
              <a:t>여자가 그 나무를 본즉 먹음직도 하고 </a:t>
            </a:r>
            <a:r>
              <a:rPr lang="ko-KR" altLang="en-US" dirty="0" err="1"/>
              <a:t>보암직도</a:t>
            </a:r>
            <a:r>
              <a:rPr lang="ko-KR" altLang="en-US" dirty="0"/>
              <a:t> 하고 지혜롭게 할 만큼 탐스럽기도 </a:t>
            </a:r>
            <a:endParaRPr lang="en-US" altLang="ko-KR" dirty="0" smtClean="0"/>
          </a:p>
          <a:p>
            <a:pPr fontAlgn="base"/>
            <a:endParaRPr lang="en-US" altLang="ko-KR" sz="500" dirty="0"/>
          </a:p>
          <a:p>
            <a:pPr fontAlgn="base"/>
            <a:r>
              <a:rPr lang="en-US" altLang="ko-KR" dirty="0" smtClean="0"/>
              <a:t>     </a:t>
            </a:r>
            <a:r>
              <a:rPr lang="ko-KR" altLang="en-US" dirty="0" smtClean="0"/>
              <a:t>한 </a:t>
            </a:r>
            <a:r>
              <a:rPr lang="ko-KR" altLang="en-US" dirty="0"/>
              <a:t>나무인지라 여자가 그 열매를 따먹고 자기와 함께 있는 남편에게도 주매 그도 </a:t>
            </a:r>
            <a:endParaRPr lang="en-US" altLang="ko-KR" dirty="0"/>
          </a:p>
          <a:p>
            <a:pPr fontAlgn="base"/>
            <a:r>
              <a:rPr lang="en-US" altLang="ko-KR" sz="500" dirty="0" smtClean="0"/>
              <a:t> </a:t>
            </a:r>
          </a:p>
          <a:p>
            <a:pPr fontAlgn="base"/>
            <a:r>
              <a:rPr lang="ko-KR" altLang="en-US" dirty="0" smtClean="0"/>
              <a:t>     </a:t>
            </a:r>
            <a:r>
              <a:rPr lang="ko-KR" altLang="en-US" dirty="0" err="1" smtClean="0"/>
              <a:t>먹은지라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7 </a:t>
            </a:r>
            <a:r>
              <a:rPr lang="ko-KR" altLang="en-US" dirty="0"/>
              <a:t>이에 그들의 눈이 밝아져 자기들이 벗은 줄을 알고 무화과나무 잎을 엮어 치마로 </a:t>
            </a:r>
            <a:endParaRPr lang="en-US" altLang="ko-KR" dirty="0" smtClean="0"/>
          </a:p>
          <a:p>
            <a:pPr fontAlgn="base"/>
            <a:endParaRPr lang="en-US" altLang="ko-KR" sz="500" dirty="0" smtClean="0"/>
          </a:p>
          <a:p>
            <a:pPr fontAlgn="base"/>
            <a:r>
              <a:rPr lang="ko-KR" altLang="en-US" dirty="0" smtClean="0"/>
              <a:t>     삼았더라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4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44286" y="1361663"/>
            <a:ext cx="8333978" cy="536713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dirty="0" smtClean="0"/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sz="2200" dirty="0" smtClean="0"/>
              <a:t>하나님이 창조하신 인간이 </a:t>
            </a:r>
            <a:r>
              <a:rPr kumimoji="1" lang="ko-KR" altLang="en-US" sz="2200" b="1" dirty="0" smtClean="0">
                <a:solidFill>
                  <a:srgbClr val="C00000"/>
                </a:solidFill>
              </a:rPr>
              <a:t>어떻게</a:t>
            </a:r>
            <a:r>
              <a:rPr kumimoji="1" lang="ko-KR" altLang="en-US" sz="2200" dirty="0" smtClean="0"/>
              <a:t> 유혹에 넘어가게 되었는가</a:t>
            </a:r>
            <a:r>
              <a:rPr kumimoji="1" lang="en-US" altLang="ko-KR" sz="2200" dirty="0" smtClean="0"/>
              <a:t>?</a:t>
            </a: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dirty="0" smtClean="0"/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sz="2200" dirty="0" smtClean="0"/>
              <a:t>인간은 </a:t>
            </a:r>
            <a:r>
              <a:rPr kumimoji="1" lang="ko-KR" altLang="en-US" sz="2200" b="1" dirty="0" smtClean="0">
                <a:solidFill>
                  <a:srgbClr val="C00000"/>
                </a:solidFill>
              </a:rPr>
              <a:t>왜</a:t>
            </a:r>
            <a:r>
              <a:rPr kumimoji="1" lang="ko-KR" altLang="en-US" sz="2200" dirty="0" smtClean="0"/>
              <a:t> 에덴 동산에서 추방당하게 되었는가</a:t>
            </a:r>
            <a:r>
              <a:rPr kumimoji="1" lang="en-US" altLang="ko-KR" sz="2200" dirty="0" smtClean="0"/>
              <a:t>?</a:t>
            </a: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en-US" altLang="ko-KR" sz="2200" dirty="0" smtClean="0">
                <a:solidFill>
                  <a:srgbClr val="1938F0"/>
                </a:solidFill>
              </a:rPr>
              <a:t>                                      </a:t>
            </a:r>
            <a:r>
              <a:rPr kumimoji="1" lang="ko-KR" altLang="en-US" sz="2200" b="1" dirty="0" smtClean="0">
                <a:solidFill>
                  <a:srgbClr val="1938F0"/>
                </a:solidFill>
              </a:rPr>
              <a:t>인간의 타락과 하나님의 심판</a:t>
            </a:r>
            <a:endParaRPr kumimoji="1" lang="en-US" altLang="ko-KR" sz="2200" b="1" dirty="0">
              <a:solidFill>
                <a:srgbClr val="1938F0"/>
              </a:solidFill>
            </a:endParaRPr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16435" y="1817918"/>
            <a:ext cx="1872343" cy="105591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창세기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장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460178" y="5127170"/>
            <a:ext cx="359229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kumimoji="1" lang="en-US" altLang="ko-KR" sz="200" dirty="0" smtClean="0"/>
              <a:t>                                             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kumimoji="1" lang="en-US" altLang="ko-KR" sz="2400" dirty="0" smtClean="0"/>
              <a:t>                                         </a:t>
            </a:r>
            <a:r>
              <a:rPr kumimoji="1" lang="en-US" altLang="ko-KR" sz="2600" b="1" i="1" u="sng" dirty="0" smtClean="0"/>
              <a:t>‘</a:t>
            </a:r>
            <a:r>
              <a:rPr kumimoji="1" lang="ko-KR" altLang="en-US" sz="2600" b="1" i="1" u="sng" dirty="0" smtClean="0"/>
              <a:t>여자가 그 나무를 본즉</a:t>
            </a:r>
            <a:r>
              <a:rPr kumimoji="1" lang="en-US" altLang="ko-KR" sz="2600" b="1" i="1" u="sng" dirty="0" smtClean="0"/>
              <a:t>…’   </a:t>
            </a:r>
            <a:endParaRPr kumimoji="1" lang="en-US" altLang="ko-KR" sz="2600" b="1" i="1" u="sng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r>
              <a:rPr kumimoji="1" lang="en-US" altLang="ko-KR" dirty="0" smtClean="0"/>
              <a:t>                                              </a:t>
            </a: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3:6-7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5"/>
            <a:ext cx="4837814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2.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의 범죄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선악과를 따먹은 인간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20996" y="2030823"/>
            <a:ext cx="2255432" cy="21052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본문에서 묘사된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선악과 나무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83449" y="2041453"/>
            <a:ext cx="5773051" cy="209461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</a:rPr>
              <a:t>감각적 충동  </a:t>
            </a:r>
            <a:r>
              <a:rPr lang="en-US" altLang="ko-KR" dirty="0" smtClean="0">
                <a:solidFill>
                  <a:schemeClr val="tx1"/>
                </a:solidFill>
              </a:rPr>
              <a:t>-&gt;  </a:t>
            </a:r>
            <a:r>
              <a:rPr lang="ko-KR" altLang="en-US" dirty="0" smtClean="0">
                <a:solidFill>
                  <a:schemeClr val="tx1"/>
                </a:solidFill>
              </a:rPr>
              <a:t>먹음직</a:t>
            </a:r>
            <a:r>
              <a:rPr lang="ko-KR" altLang="en-US" dirty="0">
                <a:solidFill>
                  <a:schemeClr val="tx1"/>
                </a:solidFill>
              </a:rPr>
              <a:t>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  심미적 충동  </a:t>
            </a:r>
            <a:r>
              <a:rPr lang="en-US" altLang="ko-KR" dirty="0" smtClean="0">
                <a:solidFill>
                  <a:schemeClr val="tx1"/>
                </a:solidFill>
              </a:rPr>
              <a:t>-&gt;  </a:t>
            </a:r>
            <a:r>
              <a:rPr lang="ko-KR" altLang="en-US" dirty="0" smtClean="0">
                <a:solidFill>
                  <a:schemeClr val="tx1"/>
                </a:solidFill>
              </a:rPr>
              <a:t>보암직함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altLang="ko-KR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</a:rPr>
              <a:t>이성적 충동  </a:t>
            </a:r>
            <a:r>
              <a:rPr lang="en-US" altLang="ko-KR" dirty="0" smtClean="0">
                <a:solidFill>
                  <a:schemeClr val="tx1"/>
                </a:solidFill>
              </a:rPr>
              <a:t>-&gt;  </a:t>
            </a:r>
            <a:r>
              <a:rPr lang="ko-KR" altLang="en-US" dirty="0" smtClean="0">
                <a:solidFill>
                  <a:schemeClr val="tx1"/>
                </a:solidFill>
              </a:rPr>
              <a:t>지혜롭게 할 만큼 탐스러움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1003" y="4210492"/>
            <a:ext cx="8335497" cy="2518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                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sz="5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하나님이 금하신 대상을 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바라봄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altLang="ko-KR" sz="500" dirty="0" smtClean="0">
                <a:solidFill>
                  <a:schemeClr val="tx1"/>
                </a:solidFill>
              </a:rPr>
              <a:t>                                                                                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                                                                            </a:t>
            </a:r>
            <a:r>
              <a:rPr lang="ko-KR" altLang="en-US" b="1" dirty="0" smtClean="0">
                <a:solidFill>
                  <a:srgbClr val="FF0000"/>
                </a:solidFill>
              </a:rPr>
              <a:t>악</a:t>
            </a:r>
            <a:r>
              <a:rPr lang="ko-KR" altLang="en-US" dirty="0" smtClean="0">
                <a:solidFill>
                  <a:schemeClr val="tx1"/>
                </a:solidFill>
              </a:rPr>
              <a:t>에 대해 마음을 여는 행위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sz="500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                                                                             유혹의 힘은 어떤 대상을 </a:t>
            </a:r>
            <a:r>
              <a:rPr lang="en-US" altLang="ko-KR" b="1" dirty="0" smtClean="0">
                <a:solidFill>
                  <a:schemeClr val="tx1"/>
                </a:solidFill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</a:rPr>
              <a:t>바라봄</a:t>
            </a:r>
            <a:r>
              <a:rPr lang="en-US" altLang="ko-KR" b="1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에서 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sz="500" dirty="0" smtClean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인간의 욕구는 </a:t>
            </a:r>
            <a:r>
              <a:rPr lang="en-US" altLang="ko-KR" b="1" dirty="0" smtClean="0">
                <a:solidFill>
                  <a:schemeClr val="tx1"/>
                </a:solidFill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</a:rPr>
              <a:t>바라봄</a:t>
            </a:r>
            <a:r>
              <a:rPr lang="en-US" altLang="ko-KR" b="1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을 통해 힘을 얻음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sz="500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바라봄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은 </a:t>
            </a:r>
            <a:r>
              <a:rPr lang="ko-KR" altLang="en-US" sz="2500" b="1" u="sng" dirty="0" smtClean="0">
                <a:solidFill>
                  <a:schemeClr val="tx1"/>
                </a:solidFill>
              </a:rPr>
              <a:t>범죄와 타락의 출발점</a:t>
            </a:r>
            <a:endParaRPr lang="en-US" altLang="ko-KR" sz="2500" b="1" u="sng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44606" y="4476310"/>
            <a:ext cx="2316569" cy="193512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</a:rPr>
              <a:t>‘</a:t>
            </a:r>
            <a:r>
              <a:rPr lang="ko-KR" altLang="en-US" sz="2400" dirty="0" smtClean="0">
                <a:solidFill>
                  <a:schemeClr val="bg1"/>
                </a:solidFill>
              </a:rPr>
              <a:t>타락</a:t>
            </a:r>
            <a:r>
              <a:rPr lang="en-US" altLang="ko-KR" sz="2400" dirty="0" smtClean="0">
                <a:solidFill>
                  <a:schemeClr val="bg1"/>
                </a:solidFill>
              </a:rPr>
              <a:t>’</a:t>
            </a:r>
            <a:r>
              <a:rPr lang="ko-KR" altLang="en-US" sz="2000" dirty="0" smtClean="0">
                <a:solidFill>
                  <a:schemeClr val="bg1"/>
                </a:solidFill>
              </a:rPr>
              <a:t>의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</a:rPr>
              <a:t>출발점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flipH="1">
            <a:off x="1988959" y="1924493"/>
            <a:ext cx="4422481" cy="30728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051668" y="4869719"/>
            <a:ext cx="3399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051668" y="5192239"/>
            <a:ext cx="3399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4081181" y="5575012"/>
            <a:ext cx="3399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5303" y="1361663"/>
            <a:ext cx="8325292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 fontAlgn="base">
              <a:buNone/>
            </a:pPr>
            <a:r>
              <a:rPr lang="en-US" altLang="ko-KR" sz="1600" b="1" dirty="0" smtClean="0"/>
              <a:t>  </a:t>
            </a:r>
            <a:r>
              <a:rPr lang="ko-KR" altLang="en-US" sz="2000" b="1" dirty="0" smtClean="0">
                <a:latin typeface="+mn-ea"/>
              </a:rPr>
              <a:t>인간의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smtClean="0">
                <a:latin typeface="+mn-ea"/>
              </a:rPr>
              <a:t>타락의 과정</a:t>
            </a:r>
            <a:r>
              <a:rPr lang="en-US" altLang="ko-KR" sz="2000" b="1" dirty="0" smtClean="0">
                <a:latin typeface="+mn-ea"/>
              </a:rPr>
              <a:t>’</a:t>
            </a:r>
            <a:r>
              <a:rPr lang="ko-KR" altLang="en-US" sz="2000" b="1" dirty="0" smtClean="0">
                <a:latin typeface="+mn-ea"/>
              </a:rPr>
              <a:t>을 </a:t>
            </a:r>
            <a:r>
              <a:rPr lang="en-US" altLang="ko-KR" sz="2000" b="1" u="sng" dirty="0" smtClean="0">
                <a:latin typeface="+mn-ea"/>
              </a:rPr>
              <a:t>5</a:t>
            </a:r>
            <a:r>
              <a:rPr lang="ko-KR" altLang="en-US" sz="2000" b="1" u="sng" dirty="0" smtClean="0">
                <a:latin typeface="+mn-ea"/>
              </a:rPr>
              <a:t>개의 연속적인 행위</a:t>
            </a:r>
            <a:r>
              <a:rPr lang="ko-KR" altLang="en-US" sz="2000" b="1" dirty="0" smtClean="0">
                <a:latin typeface="+mn-ea"/>
              </a:rPr>
              <a:t>로 설명</a:t>
            </a:r>
            <a:endParaRPr lang="en-US" altLang="ko-KR" sz="1600" b="1" dirty="0" smtClean="0">
              <a:latin typeface="+mn-ea"/>
            </a:endParaRPr>
          </a:p>
          <a:p>
            <a:pPr marL="0" indent="0" fontAlgn="base">
              <a:buNone/>
            </a:pPr>
            <a:endParaRPr lang="en-US" altLang="ko-KR" sz="1600" b="1" dirty="0"/>
          </a:p>
          <a:p>
            <a:pPr marL="0" indent="0" fontAlgn="base">
              <a:buNone/>
            </a:pPr>
            <a:r>
              <a:rPr lang="en-US" altLang="ko-KR" sz="1600" b="1" dirty="0" smtClean="0"/>
              <a:t>   </a:t>
            </a:r>
            <a:r>
              <a:rPr lang="en-US" altLang="ko-KR" sz="1600" dirty="0" smtClean="0"/>
              <a:t>6 </a:t>
            </a:r>
            <a:r>
              <a:rPr lang="ko-KR" altLang="en-US" sz="1600" dirty="0"/>
              <a:t>여자가 그 나무를 </a:t>
            </a:r>
            <a:r>
              <a:rPr lang="ko-KR" altLang="en-US" sz="1600" b="1" dirty="0">
                <a:solidFill>
                  <a:srgbClr val="FF0000"/>
                </a:solidFill>
              </a:rPr>
              <a:t>본즉</a:t>
            </a:r>
            <a:r>
              <a:rPr lang="ko-KR" altLang="en-US" sz="1600" dirty="0"/>
              <a:t> 먹음직도 하고 </a:t>
            </a:r>
            <a:r>
              <a:rPr lang="ko-KR" altLang="en-US" sz="1600" dirty="0" err="1"/>
              <a:t>보암직도</a:t>
            </a:r>
            <a:r>
              <a:rPr lang="ko-KR" altLang="en-US" sz="1600" dirty="0"/>
              <a:t> 하고 지혜롭게 할 만큼 탐스럽기도 </a:t>
            </a:r>
            <a:r>
              <a:rPr lang="ko-KR" altLang="en-US" sz="1600" dirty="0" smtClean="0"/>
              <a:t>한</a:t>
            </a:r>
            <a:endParaRPr lang="en-US" altLang="ko-KR" sz="1600" dirty="0" smtClean="0"/>
          </a:p>
          <a:p>
            <a:pPr marL="0" indent="0" fontAlgn="base">
              <a:buNone/>
            </a:pPr>
            <a:r>
              <a:rPr lang="ko-KR" altLang="en-US" sz="1600" dirty="0" smtClean="0"/>
              <a:t>       나무인지라 </a:t>
            </a:r>
            <a:r>
              <a:rPr lang="ko-KR" altLang="en-US" sz="1600" dirty="0"/>
              <a:t>여자가 그 열매를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따</a:t>
            </a:r>
            <a:r>
              <a:rPr lang="ko-KR" altLang="en-US" sz="1600" b="1" dirty="0" smtClean="0">
                <a:solidFill>
                  <a:srgbClr val="00B050"/>
                </a:solidFill>
              </a:rPr>
              <a:t>먹고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자기와 함께 있는 남편에게도 </a:t>
            </a:r>
            <a:r>
              <a:rPr lang="ko-KR" altLang="en-US" sz="1600" b="1" dirty="0">
                <a:solidFill>
                  <a:schemeClr val="accent2"/>
                </a:solidFill>
              </a:rPr>
              <a:t>주매</a:t>
            </a:r>
            <a:r>
              <a:rPr lang="ko-KR" altLang="en-US" sz="1600" dirty="0"/>
              <a:t> 그도 </a:t>
            </a:r>
            <a:r>
              <a:rPr lang="ko-KR" altLang="en-US" sz="1600" b="1" dirty="0" err="1" smtClean="0">
                <a:solidFill>
                  <a:srgbClr val="7030A0"/>
                </a:solidFill>
              </a:rPr>
              <a:t>먹은지라</a:t>
            </a:r>
            <a:r>
              <a:rPr lang="ko-KR" altLang="en-US" sz="1600" dirty="0" smtClean="0"/>
              <a:t> </a:t>
            </a:r>
            <a:endParaRPr lang="en-US" altLang="ko-KR" sz="1600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  </a:t>
            </a: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3:6-7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5"/>
            <a:ext cx="4837814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2.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의 범죄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선악과를 따먹은 인간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타원 1"/>
          <p:cNvSpPr/>
          <p:nvPr/>
        </p:nvSpPr>
        <p:spPr>
          <a:xfrm>
            <a:off x="329616" y="3675313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</a:rPr>
              <a:t>바라보고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sz="500" b="1" dirty="0" smtClean="0">
              <a:solidFill>
                <a:srgbClr val="FF0000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FF0000"/>
                </a:solidFill>
              </a:rPr>
              <a:t>וַתֵּרֶא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841905" y="3675313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먹었고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algn="ctr"/>
            <a:endParaRPr lang="en-US" altLang="ko-KR" sz="500" b="1" dirty="0" smtClean="0">
              <a:solidFill>
                <a:srgbClr val="00B050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00B050"/>
                </a:solidFill>
              </a:rPr>
              <a:t>וַתֹּאכַל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585644" y="3675313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accent2"/>
                </a:solidFill>
              </a:rPr>
              <a:t>주었고</a:t>
            </a:r>
            <a:endParaRPr lang="en-US" altLang="ko-KR" sz="1600" b="1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500" b="1" dirty="0" smtClean="0">
              <a:solidFill>
                <a:schemeClr val="accent2"/>
              </a:solidFill>
            </a:endParaRPr>
          </a:p>
          <a:p>
            <a:pPr algn="ctr"/>
            <a:r>
              <a:rPr lang="he-IL" altLang="ko-KR" sz="1600" b="1" dirty="0">
                <a:solidFill>
                  <a:schemeClr val="accent2"/>
                </a:solidFill>
              </a:rPr>
              <a:t>וַתִּתֵּן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302374" y="3675313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7030A0"/>
                </a:solidFill>
              </a:rPr>
              <a:t>먹었다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ctr"/>
            <a:endParaRPr lang="en-US" altLang="ko-KR" sz="500" b="1" dirty="0" smtClean="0">
              <a:solidFill>
                <a:srgbClr val="7030A0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7030A0"/>
                </a:solidFill>
              </a:rPr>
              <a:t>וַיֹּאכַל</a:t>
            </a:r>
            <a:endParaRPr lang="ko-KR" altLang="en-US" sz="1600" b="1" dirty="0">
              <a:solidFill>
                <a:srgbClr val="7030A0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1862468" y="4313269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604437" y="4313269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348177" y="4313269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7071995" y="4313266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060950" y="3675313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0000FF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0000FF"/>
                </a:solidFill>
              </a:rPr>
              <a:t>땄고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pPr algn="ctr"/>
            <a:endParaRPr lang="en-US" altLang="ko-KR" sz="500" b="1" dirty="0">
              <a:solidFill>
                <a:srgbClr val="0000FF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0000FF"/>
                </a:solidFill>
              </a:rPr>
              <a:t>וַתִּקַּח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717449" y="5476790"/>
            <a:ext cx="5705571" cy="11129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000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+mj-ea"/>
                <a:ea typeface="+mj-ea"/>
              </a:rPr>
              <a:t>“</a:t>
            </a:r>
            <a:r>
              <a:rPr lang="ko-KR" altLang="en-US" sz="2000" b="1" dirty="0" smtClean="0">
                <a:latin typeface="+mj-ea"/>
                <a:ea typeface="+mj-ea"/>
              </a:rPr>
              <a:t>선과 악을 알게 하는 나무</a:t>
            </a:r>
            <a:r>
              <a:rPr lang="en-US" altLang="ko-KR" sz="2000" b="1" dirty="0" smtClean="0">
                <a:latin typeface="+mj-ea"/>
                <a:ea typeface="+mj-ea"/>
              </a:rPr>
              <a:t>”</a:t>
            </a:r>
            <a:r>
              <a:rPr lang="ko-KR" altLang="en-US" sz="2000" b="1" dirty="0" smtClean="0">
                <a:latin typeface="+mj-ea"/>
                <a:ea typeface="+mj-ea"/>
              </a:rPr>
              <a:t>를 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바라봄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ko-KR" altLang="en-US" sz="2000" b="1" dirty="0" smtClean="0">
                <a:latin typeface="+mj-ea"/>
                <a:ea typeface="+mj-ea"/>
              </a:rPr>
              <a:t>은 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latin typeface="+mj-ea"/>
                <a:ea typeface="+mj-ea"/>
              </a:rPr>
              <a:t>범죄의 근본적인 </a:t>
            </a:r>
            <a:r>
              <a:rPr lang="ko-KR" altLang="en-US" sz="2000" b="1" dirty="0" smtClean="0">
                <a:solidFill>
                  <a:srgbClr val="FF00FF"/>
                </a:solidFill>
                <a:latin typeface="+mj-ea"/>
                <a:ea typeface="+mj-ea"/>
              </a:rPr>
              <a:t>원인</a:t>
            </a:r>
            <a:endParaRPr lang="en-US" sz="2000" b="1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1456660" y="5007937"/>
            <a:ext cx="744280" cy="8187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5303" y="1361663"/>
            <a:ext cx="8325292" cy="536713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altLang="ko-KR" sz="1600" b="1" dirty="0"/>
          </a:p>
          <a:p>
            <a:pPr marL="0" indent="0" fontAlgn="base">
              <a:buNone/>
            </a:pPr>
            <a:r>
              <a:rPr lang="en-US" altLang="ko-KR" sz="1600" b="1" dirty="0" smtClean="0"/>
              <a:t>   </a:t>
            </a:r>
            <a:r>
              <a:rPr lang="en-US" altLang="ko-KR" sz="1600" dirty="0" smtClean="0"/>
              <a:t>6 </a:t>
            </a:r>
            <a:r>
              <a:rPr lang="ko-KR" altLang="en-US" sz="1600" dirty="0"/>
              <a:t>여자가 그 나무를 </a:t>
            </a:r>
            <a:r>
              <a:rPr lang="ko-KR" altLang="en-US" sz="1600" b="1" dirty="0">
                <a:solidFill>
                  <a:srgbClr val="FF0000"/>
                </a:solidFill>
              </a:rPr>
              <a:t>본즉</a:t>
            </a:r>
            <a:r>
              <a:rPr lang="ko-KR" altLang="en-US" sz="1600" dirty="0"/>
              <a:t> 먹음직도 하고 </a:t>
            </a:r>
            <a:r>
              <a:rPr lang="ko-KR" altLang="en-US" sz="1600" dirty="0" err="1"/>
              <a:t>보암직도</a:t>
            </a:r>
            <a:r>
              <a:rPr lang="ko-KR" altLang="en-US" sz="1600" dirty="0"/>
              <a:t> 하고 지혜롭게 할 만큼 탐스럽기도 </a:t>
            </a:r>
            <a:r>
              <a:rPr lang="ko-KR" altLang="en-US" sz="1600" dirty="0" smtClean="0"/>
              <a:t>한</a:t>
            </a:r>
            <a:endParaRPr lang="en-US" altLang="ko-KR" sz="1600" dirty="0" smtClean="0"/>
          </a:p>
          <a:p>
            <a:pPr marL="0" indent="0" fontAlgn="base">
              <a:buNone/>
            </a:pPr>
            <a:r>
              <a:rPr lang="ko-KR" altLang="en-US" sz="1600" dirty="0" smtClean="0"/>
              <a:t>       나무인지라 </a:t>
            </a:r>
            <a:r>
              <a:rPr lang="ko-KR" altLang="en-US" sz="1600" dirty="0"/>
              <a:t>여자가 그 열매를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따</a:t>
            </a:r>
            <a:r>
              <a:rPr lang="ko-KR" altLang="en-US" sz="1600" b="1" dirty="0" smtClean="0">
                <a:solidFill>
                  <a:srgbClr val="00B050"/>
                </a:solidFill>
              </a:rPr>
              <a:t>먹고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자기와 함께 있는 남편에게도 </a:t>
            </a:r>
            <a:r>
              <a:rPr lang="ko-KR" altLang="en-US" sz="1600" b="1" dirty="0">
                <a:solidFill>
                  <a:schemeClr val="accent2"/>
                </a:solidFill>
              </a:rPr>
              <a:t>주매</a:t>
            </a:r>
            <a:r>
              <a:rPr lang="ko-KR" altLang="en-US" sz="1600" dirty="0"/>
              <a:t> 그도 </a:t>
            </a:r>
            <a:r>
              <a:rPr lang="ko-KR" altLang="en-US" sz="1600" b="1" dirty="0" err="1" smtClean="0">
                <a:solidFill>
                  <a:srgbClr val="7030A0"/>
                </a:solidFill>
              </a:rPr>
              <a:t>먹은지라</a:t>
            </a:r>
            <a:r>
              <a:rPr lang="ko-KR" altLang="en-US" sz="1600" dirty="0" smtClean="0"/>
              <a:t> </a:t>
            </a:r>
            <a:endParaRPr lang="en-US" altLang="ko-KR" sz="1600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 </a:t>
            </a: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3:6-7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5"/>
            <a:ext cx="4837814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2.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의 범죄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1)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선악과를 따먹은 인간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타원 1"/>
          <p:cNvSpPr/>
          <p:nvPr/>
        </p:nvSpPr>
        <p:spPr>
          <a:xfrm>
            <a:off x="372146" y="2537632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</a:rPr>
              <a:t>바라보고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sz="500" b="1" dirty="0" smtClean="0">
              <a:solidFill>
                <a:srgbClr val="FF0000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FF0000"/>
                </a:solidFill>
              </a:rPr>
              <a:t>וַתֵּרֶא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891521" y="2534074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먹었고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algn="ctr"/>
            <a:endParaRPr lang="en-US" altLang="ko-KR" sz="500" b="1" dirty="0" smtClean="0">
              <a:solidFill>
                <a:srgbClr val="00B050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00B050"/>
                </a:solidFill>
              </a:rPr>
              <a:t>וַתֹּאכַל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673392" y="2537629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accent2"/>
                </a:solidFill>
              </a:rPr>
              <a:t>주었고</a:t>
            </a:r>
            <a:endParaRPr lang="en-US" altLang="ko-KR" sz="1600" b="1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500" b="1" dirty="0" smtClean="0">
              <a:solidFill>
                <a:schemeClr val="accent2"/>
              </a:solidFill>
            </a:endParaRPr>
          </a:p>
          <a:p>
            <a:pPr algn="ctr"/>
            <a:r>
              <a:rPr lang="he-IL" altLang="ko-KR" sz="1600" b="1" dirty="0">
                <a:solidFill>
                  <a:schemeClr val="accent2"/>
                </a:solidFill>
              </a:rPr>
              <a:t>וַתִּתֵּן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399839" y="2534076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7030A0"/>
                </a:solidFill>
              </a:rPr>
              <a:t>먹었다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pPr algn="ctr"/>
            <a:endParaRPr lang="en-US" altLang="ko-KR" sz="500" b="1" dirty="0" smtClean="0">
              <a:solidFill>
                <a:srgbClr val="7030A0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7030A0"/>
                </a:solidFill>
              </a:rPr>
              <a:t>וַיֹּאכַל</a:t>
            </a:r>
            <a:endParaRPr lang="ko-KR" altLang="en-US" sz="1600" b="1" dirty="0">
              <a:solidFill>
                <a:srgbClr val="7030A0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1919173" y="3175585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646968" y="3175582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427921" y="3164921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7176178" y="3118865"/>
            <a:ext cx="194930" cy="1488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147783" y="2537629"/>
            <a:ext cx="1456661" cy="142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rgbClr val="0000FF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0000FF"/>
                </a:solidFill>
              </a:rPr>
              <a:t>땄고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pPr algn="ctr"/>
            <a:endParaRPr lang="en-US" altLang="ko-KR" sz="500" b="1" dirty="0">
              <a:solidFill>
                <a:srgbClr val="0000FF"/>
              </a:solidFill>
            </a:endParaRPr>
          </a:p>
          <a:p>
            <a:pPr algn="ctr"/>
            <a:r>
              <a:rPr lang="he-IL" altLang="ko-KR" sz="1600" b="1" dirty="0">
                <a:solidFill>
                  <a:srgbClr val="0000FF"/>
                </a:solidFill>
              </a:rPr>
              <a:t>וַתִּקַּח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0" y="4286540"/>
            <a:ext cx="9027042" cy="2571461"/>
          </a:xfrm>
          <a:prstGeom prst="rect">
            <a:avLst/>
          </a:prstGeom>
        </p:spPr>
        <p:txBody>
          <a:bodyPr>
            <a:noAutofit/>
          </a:bodyPr>
          <a:lstStyle/>
          <a:p>
            <a:pPr lvl="4">
              <a:buFont typeface="Wingdings" pitchFamily="2" charset="2"/>
              <a:buChar char="§"/>
            </a:pPr>
            <a:r>
              <a:rPr kumimoji="1" lang="ko-KR" altLang="en-US" dirty="0" smtClean="0"/>
              <a:t>뱀에게 </a:t>
            </a:r>
            <a:r>
              <a:rPr kumimoji="1" lang="ko-KR" altLang="en-US" dirty="0"/>
              <a:t>유혹 당했던 여자가 유혹자가 되고 있음</a:t>
            </a:r>
            <a:endParaRPr kumimoji="1" lang="en-US" altLang="ko-KR" dirty="0"/>
          </a:p>
          <a:p>
            <a:pPr lvl="2">
              <a:buFont typeface="Wingdings" pitchFamily="2" charset="2"/>
              <a:buChar char="§"/>
            </a:pPr>
            <a:endParaRPr kumimoji="1" lang="en-US" altLang="ko-KR" sz="600" dirty="0"/>
          </a:p>
          <a:p>
            <a:pPr lvl="4">
              <a:buFont typeface="Wingdings" pitchFamily="2" charset="2"/>
              <a:buChar char="§"/>
            </a:pPr>
            <a:r>
              <a:rPr kumimoji="1" lang="ko-KR" altLang="en-US" dirty="0" smtClean="0"/>
              <a:t>여자가 </a:t>
            </a:r>
            <a:r>
              <a:rPr kumimoji="1" lang="ko-KR" altLang="en-US" dirty="0"/>
              <a:t>선악과를 먹고</a:t>
            </a:r>
            <a:r>
              <a:rPr kumimoji="1" lang="en-US" altLang="ko-KR" dirty="0"/>
              <a:t>, </a:t>
            </a:r>
            <a:r>
              <a:rPr kumimoji="1" lang="ko-KR" altLang="en-US" dirty="0"/>
              <a:t>남자에게 건네줌</a:t>
            </a:r>
            <a:endParaRPr kumimoji="1" lang="en-US" altLang="ko-KR" dirty="0"/>
          </a:p>
          <a:p>
            <a:pPr lvl="2">
              <a:buFont typeface="Wingdings" pitchFamily="2" charset="2"/>
              <a:buChar char="§"/>
            </a:pPr>
            <a:endParaRPr kumimoji="1" lang="en-US" altLang="ko-KR" sz="600" dirty="0"/>
          </a:p>
          <a:p>
            <a:pPr lvl="4">
              <a:buFont typeface="Wingdings" pitchFamily="2" charset="2"/>
              <a:buChar char="§"/>
            </a:pPr>
            <a:r>
              <a:rPr kumimoji="1" lang="ko-KR" altLang="en-US" dirty="0" smtClean="0"/>
              <a:t>여자에게 </a:t>
            </a:r>
            <a:r>
              <a:rPr kumimoji="1" lang="ko-KR" altLang="en-US" dirty="0"/>
              <a:t>선악과를 넘겨받은 남자는 아무런 반응을 </a:t>
            </a:r>
            <a:endParaRPr kumimoji="1" lang="en-US" altLang="ko-KR" dirty="0"/>
          </a:p>
          <a:p>
            <a:pPr marL="1828800" lvl="4" indent="0">
              <a:buNone/>
            </a:pPr>
            <a:r>
              <a:rPr kumimoji="1" lang="en-US" altLang="ko-KR" dirty="0" smtClean="0"/>
              <a:t>     </a:t>
            </a:r>
            <a:r>
              <a:rPr kumimoji="1" lang="ko-KR" altLang="en-US" dirty="0" smtClean="0"/>
              <a:t>보이지 </a:t>
            </a:r>
            <a:r>
              <a:rPr kumimoji="1" lang="ko-KR" altLang="en-US" dirty="0"/>
              <a:t>않고 </a:t>
            </a:r>
            <a:r>
              <a:rPr kumimoji="1" lang="en-US" altLang="ko-KR" dirty="0"/>
              <a:t> </a:t>
            </a:r>
            <a:r>
              <a:rPr kumimoji="1" lang="ko-KR" altLang="en-US" dirty="0"/>
              <a:t>선악과를 먹음</a:t>
            </a:r>
            <a:endParaRPr kumimoji="1" lang="en-US" altLang="ko-KR" dirty="0"/>
          </a:p>
          <a:p>
            <a:pPr marL="914400" lvl="2" indent="0">
              <a:buNone/>
            </a:pPr>
            <a:endParaRPr kumimoji="1" lang="en-US" altLang="ko-KR" sz="600" dirty="0"/>
          </a:p>
          <a:p>
            <a:pPr lvl="4">
              <a:buFont typeface="Wingdings" pitchFamily="2" charset="2"/>
              <a:buChar char="§"/>
            </a:pPr>
            <a:r>
              <a:rPr kumimoji="1" lang="ko-KR" altLang="en-US" dirty="0" smtClean="0"/>
              <a:t>남자와 </a:t>
            </a:r>
            <a:r>
              <a:rPr kumimoji="1" lang="ko-KR" altLang="en-US" dirty="0"/>
              <a:t>여자가 </a:t>
            </a:r>
            <a:r>
              <a:rPr kumimoji="1" lang="ko-KR" altLang="en-US" u="sng" dirty="0"/>
              <a:t>함께 범죄</a:t>
            </a:r>
            <a:r>
              <a:rPr kumimoji="1" lang="ko-KR" altLang="en-US" dirty="0"/>
              <a:t>하고 있는 사실을 지적</a:t>
            </a:r>
            <a:endParaRPr kumimoji="1" lang="en-US" altLang="ko-KR" dirty="0"/>
          </a:p>
          <a:p>
            <a:pPr marL="914400" lvl="2" indent="0">
              <a:buNone/>
            </a:pPr>
            <a:endParaRPr kumimoji="1" lang="en-US" altLang="ko-KR" sz="600" dirty="0"/>
          </a:p>
          <a:p>
            <a:pPr lvl="4">
              <a:buFont typeface="Wingdings" pitchFamily="2" charset="2"/>
              <a:buChar char="§"/>
            </a:pPr>
            <a:r>
              <a:rPr kumimoji="1" lang="ko-KR" altLang="en-US" dirty="0" smtClean="0"/>
              <a:t>남자의 </a:t>
            </a:r>
            <a:r>
              <a:rPr kumimoji="1" lang="ko-KR" altLang="en-US" dirty="0"/>
              <a:t>행위가 </a:t>
            </a:r>
            <a:r>
              <a:rPr kumimoji="1" lang="ko-KR" altLang="en-US" b="1" dirty="0"/>
              <a:t>최종적</a:t>
            </a:r>
            <a:r>
              <a:rPr kumimoji="1" lang="ko-KR" altLang="en-US" dirty="0"/>
              <a:t>이며 </a:t>
            </a:r>
            <a:r>
              <a:rPr kumimoji="1" lang="ko-KR" altLang="en-US" b="1" dirty="0"/>
              <a:t>결정적인 불순종</a:t>
            </a:r>
            <a:endParaRPr kumimoji="1" lang="en-US" altLang="ko-KR" b="1" dirty="0"/>
          </a:p>
          <a:p>
            <a:pPr marL="0" indent="0">
              <a:buNone/>
            </a:pPr>
            <a:endParaRPr lang="en-US" sz="18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67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3:6-7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5"/>
            <a:ext cx="4837814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2.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의 범죄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2)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 내면의 균열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4556" y="1780552"/>
            <a:ext cx="86119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    </a:t>
            </a:r>
            <a:r>
              <a:rPr lang="en-US" altLang="ko-KR" b="1" i="1" dirty="0" smtClean="0"/>
              <a:t>7 </a:t>
            </a:r>
            <a:r>
              <a:rPr lang="ko-KR" altLang="en-US" b="1" i="1" dirty="0"/>
              <a:t>이에 그들의 눈이 </a:t>
            </a:r>
            <a:r>
              <a:rPr lang="ko-KR" altLang="en-US" b="1" i="1" dirty="0">
                <a:solidFill>
                  <a:srgbClr val="FF0000"/>
                </a:solidFill>
              </a:rPr>
              <a:t>밝아져</a:t>
            </a:r>
            <a:r>
              <a:rPr lang="ko-KR" altLang="en-US" b="1" i="1" dirty="0"/>
              <a:t> 자기들이 벗은 줄을 </a:t>
            </a:r>
            <a:r>
              <a:rPr lang="ko-KR" altLang="en-US" b="1" i="1" dirty="0">
                <a:solidFill>
                  <a:srgbClr val="0000FF"/>
                </a:solidFill>
              </a:rPr>
              <a:t>알고</a:t>
            </a:r>
            <a:r>
              <a:rPr lang="ko-KR" altLang="en-US" b="1" i="1" dirty="0"/>
              <a:t> 무화과나무 잎을 </a:t>
            </a:r>
            <a:r>
              <a:rPr lang="ko-KR" altLang="en-US" b="1" i="1" dirty="0">
                <a:solidFill>
                  <a:srgbClr val="00B050"/>
                </a:solidFill>
              </a:rPr>
              <a:t>엮어</a:t>
            </a:r>
            <a:r>
              <a:rPr lang="ko-KR" altLang="en-US" b="1" i="1" dirty="0"/>
              <a:t> 치마로 </a:t>
            </a:r>
            <a:endParaRPr lang="en-US" altLang="ko-KR" b="1" i="1" dirty="0"/>
          </a:p>
          <a:p>
            <a:pPr fontAlgn="base"/>
            <a:endParaRPr lang="en-US" altLang="ko-KR" sz="500" b="1" i="1" dirty="0"/>
          </a:p>
          <a:p>
            <a:pPr fontAlgn="base"/>
            <a:r>
              <a:rPr lang="ko-KR" altLang="en-US" b="1" i="1" dirty="0"/>
              <a:t>     </a:t>
            </a:r>
            <a:r>
              <a:rPr lang="ko-KR" altLang="en-US" b="1" i="1" dirty="0" smtClean="0"/>
              <a:t>  </a:t>
            </a:r>
            <a:r>
              <a:rPr lang="ko-KR" altLang="en-US" b="1" i="1" dirty="0" smtClean="0">
                <a:solidFill>
                  <a:schemeClr val="accent2"/>
                </a:solidFill>
              </a:rPr>
              <a:t>삼았더라</a:t>
            </a:r>
            <a:r>
              <a:rPr lang="ko-KR" altLang="en-US" b="1" i="1" dirty="0" smtClean="0"/>
              <a:t> </a:t>
            </a:r>
            <a:endParaRPr lang="ko-KR" altLang="en-US" b="1" i="1" dirty="0"/>
          </a:p>
        </p:txBody>
      </p:sp>
      <p:sp>
        <p:nvSpPr>
          <p:cNvPr id="5" name="직사각형 4"/>
          <p:cNvSpPr/>
          <p:nvPr/>
        </p:nvSpPr>
        <p:spPr>
          <a:xfrm>
            <a:off x="628650" y="2711305"/>
            <a:ext cx="7886700" cy="82933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밝아졌고</a:t>
            </a:r>
            <a:r>
              <a:rPr lang="ko-KR" altLang="en-US" dirty="0" smtClean="0">
                <a:solidFill>
                  <a:schemeClr val="tx1"/>
                </a:solidFill>
              </a:rPr>
              <a:t>          </a:t>
            </a:r>
            <a:r>
              <a:rPr lang="ko-KR" altLang="en-US" b="1" dirty="0" smtClean="0">
                <a:solidFill>
                  <a:srgbClr val="0000FF"/>
                </a:solidFill>
              </a:rPr>
              <a:t>알게 되었고</a:t>
            </a:r>
            <a:r>
              <a:rPr lang="ko-KR" altLang="en-US" dirty="0" smtClean="0">
                <a:solidFill>
                  <a:schemeClr val="tx1"/>
                </a:solidFill>
              </a:rPr>
              <a:t>          </a:t>
            </a:r>
            <a:r>
              <a:rPr lang="ko-KR" altLang="en-US" b="1" dirty="0" smtClean="0">
                <a:solidFill>
                  <a:srgbClr val="00B050"/>
                </a:solidFill>
              </a:rPr>
              <a:t>엮었고</a:t>
            </a:r>
            <a:r>
              <a:rPr lang="ko-KR" altLang="en-US" dirty="0" smtClean="0">
                <a:solidFill>
                  <a:schemeClr val="tx1"/>
                </a:solidFill>
              </a:rPr>
              <a:t>          </a:t>
            </a:r>
            <a:r>
              <a:rPr lang="ko-KR" altLang="en-US" b="1" dirty="0" smtClean="0">
                <a:solidFill>
                  <a:schemeClr val="accent2"/>
                </a:solidFill>
              </a:rPr>
              <a:t>만들었다</a:t>
            </a:r>
            <a:endParaRPr lang="en-US" altLang="ko-KR" b="1" dirty="0" smtClean="0">
              <a:solidFill>
                <a:schemeClr val="accent2"/>
              </a:solidFill>
            </a:endParaRPr>
          </a:p>
          <a:p>
            <a:r>
              <a:rPr lang="en-US" altLang="ko-KR" b="1" dirty="0">
                <a:solidFill>
                  <a:schemeClr val="accent2"/>
                </a:solidFill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</a:rPr>
              <a:t>                       </a:t>
            </a:r>
            <a:r>
              <a:rPr lang="he-IL" altLang="ko-KR" dirty="0" smtClean="0">
                <a:solidFill>
                  <a:srgbClr val="FF0000"/>
                </a:solidFill>
              </a:rPr>
              <a:t>וַתִּפָּקַחְנָה</a:t>
            </a:r>
            <a:r>
              <a:rPr lang="ko-KR" altLang="en-US" dirty="0" smtClean="0">
                <a:solidFill>
                  <a:schemeClr val="tx1"/>
                </a:solidFill>
              </a:rPr>
              <a:t>                 </a:t>
            </a:r>
            <a:r>
              <a:rPr lang="he-IL" altLang="ko-KR" dirty="0" smtClean="0">
                <a:solidFill>
                  <a:srgbClr val="0000FF"/>
                </a:solidFill>
              </a:rPr>
              <a:t>וַיֵּדְעוּ</a:t>
            </a:r>
            <a:r>
              <a:rPr lang="en-US" altLang="ko-KR" dirty="0" smtClean="0">
                <a:solidFill>
                  <a:srgbClr val="0000FF"/>
                </a:solidFill>
              </a:rPr>
              <a:t>                    </a:t>
            </a:r>
            <a:r>
              <a:rPr lang="he-IL" altLang="ko-KR" dirty="0">
                <a:solidFill>
                  <a:srgbClr val="00B050"/>
                </a:solidFill>
              </a:rPr>
              <a:t>וַיִּתְפְּרוּ</a:t>
            </a:r>
            <a:r>
              <a:rPr lang="en-US" altLang="ko-KR" dirty="0" smtClean="0">
                <a:solidFill>
                  <a:srgbClr val="00B050"/>
                </a:solidFill>
              </a:rPr>
              <a:t>           </a:t>
            </a:r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r>
              <a:rPr lang="he-IL" altLang="ko-KR" dirty="0" smtClean="0">
                <a:solidFill>
                  <a:schemeClr val="accent2"/>
                </a:solidFill>
              </a:rPr>
              <a:t>וַיַּעֲשׂוּ</a:t>
            </a:r>
            <a:r>
              <a:rPr lang="en-US" altLang="ko-KR" dirty="0" smtClean="0">
                <a:solidFill>
                  <a:schemeClr val="accent2"/>
                </a:solidFill>
              </a:rPr>
              <a:t>   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8650" y="3667393"/>
            <a:ext cx="7886700" cy="30614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    인간 존재의 가장 깊은 내면에서부터 심각한 분열이 일어났음을 강조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</a:rPr>
              <a:t>죄로 인하여 인간은 </a:t>
            </a:r>
            <a:r>
              <a:rPr lang="ko-KR" altLang="en-US" b="1" dirty="0" smtClean="0">
                <a:solidFill>
                  <a:schemeClr val="tx1"/>
                </a:solidFill>
              </a:rPr>
              <a:t>두려움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자신에 대한 </a:t>
            </a:r>
            <a:r>
              <a:rPr lang="ko-KR" altLang="en-US" b="1" dirty="0" smtClean="0">
                <a:solidFill>
                  <a:schemeClr val="tx1"/>
                </a:solidFill>
              </a:rPr>
              <a:t>수치심</a:t>
            </a:r>
            <a:r>
              <a:rPr lang="ko-KR" altLang="en-US" dirty="0" smtClean="0">
                <a:solidFill>
                  <a:schemeClr val="tx1"/>
                </a:solidFill>
              </a:rPr>
              <a:t>과 </a:t>
            </a:r>
            <a:r>
              <a:rPr lang="ko-KR" altLang="en-US" b="1" dirty="0" smtClean="0">
                <a:solidFill>
                  <a:schemeClr val="tx1"/>
                </a:solidFill>
              </a:rPr>
              <a:t>부끄러움</a:t>
            </a:r>
            <a:r>
              <a:rPr lang="ko-KR" altLang="en-US" dirty="0" smtClean="0">
                <a:solidFill>
                  <a:schemeClr val="tx1"/>
                </a:solidFill>
              </a:rPr>
              <a:t>을 가지게 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tx1"/>
                </a:solidFill>
              </a:rPr>
              <a:t>    타락 </a:t>
            </a:r>
            <a:r>
              <a:rPr lang="ko-KR" altLang="en-US" b="1" dirty="0" smtClean="0">
                <a:solidFill>
                  <a:schemeClr val="tx1"/>
                </a:solidFill>
              </a:rPr>
              <a:t>이전     </a:t>
            </a:r>
            <a:r>
              <a:rPr lang="en-US" altLang="ko-KR" dirty="0" smtClean="0">
                <a:solidFill>
                  <a:schemeClr val="tx1"/>
                </a:solidFill>
              </a:rPr>
              <a:t>–   </a:t>
            </a:r>
            <a:r>
              <a:rPr lang="ko-KR" altLang="en-US" dirty="0" smtClean="0">
                <a:solidFill>
                  <a:schemeClr val="tx1"/>
                </a:solidFill>
              </a:rPr>
              <a:t>스스로 조화된 상태의 인간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</a:rPr>
              <a:t>타락 </a:t>
            </a:r>
            <a:r>
              <a:rPr lang="ko-KR" altLang="en-US" b="1" dirty="0" smtClean="0">
                <a:solidFill>
                  <a:schemeClr val="tx1"/>
                </a:solidFill>
              </a:rPr>
              <a:t>이후</a:t>
            </a:r>
            <a:r>
              <a:rPr lang="ko-KR" altLang="en-US" dirty="0" smtClean="0">
                <a:solidFill>
                  <a:schemeClr val="tx1"/>
                </a:solidFill>
              </a:rPr>
              <a:t>     </a:t>
            </a:r>
            <a:r>
              <a:rPr lang="en-US" altLang="ko-KR" dirty="0" smtClean="0">
                <a:solidFill>
                  <a:schemeClr val="tx1"/>
                </a:solidFill>
              </a:rPr>
              <a:t>–   </a:t>
            </a:r>
            <a:r>
              <a:rPr lang="ko-KR" altLang="en-US" dirty="0" smtClean="0">
                <a:solidFill>
                  <a:schemeClr val="tx1"/>
                </a:solidFill>
              </a:rPr>
              <a:t>자기 자신과의 부조화</a:t>
            </a:r>
            <a:r>
              <a:rPr lang="en-US" altLang="ko-KR" sz="1500" dirty="0" smtClean="0">
                <a:solidFill>
                  <a:schemeClr val="tx1"/>
                </a:solidFill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</a:rPr>
              <a:t>不調和</a:t>
            </a:r>
            <a:r>
              <a:rPr lang="en-US" altLang="ko-KR" sz="1500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가 일어난 타락의 상흔</a:t>
            </a:r>
            <a:r>
              <a:rPr lang="en-US" altLang="ko-KR" sz="1500" dirty="0" smtClean="0">
                <a:solidFill>
                  <a:schemeClr val="tx1"/>
                </a:solidFill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</a:rPr>
              <a:t>傷痕</a:t>
            </a:r>
            <a:r>
              <a:rPr lang="en-US" altLang="ko-KR" sz="15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923953" y="3038255"/>
            <a:ext cx="287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694274" y="3039142"/>
            <a:ext cx="287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904613" y="3040028"/>
            <a:ext cx="287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765548" y="5804535"/>
            <a:ext cx="7666075" cy="795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선악과를 따먹은 인간에게 처음 찾아온 것은</a:t>
            </a:r>
            <a:r>
              <a:rPr lang="en-US" altLang="ko-KR" sz="1500" dirty="0" smtClean="0">
                <a:solidFill>
                  <a:schemeClr val="tx1"/>
                </a:solidFill>
              </a:rPr>
              <a:t>…..</a:t>
            </a:r>
            <a:r>
              <a:rPr lang="ko-KR" altLang="en-US" sz="2200" b="1" dirty="0" smtClean="0">
                <a:solidFill>
                  <a:srgbClr val="C00000"/>
                </a:solidFill>
              </a:rPr>
              <a:t>자기 분열</a:t>
            </a:r>
            <a:r>
              <a:rPr lang="ko-KR" alt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sz="2200" b="1" dirty="0" smtClean="0">
                <a:solidFill>
                  <a:srgbClr val="C00000"/>
                </a:solidFill>
              </a:rPr>
              <a:t>내면세계의 균열</a:t>
            </a:r>
            <a:endParaRPr lang="en-US" altLang="ko-KR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sz="1000" dirty="0"/>
          </a:p>
          <a:p>
            <a:pPr marL="0" indent="0">
              <a:buNone/>
            </a:pPr>
            <a:endParaRPr kumimoji="1" lang="en-US" altLang="ko-KR" sz="1000" dirty="0"/>
          </a:p>
          <a:p>
            <a:pPr marL="0" indent="0">
              <a:buNone/>
            </a:pPr>
            <a:endParaRPr kumimoji="1" lang="en-US" altLang="ko-KR" sz="1000" dirty="0"/>
          </a:p>
          <a:p>
            <a:pPr marL="0" indent="0">
              <a:buNone/>
            </a:pPr>
            <a:endParaRPr kumimoji="1"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3:6-7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5"/>
            <a:ext cx="4837814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2.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의 범죄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3)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인간관계의 부조화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47006" y="1525366"/>
            <a:ext cx="8611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        </a:t>
            </a:r>
            <a:r>
              <a:rPr lang="en-US" altLang="ko-KR" b="1" i="1" dirty="0" smtClean="0"/>
              <a:t>7 </a:t>
            </a:r>
            <a:r>
              <a:rPr lang="ko-KR" altLang="en-US" b="1" i="1" dirty="0"/>
              <a:t>이에 그들의 눈이 밝아져 자기들이 벗은 줄을 </a:t>
            </a:r>
            <a:r>
              <a:rPr lang="ko-KR" altLang="en-US" b="1" i="1" dirty="0" smtClean="0"/>
              <a:t>알고</a:t>
            </a:r>
            <a:endParaRPr lang="en-US" altLang="ko-KR" b="1" i="1" dirty="0" smtClean="0"/>
          </a:p>
          <a:p>
            <a:pPr fontAlgn="base"/>
            <a:r>
              <a:rPr lang="ko-KR" altLang="en-US" b="1" i="1" dirty="0" smtClean="0"/>
              <a:t> </a:t>
            </a:r>
            <a:endParaRPr lang="en-US" altLang="ko-KR" b="1" i="1" dirty="0" smtClean="0"/>
          </a:p>
          <a:p>
            <a:pPr fontAlgn="base"/>
            <a:r>
              <a:rPr lang="en-US" altLang="ko-KR" b="1" i="1" dirty="0">
                <a:solidFill>
                  <a:schemeClr val="accent2"/>
                </a:solidFill>
              </a:rPr>
              <a:t> </a:t>
            </a:r>
            <a:r>
              <a:rPr lang="en-US" altLang="ko-KR" b="1" i="1" dirty="0" smtClean="0">
                <a:solidFill>
                  <a:schemeClr val="accent2"/>
                </a:solidFill>
              </a:rPr>
              <a:t>                                                           </a:t>
            </a:r>
            <a:r>
              <a:rPr lang="ko-KR" altLang="en-US" b="1" i="1" dirty="0" smtClean="0">
                <a:solidFill>
                  <a:schemeClr val="accent2"/>
                </a:solidFill>
              </a:rPr>
              <a:t>무화과나무 </a:t>
            </a:r>
            <a:r>
              <a:rPr lang="ko-KR" altLang="en-US" b="1" i="1" dirty="0">
                <a:solidFill>
                  <a:schemeClr val="accent2"/>
                </a:solidFill>
              </a:rPr>
              <a:t>잎을 엮어 치마로 </a:t>
            </a:r>
            <a:r>
              <a:rPr lang="ko-KR" altLang="en-US" b="1" i="1" dirty="0" smtClean="0">
                <a:solidFill>
                  <a:schemeClr val="accent2"/>
                </a:solidFill>
              </a:rPr>
              <a:t>삼았더라 </a:t>
            </a:r>
            <a:endParaRPr lang="ko-KR" altLang="en-US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829627239"/>
              </p:ext>
            </p:extLst>
          </p:nvPr>
        </p:nvGraphicFramePr>
        <p:xfrm>
          <a:off x="410250" y="2654937"/>
          <a:ext cx="8350978" cy="393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-21265" y="5603358"/>
            <a:ext cx="1765004" cy="12333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관계의 단절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733647" y="3487483"/>
            <a:ext cx="202018" cy="2424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935665" y="4518842"/>
            <a:ext cx="526312" cy="1392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935672" y="5518297"/>
            <a:ext cx="744279" cy="372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오른쪽 화살표 33"/>
          <p:cNvSpPr/>
          <p:nvPr/>
        </p:nvSpPr>
        <p:spPr>
          <a:xfrm>
            <a:off x="1616150" y="6049925"/>
            <a:ext cx="372139" cy="2126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3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 smtClean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01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2020" y="2810151"/>
            <a:ext cx="875692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  </a:t>
            </a:r>
            <a:r>
              <a:rPr lang="en-US" altLang="ko-KR" dirty="0"/>
              <a:t>8 </a:t>
            </a:r>
            <a:r>
              <a:rPr lang="ko-KR" altLang="en-US" dirty="0"/>
              <a:t>그들이 그 날 바람이 불 때 동산에 거니시는 여호와 하나님의 소리를 듣고 아담과 </a:t>
            </a:r>
            <a:r>
              <a:rPr lang="ko-KR" altLang="en-US" dirty="0" smtClean="0"/>
              <a:t>    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그의 </a:t>
            </a:r>
            <a:r>
              <a:rPr lang="ko-KR" altLang="en-US" dirty="0"/>
              <a:t>아내가 여호와 하나님의 낯을 피하여 동산 나무 사이에 </a:t>
            </a:r>
            <a:r>
              <a:rPr lang="ko-KR" altLang="en-US" dirty="0" err="1"/>
              <a:t>숨은지라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9 </a:t>
            </a:r>
            <a:r>
              <a:rPr lang="ko-KR" altLang="en-US" dirty="0"/>
              <a:t>여호와 하나님이 아담을 부르시며 그에게 이르시되 네가 어디 있느냐 </a:t>
            </a:r>
            <a:endParaRPr lang="en-US" altLang="ko-KR" dirty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/>
              <a:t>10 </a:t>
            </a:r>
            <a:r>
              <a:rPr lang="ko-KR" altLang="en-US" dirty="0"/>
              <a:t>이르되 내가 동산에서 하나님의 소리를 듣고 내가 벗었으므로 두려워하여 </a:t>
            </a:r>
            <a:r>
              <a:rPr lang="ko-KR" altLang="en-US" dirty="0" err="1" smtClean="0"/>
              <a:t>숨었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나이다 </a:t>
            </a:r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/>
              <a:t>11 </a:t>
            </a:r>
            <a:r>
              <a:rPr lang="ko-KR" altLang="en-US" dirty="0"/>
              <a:t>이르시되 누가 너의 벗었음을 네게 알렸느냐 내가 네게 먹지 말라 명한 그 나무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     열매를 </a:t>
            </a:r>
            <a:r>
              <a:rPr lang="ko-KR" altLang="en-US" dirty="0"/>
              <a:t>네가 먹었느냐 </a:t>
            </a:r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/>
              <a:t>12 </a:t>
            </a:r>
            <a:r>
              <a:rPr lang="ko-KR" altLang="en-US" dirty="0"/>
              <a:t>아담이 이르되 하나님이 주셔서 나와 함께 있게 하신 여자 그가 그 나무 열매를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내게 </a:t>
            </a:r>
            <a:r>
              <a:rPr lang="ko-KR" altLang="en-US" dirty="0"/>
              <a:t>주므로 내가 먹었나이다 </a:t>
            </a:r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/>
              <a:t>13 </a:t>
            </a:r>
            <a:r>
              <a:rPr lang="ko-KR" altLang="en-US" dirty="0"/>
              <a:t>여호와 하나님이 여자에게 이르시되 네가 어찌하여 이렇게 하였느냐 여자가 </a:t>
            </a:r>
            <a:r>
              <a:rPr lang="ko-KR" altLang="en-US" dirty="0" smtClean="0"/>
              <a:t>이르되      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뱀이 </a:t>
            </a:r>
            <a:r>
              <a:rPr lang="ko-KR" altLang="en-US" dirty="0"/>
              <a:t>나를 꾀므로 내가 먹었나이다 </a:t>
            </a:r>
          </a:p>
          <a:p>
            <a:pPr fontAlgn="base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424604" y="1746406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3rd</a:t>
            </a:r>
            <a:endParaRPr lang="ko-KR" altLang="en-US" sz="20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938225" y="1690070"/>
            <a:ext cx="6918268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ko-KR" sz="2000" dirty="0" smtClean="0">
              <a:solidFill>
                <a:srgbClr val="0000FF"/>
              </a:solidFill>
            </a:endParaRPr>
          </a:p>
          <a:p>
            <a:endParaRPr kumimoji="1" lang="en-US" altLang="ko-KR" sz="2000" dirty="0">
              <a:solidFill>
                <a:srgbClr val="0000FF"/>
              </a:solidFill>
            </a:endParaRPr>
          </a:p>
          <a:p>
            <a:r>
              <a:rPr kumimoji="1" lang="en-US" altLang="ko-KR" sz="2000" dirty="0" smtClean="0">
                <a:solidFill>
                  <a:srgbClr val="0000FF"/>
                </a:solidFill>
              </a:rPr>
              <a:t>3:8-13</a:t>
            </a:r>
            <a:r>
              <a:rPr kumimoji="1" lang="en-US" altLang="ko-KR" sz="2000" dirty="0" smtClean="0"/>
              <a:t>  </a:t>
            </a:r>
            <a:r>
              <a:rPr kumimoji="1" lang="en-US" altLang="ko-KR" dirty="0" smtClean="0"/>
              <a:t>     </a:t>
            </a:r>
            <a:r>
              <a:rPr kumimoji="1" lang="ko-KR" altLang="en-US" sz="2000" dirty="0" smtClean="0">
                <a:solidFill>
                  <a:srgbClr val="0000FF"/>
                </a:solidFill>
              </a:rPr>
              <a:t>인간</a:t>
            </a:r>
            <a:r>
              <a:rPr kumimoji="1" lang="en-US" altLang="ko-KR" sz="2000" dirty="0">
                <a:solidFill>
                  <a:srgbClr val="0000FF"/>
                </a:solidFill>
              </a:rPr>
              <a:t>(</a:t>
            </a:r>
            <a:r>
              <a:rPr kumimoji="1" lang="ko-KR" altLang="en-US" sz="2000" dirty="0">
                <a:solidFill>
                  <a:srgbClr val="0000FF"/>
                </a:solidFill>
              </a:rPr>
              <a:t>아담과 여자</a:t>
            </a:r>
            <a:r>
              <a:rPr kumimoji="1" lang="en-US" altLang="ko-KR" sz="2000" dirty="0">
                <a:solidFill>
                  <a:srgbClr val="0000FF"/>
                </a:solidFill>
              </a:rPr>
              <a:t>) </a:t>
            </a:r>
            <a:r>
              <a:rPr kumimoji="1" lang="ko-KR" altLang="en-US" sz="2000" dirty="0">
                <a:solidFill>
                  <a:srgbClr val="0000FF"/>
                </a:solidFill>
              </a:rPr>
              <a:t>을 </a:t>
            </a:r>
            <a:r>
              <a:rPr kumimoji="1" lang="ko-KR" altLang="en-US" sz="2000" dirty="0" smtClean="0">
                <a:solidFill>
                  <a:srgbClr val="0000FF"/>
                </a:solidFill>
              </a:rPr>
              <a:t>향한 하나님의 </a:t>
            </a:r>
            <a:r>
              <a:rPr kumimoji="1" lang="ko-KR" altLang="en-US" sz="2000" dirty="0">
                <a:solidFill>
                  <a:srgbClr val="0000FF"/>
                </a:solidFill>
              </a:rPr>
              <a:t>사랑과 관심</a:t>
            </a:r>
            <a:endParaRPr kumimoji="1" lang="en-US" altLang="ko-KR" sz="2000" dirty="0">
              <a:solidFill>
                <a:srgbClr val="0000FF"/>
              </a:solidFill>
            </a:endParaRPr>
          </a:p>
          <a:p>
            <a:r>
              <a:rPr kumimoji="1" lang="ko-KR" altLang="en-US" sz="2000" dirty="0" smtClean="0">
                <a:solidFill>
                  <a:srgbClr val="0000FF"/>
                </a:solidFill>
              </a:rPr>
              <a:t>               </a:t>
            </a:r>
            <a:endParaRPr kumimoji="1" lang="en-US" altLang="ko-KR" sz="2000" dirty="0" smtClean="0">
              <a:solidFill>
                <a:srgbClr val="0000FF"/>
              </a:solidFill>
            </a:endParaRPr>
          </a:p>
          <a:p>
            <a:r>
              <a:rPr kumimoji="1" lang="en-US" altLang="ko-KR" sz="2000" dirty="0">
                <a:solidFill>
                  <a:srgbClr val="0000FF"/>
                </a:solidFill>
              </a:rPr>
              <a:t> </a:t>
            </a:r>
            <a:r>
              <a:rPr kumimoji="1" lang="en-US" altLang="ko-KR" sz="2000" dirty="0" smtClean="0">
                <a:solidFill>
                  <a:srgbClr val="0000FF"/>
                </a:solidFill>
              </a:rPr>
              <a:t>                       </a:t>
            </a:r>
            <a:endParaRPr kumimoji="1" lang="en-US" altLang="ko-K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5188" y="1361663"/>
            <a:ext cx="8260169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i="1" dirty="0" smtClean="0"/>
              <a:t>   </a:t>
            </a:r>
            <a:r>
              <a:rPr kumimoji="1" lang="en-US" altLang="ko-KR" sz="3000" b="1" i="1" dirty="0" smtClean="0"/>
              <a:t>“</a:t>
            </a:r>
            <a:r>
              <a:rPr kumimoji="1" lang="ko-KR" altLang="en-US" sz="3000" b="1" i="1" dirty="0" smtClean="0"/>
              <a:t>네가 </a:t>
            </a:r>
            <a:r>
              <a:rPr kumimoji="1" lang="ko-KR" altLang="en-US" sz="3000" b="1" i="1" dirty="0" err="1" smtClean="0"/>
              <a:t>어디있느냐</a:t>
            </a:r>
            <a:r>
              <a:rPr kumimoji="1" lang="en-US" altLang="ko-KR" sz="3000" b="1" i="1" dirty="0" smtClean="0"/>
              <a:t>……”</a:t>
            </a:r>
          </a:p>
          <a:p>
            <a:pPr marL="0" indent="0">
              <a:buNone/>
            </a:pPr>
            <a:endParaRPr kumimoji="1" lang="en-US" altLang="ko-KR" b="1" i="1" dirty="0" smtClean="0"/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endParaRPr kumimoji="1" lang="en-US" altLang="ko-KR" b="1" i="1" dirty="0" smtClean="0"/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endParaRPr kumimoji="1" lang="en-US" altLang="ko-KR" b="1" i="1" dirty="0" smtClean="0"/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r>
              <a:rPr kumimoji="1" lang="ko-KR" altLang="en-US" b="1" dirty="0" smtClean="0"/>
              <a:t>                                       </a:t>
            </a: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1)</a:t>
            </a:r>
            <a:r>
              <a:rPr kumimoji="1" lang="ko-KR" altLang="en-US" dirty="0">
                <a:solidFill>
                  <a:schemeClr val="tx1"/>
                </a:solidFill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</a:rPr>
              <a:t> </a:t>
            </a:r>
            <a:r>
              <a:rPr kumimoji="1" lang="ko-KR" altLang="en-US" dirty="0" smtClean="0">
                <a:solidFill>
                  <a:schemeClr val="tx1"/>
                </a:solidFill>
              </a:rPr>
              <a:t>하나님과의 부조화</a:t>
            </a:r>
            <a:r>
              <a:rPr kumimoji="1" lang="en-US" altLang="ko-KR" dirty="0" smtClean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5" name="폭발 1 4"/>
          <p:cNvSpPr/>
          <p:nvPr/>
        </p:nvSpPr>
        <p:spPr>
          <a:xfrm>
            <a:off x="5141855" y="946996"/>
            <a:ext cx="3817089" cy="2700671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두려움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3" y="3952219"/>
            <a:ext cx="3135276" cy="277657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391793" y="3952219"/>
            <a:ext cx="5567157" cy="27765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§"/>
            </a:pPr>
            <a:r>
              <a:rPr kumimoji="1" lang="ko-KR" altLang="en-US" b="1" dirty="0" smtClean="0">
                <a:solidFill>
                  <a:schemeClr val="tx1"/>
                </a:solidFill>
              </a:rPr>
              <a:t>불순종의 더 비극적인 결과     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r>
              <a:rPr kumimoji="1" lang="ko-KR" altLang="en-US" b="1" dirty="0" smtClean="0">
                <a:solidFill>
                  <a:schemeClr val="tx1"/>
                </a:solidFill>
              </a:rPr>
              <a:t>   </a:t>
            </a:r>
            <a:endParaRPr kumimoji="1" lang="en-US" altLang="ko-KR" b="1" dirty="0" smtClean="0">
              <a:solidFill>
                <a:schemeClr val="tx1"/>
              </a:solidFill>
            </a:endParaRPr>
          </a:p>
          <a:p>
            <a:r>
              <a:rPr kumimoji="1" lang="en-US" altLang="ko-KR" b="1" dirty="0" smtClean="0">
                <a:solidFill>
                  <a:schemeClr val="tx1"/>
                </a:solidFill>
              </a:rPr>
              <a:t>                        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두려움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r>
              <a:rPr kumimoji="1" lang="ko-KR" altLang="en-US" b="1" dirty="0" smtClean="0">
                <a:solidFill>
                  <a:schemeClr val="tx1"/>
                </a:solidFill>
              </a:rPr>
              <a:t>                        </a:t>
            </a:r>
            <a:endParaRPr kumimoji="1" lang="en-US" altLang="ko-KR" b="1" dirty="0" smtClean="0">
              <a:solidFill>
                <a:schemeClr val="tx1"/>
              </a:solidFill>
            </a:endParaRPr>
          </a:p>
          <a:p>
            <a:r>
              <a:rPr kumimoji="1" lang="en-US" altLang="ko-KR" b="1" dirty="0">
                <a:solidFill>
                  <a:schemeClr val="tx1"/>
                </a:solidFill>
              </a:rPr>
              <a:t> 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                        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인간은 하나님의 낯을 피하여 숨게 됨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endParaRPr kumimoji="1" lang="en-US" altLang="ko-KR" b="1" dirty="0" smtClean="0">
              <a:solidFill>
                <a:schemeClr val="tx1"/>
              </a:solidFill>
            </a:endParaRPr>
          </a:p>
          <a:p>
            <a:r>
              <a:rPr kumimoji="1" lang="ko-KR" altLang="en-US" b="1" dirty="0" smtClean="0">
                <a:solidFill>
                  <a:schemeClr val="tx1"/>
                </a:solidFill>
              </a:rPr>
              <a:t>                         하나님의 </a:t>
            </a:r>
            <a:r>
              <a:rPr kumimoji="1" lang="ko-KR" altLang="en-US" b="1" dirty="0">
                <a:solidFill>
                  <a:schemeClr val="tx1"/>
                </a:solidFill>
              </a:rPr>
              <a:t>관계가 근본적으로 파괴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endParaRPr kumimoji="1" lang="en-US" altLang="ko-KR" b="1" dirty="0" smtClean="0">
              <a:solidFill>
                <a:schemeClr val="tx1"/>
              </a:solidFill>
            </a:endParaRPr>
          </a:p>
          <a:p>
            <a:r>
              <a:rPr kumimoji="1" lang="en-US" altLang="ko-KR" b="1" dirty="0">
                <a:solidFill>
                  <a:schemeClr val="tx1"/>
                </a:solidFill>
              </a:rPr>
              <a:t> 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                        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창조 </a:t>
            </a:r>
            <a:r>
              <a:rPr kumimoji="1" lang="ko-KR" altLang="en-US" b="1" dirty="0">
                <a:solidFill>
                  <a:schemeClr val="tx1"/>
                </a:solidFill>
              </a:rPr>
              <a:t>질서가 근원적으로 파괴</a:t>
            </a:r>
            <a:endParaRPr kumimoji="1" lang="en-US" altLang="ko-KR" b="1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/>
          <p:cNvCxnSpPr>
            <a:endCxn id="7" idx="0"/>
          </p:cNvCxnSpPr>
          <p:nvPr/>
        </p:nvCxnSpPr>
        <p:spPr>
          <a:xfrm flipH="1">
            <a:off x="1707191" y="2668772"/>
            <a:ext cx="3747311" cy="12834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4416046" y="4848452"/>
            <a:ext cx="329609" cy="106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4419581" y="5381850"/>
            <a:ext cx="329609" cy="106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4440837" y="5932972"/>
            <a:ext cx="329609" cy="106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4483367" y="6464600"/>
            <a:ext cx="329609" cy="106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80760" y="1361663"/>
            <a:ext cx="8778189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kumimoji="1" lang="en-US" altLang="ko-KR" sz="2400" dirty="0" smtClean="0"/>
              <a:t> 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400" dirty="0" smtClean="0"/>
              <a:t>          창</a:t>
            </a:r>
            <a:r>
              <a:rPr kumimoji="1" lang="en-US" altLang="ko-KR" sz="2400" dirty="0"/>
              <a:t>3:</a:t>
            </a:r>
            <a:r>
              <a:rPr kumimoji="1" lang="ko-KR" altLang="en-US" sz="2400" dirty="0"/>
              <a:t> </a:t>
            </a:r>
            <a:r>
              <a:rPr kumimoji="1" lang="en-US" altLang="ko-KR" sz="2400" dirty="0"/>
              <a:t>1-7                             </a:t>
            </a:r>
            <a:r>
              <a:rPr kumimoji="1" lang="ko-KR" altLang="en-US" sz="2400" b="1" dirty="0">
                <a:solidFill>
                  <a:srgbClr val="FF0000"/>
                </a:solidFill>
              </a:rPr>
              <a:t>창 </a:t>
            </a:r>
            <a:r>
              <a:rPr kumimoji="1" lang="en-US" altLang="ko-KR" sz="2400" b="1" dirty="0">
                <a:solidFill>
                  <a:srgbClr val="FF0000"/>
                </a:solidFill>
              </a:rPr>
              <a:t>3:8-13</a:t>
            </a:r>
            <a:r>
              <a:rPr kumimoji="1" lang="en-US" altLang="ko-KR" sz="2400" dirty="0"/>
              <a:t>                       </a:t>
            </a:r>
            <a:r>
              <a:rPr kumimoji="1" lang="ko-KR" altLang="en-US" sz="2400" dirty="0"/>
              <a:t>창 </a:t>
            </a:r>
            <a:r>
              <a:rPr kumimoji="1" lang="en-US" altLang="ko-KR" sz="2400" dirty="0"/>
              <a:t>3:</a:t>
            </a:r>
            <a:r>
              <a:rPr kumimoji="1" lang="ko-KR" altLang="en-US" sz="2400" dirty="0"/>
              <a:t> </a:t>
            </a:r>
            <a:r>
              <a:rPr kumimoji="1" lang="en-US" altLang="ko-KR" sz="2400" dirty="0"/>
              <a:t>14-24</a:t>
            </a: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2)</a:t>
            </a:r>
            <a:r>
              <a:rPr kumimoji="1" lang="ko-KR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</a:rPr>
              <a:t>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인간에게 찾아오시는 하나님</a:t>
            </a:r>
            <a:r>
              <a:rPr kumimoji="1" lang="en-US" altLang="ko-KR" dirty="0" smtClean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80760" y="2402959"/>
            <a:ext cx="2796363" cy="21158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하나님에 대한 인간의 불순종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136612" y="2402959"/>
            <a:ext cx="2796363" cy="211587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하나님의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 즉각적인 심판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보류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141316" y="2402959"/>
            <a:ext cx="2796363" cy="21158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하나님의 심판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80760" y="5220587"/>
            <a:ext cx="4279605" cy="136914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 smtClean="0">
                <a:solidFill>
                  <a:schemeClr val="tx1"/>
                </a:solidFill>
              </a:rPr>
              <a:t>“</a:t>
            </a:r>
            <a:r>
              <a:rPr lang="ko-KR" altLang="en-US" sz="2000" b="1" i="1" dirty="0" smtClean="0">
                <a:solidFill>
                  <a:schemeClr val="tx1"/>
                </a:solidFill>
              </a:rPr>
              <a:t>아담아</a:t>
            </a:r>
            <a:r>
              <a:rPr lang="en-US" altLang="ko-KR" sz="2000" b="1" i="1" dirty="0" smtClean="0">
                <a:solidFill>
                  <a:schemeClr val="tx1"/>
                </a:solidFill>
              </a:rPr>
              <a:t>, </a:t>
            </a:r>
            <a:r>
              <a:rPr lang="ko-KR" altLang="en-US" sz="2000" b="1" i="1" dirty="0" smtClean="0">
                <a:solidFill>
                  <a:schemeClr val="tx1"/>
                </a:solidFill>
              </a:rPr>
              <a:t>네가 </a:t>
            </a:r>
            <a:r>
              <a:rPr lang="ko-KR" altLang="en-US" sz="2000" b="1" i="1" dirty="0" err="1" smtClean="0">
                <a:solidFill>
                  <a:schemeClr val="tx1"/>
                </a:solidFill>
              </a:rPr>
              <a:t>어디있느냐</a:t>
            </a:r>
            <a:r>
              <a:rPr lang="en-US" altLang="ko-KR" sz="2000" b="1" i="1" dirty="0" smtClean="0">
                <a:solidFill>
                  <a:schemeClr val="tx1"/>
                </a:solidFill>
              </a:rPr>
              <a:t>…..?”</a:t>
            </a:r>
            <a:endParaRPr lang="ko-KR" altLang="en-US" sz="2000" b="1" i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58080" y="5220587"/>
            <a:ext cx="4279605" cy="136914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en-US" altLang="ko-KR" b="1" i="1" dirty="0" smtClean="0">
                <a:solidFill>
                  <a:schemeClr val="tx1"/>
                </a:solidFill>
              </a:rPr>
              <a:t>“</a:t>
            </a:r>
            <a:r>
              <a:rPr lang="ko-KR" altLang="en-US" b="1" i="1" dirty="0">
                <a:solidFill>
                  <a:schemeClr val="tx1"/>
                </a:solidFill>
              </a:rPr>
              <a:t>누가 너의 벗었음을 네게 </a:t>
            </a:r>
            <a:r>
              <a:rPr lang="ko-KR" altLang="en-US" b="1" i="1" dirty="0" smtClean="0">
                <a:solidFill>
                  <a:schemeClr val="tx1"/>
                </a:solidFill>
              </a:rPr>
              <a:t>알렸느냐</a:t>
            </a:r>
            <a:r>
              <a:rPr lang="en-US" altLang="ko-KR" b="1" i="1" dirty="0" smtClean="0">
                <a:solidFill>
                  <a:schemeClr val="tx1"/>
                </a:solidFill>
              </a:rPr>
              <a:t>,</a:t>
            </a:r>
            <a:r>
              <a:rPr lang="ko-KR" altLang="en-US" b="1" i="1" dirty="0" smtClean="0">
                <a:solidFill>
                  <a:schemeClr val="tx1"/>
                </a:solidFill>
              </a:rPr>
              <a:t> </a:t>
            </a:r>
            <a:endParaRPr lang="en-US" altLang="ko-KR" b="1" i="1" dirty="0" smtClean="0">
              <a:solidFill>
                <a:schemeClr val="tx1"/>
              </a:solidFill>
            </a:endParaRPr>
          </a:p>
          <a:p>
            <a:pPr fontAlgn="base"/>
            <a:endParaRPr lang="en-US" altLang="ko-KR" sz="500" b="1" i="1" dirty="0">
              <a:solidFill>
                <a:schemeClr val="tx1"/>
              </a:solidFill>
            </a:endParaRPr>
          </a:p>
          <a:p>
            <a:pPr fontAlgn="base"/>
            <a:r>
              <a:rPr lang="ko-KR" altLang="en-US" b="1" i="1" dirty="0" smtClean="0">
                <a:solidFill>
                  <a:schemeClr val="tx1"/>
                </a:solidFill>
              </a:rPr>
              <a:t>  내가 </a:t>
            </a:r>
            <a:r>
              <a:rPr lang="ko-KR" altLang="en-US" b="1" i="1" dirty="0">
                <a:solidFill>
                  <a:schemeClr val="tx1"/>
                </a:solidFill>
              </a:rPr>
              <a:t>네게 먹지 말라 명한 그 </a:t>
            </a:r>
            <a:r>
              <a:rPr lang="ko-KR" altLang="en-US" b="1" i="1" dirty="0" smtClean="0">
                <a:solidFill>
                  <a:schemeClr val="tx1"/>
                </a:solidFill>
              </a:rPr>
              <a:t>나무열매를 </a:t>
            </a:r>
            <a:endParaRPr lang="en-US" altLang="ko-KR" b="1" i="1" dirty="0">
              <a:solidFill>
                <a:schemeClr val="tx1"/>
              </a:solidFill>
            </a:endParaRPr>
          </a:p>
          <a:p>
            <a:pPr fontAlgn="base"/>
            <a:endParaRPr lang="en-US" altLang="ko-KR" sz="500" b="1" i="1" dirty="0" smtClean="0">
              <a:solidFill>
                <a:schemeClr val="tx1"/>
              </a:solidFill>
            </a:endParaRPr>
          </a:p>
          <a:p>
            <a:pPr fontAlgn="base"/>
            <a:r>
              <a:rPr lang="ko-KR" altLang="en-US" b="1" i="1" dirty="0" smtClean="0">
                <a:solidFill>
                  <a:schemeClr val="tx1"/>
                </a:solidFill>
              </a:rPr>
              <a:t>  네가 먹었느냐</a:t>
            </a:r>
            <a:r>
              <a:rPr lang="en-US" altLang="ko-KR" b="1" i="1" dirty="0" smtClean="0">
                <a:solidFill>
                  <a:schemeClr val="tx1"/>
                </a:solidFill>
              </a:rPr>
              <a:t>…?”</a:t>
            </a:r>
            <a:r>
              <a:rPr lang="ko-KR" altLang="en-US" b="1" i="1" dirty="0" smtClean="0">
                <a:solidFill>
                  <a:schemeClr val="tx1"/>
                </a:solidFill>
              </a:rPr>
              <a:t> </a:t>
            </a:r>
            <a:endParaRPr lang="en-US" altLang="ko-KR" b="1" i="1" dirty="0">
              <a:solidFill>
                <a:schemeClr val="tx1"/>
              </a:solidFill>
            </a:endParaRPr>
          </a:p>
          <a:p>
            <a:pPr algn="ctr"/>
            <a:endParaRPr lang="ko-KR" altLang="en-US" b="1" i="1" dirty="0">
              <a:solidFill>
                <a:schemeClr val="tx1"/>
              </a:solidFill>
            </a:endParaRPr>
          </a:p>
        </p:txBody>
      </p:sp>
      <p:cxnSp>
        <p:nvCxnSpPr>
          <p:cNvPr id="15" name="꺾인 연결선 14"/>
          <p:cNvCxnSpPr>
            <a:stCxn id="7" idx="2"/>
            <a:endCxn id="5" idx="0"/>
          </p:cNvCxnSpPr>
          <p:nvPr/>
        </p:nvCxnSpPr>
        <p:spPr>
          <a:xfrm rot="5400000">
            <a:off x="3076801" y="3762601"/>
            <a:ext cx="701750" cy="2214231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7" idx="2"/>
            <a:endCxn id="10" idx="0"/>
          </p:cNvCxnSpPr>
          <p:nvPr/>
        </p:nvCxnSpPr>
        <p:spPr>
          <a:xfrm rot="16200000" flipH="1">
            <a:off x="5315459" y="3738171"/>
            <a:ext cx="701750" cy="2263089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ko-KR" altLang="en-US" sz="2000" dirty="0" smtClean="0"/>
              <a:t> 하나님은 이 외침을 통해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인간과의 관계</a:t>
            </a:r>
            <a:r>
              <a:rPr kumimoji="1" lang="ko-KR" altLang="en-US" sz="2000" dirty="0" smtClean="0"/>
              <a:t>를 확인하시려고 함</a:t>
            </a:r>
            <a:endParaRPr kumimoji="1" lang="en-US" altLang="ko-KR" sz="2000" dirty="0"/>
          </a:p>
          <a:p>
            <a:pPr marL="457200" lvl="2" indent="0">
              <a:buNone/>
            </a:pPr>
            <a:endParaRPr kumimoji="1" lang="en-US" altLang="ko-KR" sz="500" dirty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ko-KR" altLang="en-US" sz="2000" dirty="0" smtClean="0"/>
              <a:t> 죄인에게 직접 </a:t>
            </a:r>
            <a:r>
              <a:rPr kumimoji="1" lang="en-US" altLang="ko-KR" sz="2000" b="1" dirty="0" smtClean="0">
                <a:solidFill>
                  <a:schemeClr val="accent2"/>
                </a:solidFill>
              </a:rPr>
              <a:t>‘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찾아오시는 하나님</a:t>
            </a:r>
            <a:r>
              <a:rPr kumimoji="1" lang="en-US" altLang="ko-KR" sz="2000" b="1" dirty="0" smtClean="0">
                <a:solidFill>
                  <a:schemeClr val="accent2"/>
                </a:solidFill>
              </a:rPr>
              <a:t>’</a:t>
            </a:r>
            <a:r>
              <a:rPr kumimoji="1" lang="ko-KR" altLang="en-US" sz="2000" dirty="0" smtClean="0"/>
              <a:t>의 사랑과 은혜</a:t>
            </a:r>
            <a:endParaRPr kumimoji="1" lang="en-US" altLang="ko-KR" sz="2000" dirty="0" smtClean="0"/>
          </a:p>
          <a:p>
            <a:pPr marL="457200" lvl="2" indent="0">
              <a:buNone/>
            </a:pPr>
            <a:endParaRPr kumimoji="1" lang="en-US" altLang="ko-KR" sz="500" dirty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en-US" altLang="ko-KR" sz="2000" dirty="0" smtClean="0"/>
              <a:t> </a:t>
            </a:r>
            <a:r>
              <a:rPr kumimoji="1" lang="ko-KR" altLang="en-US" sz="2000" dirty="0" smtClean="0"/>
              <a:t>하나님은 죄인인 인간에게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먼저</a:t>
            </a:r>
            <a:r>
              <a:rPr kumimoji="1" lang="ko-KR" altLang="en-US" sz="2000" dirty="0" smtClean="0"/>
              <a:t> 다가오셨고</a:t>
            </a:r>
            <a:r>
              <a:rPr kumimoji="1" lang="en-US" altLang="ko-KR" sz="2000" dirty="0" smtClean="0"/>
              <a:t>, </a:t>
            </a:r>
            <a:r>
              <a:rPr kumimoji="1" lang="ko-KR" altLang="en-US" sz="2000" dirty="0" smtClean="0"/>
              <a:t>죄인인 인간을 </a:t>
            </a:r>
            <a:endParaRPr kumimoji="1" lang="en-US" altLang="ko-KR" sz="2000" dirty="0" smtClean="0"/>
          </a:p>
          <a:p>
            <a:pPr marL="457200" lvl="2" indent="0">
              <a:buNone/>
            </a:pPr>
            <a:r>
              <a:rPr kumimoji="1" lang="en-US" altLang="ko-KR" sz="2000" dirty="0" smtClean="0"/>
              <a:t>      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부르심</a:t>
            </a:r>
            <a:endParaRPr kumimoji="1" lang="en-US" altLang="ko-KR" sz="2000" b="1" dirty="0" smtClean="0">
              <a:solidFill>
                <a:schemeClr val="accent2"/>
              </a:solidFill>
            </a:endParaRPr>
          </a:p>
          <a:p>
            <a:pPr marL="457200" lvl="2" indent="0">
              <a:buNone/>
            </a:pPr>
            <a:endParaRPr kumimoji="1" lang="en-US" altLang="ko-KR" sz="500" dirty="0" smtClean="0"/>
          </a:p>
          <a:p>
            <a:pPr marL="800100" lvl="2" indent="-342900">
              <a:buFont typeface="Wingdings" pitchFamily="2" charset="2"/>
              <a:buChar char="§"/>
            </a:pPr>
            <a:r>
              <a:rPr kumimoji="1" lang="ko-KR" altLang="en-US" sz="2000" dirty="0" smtClean="0"/>
              <a:t> 범죄한 인간을 곧바로 심판하지 않으시고</a:t>
            </a:r>
            <a:r>
              <a:rPr kumimoji="1" lang="en-US" altLang="ko-KR" sz="2000" dirty="0" smtClean="0"/>
              <a:t>, </a:t>
            </a:r>
            <a:r>
              <a:rPr kumimoji="1" lang="ko-KR" altLang="en-US" sz="2000" dirty="0" smtClean="0"/>
              <a:t>인간이 자신을 </a:t>
            </a:r>
            <a:endParaRPr kumimoji="1" lang="en-US" altLang="ko-KR" sz="2000" dirty="0" smtClean="0"/>
          </a:p>
          <a:p>
            <a:pPr marL="457200" lvl="2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   </a:t>
            </a:r>
            <a:r>
              <a:rPr kumimoji="1" lang="ko-KR" altLang="en-US" sz="2000" dirty="0" smtClean="0"/>
              <a:t>변호하고 범죄 사실을 고백할 수 있도록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충분한 기회</a:t>
            </a:r>
            <a:r>
              <a:rPr kumimoji="1" lang="ko-KR" altLang="en-US" sz="2000" dirty="0" smtClean="0"/>
              <a:t>를 주심</a:t>
            </a:r>
            <a:endParaRPr kumimoji="1" lang="en-US" altLang="ko-KR" sz="2000" dirty="0" smtClean="0"/>
          </a:p>
          <a:p>
            <a:pPr marL="457200" lvl="2" indent="0">
              <a:buNone/>
            </a:pPr>
            <a:endParaRPr kumimoji="1"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2)</a:t>
            </a:r>
            <a:r>
              <a:rPr kumimoji="1" lang="ko-KR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</a:rPr>
              <a:t>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인간에게 찾아오시는 하나님</a:t>
            </a:r>
            <a:r>
              <a:rPr kumimoji="1" lang="en-US" altLang="ko-KR" dirty="0" smtClean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50219" y="1594887"/>
            <a:ext cx="5465135" cy="6379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 smtClean="0">
                <a:solidFill>
                  <a:schemeClr val="tx1"/>
                </a:solidFill>
              </a:rPr>
              <a:t>“</a:t>
            </a:r>
            <a:r>
              <a:rPr lang="ko-KR" altLang="en-US" sz="2000" b="1" i="1" dirty="0" smtClean="0">
                <a:solidFill>
                  <a:schemeClr val="tx1"/>
                </a:solidFill>
              </a:rPr>
              <a:t>아담아</a:t>
            </a:r>
            <a:r>
              <a:rPr lang="en-US" altLang="ko-KR" sz="2000" b="1" i="1" dirty="0" smtClean="0">
                <a:solidFill>
                  <a:schemeClr val="tx1"/>
                </a:solidFill>
              </a:rPr>
              <a:t>, </a:t>
            </a:r>
            <a:r>
              <a:rPr lang="ko-KR" altLang="en-US" sz="2000" b="1" i="1" dirty="0" smtClean="0">
                <a:solidFill>
                  <a:schemeClr val="tx1"/>
                </a:solidFill>
              </a:rPr>
              <a:t>네가 어디 있느냐</a:t>
            </a:r>
            <a:r>
              <a:rPr lang="en-US" altLang="ko-KR" sz="2000" b="1" i="1" dirty="0" smtClean="0">
                <a:solidFill>
                  <a:schemeClr val="tx1"/>
                </a:solidFill>
              </a:rPr>
              <a:t>…..?”</a:t>
            </a:r>
            <a:endParaRPr lang="ko-KR" altLang="en-US" sz="2000" b="1" i="1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34982" y="1594887"/>
            <a:ext cx="2018857" cy="7230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첫</a:t>
            </a:r>
            <a:r>
              <a:rPr lang="ko-KR" altLang="en-US" b="1" dirty="0" smtClean="0">
                <a:solidFill>
                  <a:schemeClr val="accent1"/>
                </a:solidFill>
              </a:rPr>
              <a:t> 번째 외침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8650" y="5896163"/>
            <a:ext cx="8330293" cy="636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        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인간의 반응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           </a:t>
            </a:r>
            <a:r>
              <a:rPr lang="en-US" altLang="ko-KR" sz="2200" b="1" i="1" dirty="0" smtClean="0">
                <a:solidFill>
                  <a:schemeClr val="bg1"/>
                </a:solidFill>
              </a:rPr>
              <a:t>‘</a:t>
            </a:r>
            <a:r>
              <a:rPr lang="ko-KR" altLang="en-US" sz="2200" b="1" i="1" dirty="0" smtClean="0">
                <a:solidFill>
                  <a:schemeClr val="bg1"/>
                </a:solidFill>
              </a:rPr>
              <a:t>내가 벗었으므로 두려워하여 숨었나이다</a:t>
            </a:r>
            <a:r>
              <a:rPr lang="en-US" altLang="ko-KR" sz="2200" b="1" i="1" dirty="0" smtClean="0">
                <a:solidFill>
                  <a:schemeClr val="bg1"/>
                </a:solidFill>
              </a:rPr>
              <a:t>’</a:t>
            </a:r>
            <a:endParaRPr lang="ko-KR" altLang="en-US" sz="2200" b="1" i="1" dirty="0">
              <a:solidFill>
                <a:schemeClr val="bg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092087" y="6101445"/>
            <a:ext cx="338916" cy="2061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71456" y="5472501"/>
            <a:ext cx="1127051" cy="7974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 smtClean="0">
                <a:solidFill>
                  <a:srgbClr val="FF0000"/>
                </a:solidFill>
              </a:rPr>
              <a:t>But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6" y="1361663"/>
            <a:ext cx="8227843" cy="5367131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en-US" altLang="ko-KR" sz="2000" dirty="0" smtClean="0"/>
              <a:t>]]</a:t>
            </a:r>
          </a:p>
          <a:p>
            <a:pPr marL="457200" lvl="2" indent="0">
              <a:buNone/>
            </a:pPr>
            <a:endParaRPr kumimoji="1" lang="en-US" altLang="ko-KR" sz="2000" dirty="0" smtClean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en-US" altLang="ko-KR" sz="2000" dirty="0"/>
              <a:t> </a:t>
            </a:r>
            <a:r>
              <a:rPr kumimoji="1" lang="ko-KR" altLang="en-US" sz="2000" dirty="0" smtClean="0"/>
              <a:t>하나님이 일어난 상황을 알기 위해 던진 물음이 아님</a:t>
            </a:r>
            <a:endParaRPr kumimoji="1" lang="en-US" altLang="ko-KR" sz="2000" dirty="0" smtClean="0"/>
          </a:p>
          <a:p>
            <a:pPr marL="457200" lvl="2" indent="0">
              <a:buNone/>
            </a:pPr>
            <a:endParaRPr kumimoji="1" lang="en-US" altLang="ko-KR" sz="2000" dirty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ko-KR" altLang="en-US" sz="2000" dirty="0" smtClean="0"/>
              <a:t> 범죄한 인간을 질책하고 꾸중하기 위한 심문도 아님</a:t>
            </a:r>
            <a:endParaRPr kumimoji="1" lang="en-US" altLang="ko-KR" sz="2000" dirty="0" smtClean="0"/>
          </a:p>
          <a:p>
            <a:pPr marL="825500" lvl="2" indent="-368300">
              <a:buFont typeface="Wingdings" pitchFamily="2" charset="2"/>
              <a:buChar char="§"/>
            </a:pPr>
            <a:endParaRPr kumimoji="1" lang="en-US" altLang="ko-KR" sz="2000" dirty="0"/>
          </a:p>
          <a:p>
            <a:pPr marL="825500" lvl="2" indent="-368300">
              <a:buFont typeface="Wingdings" pitchFamily="2" charset="2"/>
              <a:buChar char="§"/>
            </a:pPr>
            <a:r>
              <a:rPr kumimoji="1" lang="ko-KR" altLang="en-US" sz="2000" dirty="0" smtClean="0"/>
              <a:t>범죄한 인간이 잘못을 회개하고 하나님에게 돌아오기를 </a:t>
            </a:r>
            <a:endParaRPr kumimoji="1" lang="en-US" altLang="ko-KR" sz="2000" dirty="0" smtClean="0"/>
          </a:p>
          <a:p>
            <a:pPr marL="457200" lvl="2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   </a:t>
            </a:r>
            <a:r>
              <a:rPr kumimoji="1" lang="ko-KR" altLang="en-US" sz="2000" dirty="0" smtClean="0"/>
              <a:t>기다리는 안타까운 심정으로 던진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사랑</a:t>
            </a:r>
            <a:r>
              <a:rPr kumimoji="1" lang="ko-KR" altLang="en-US" sz="2000" dirty="0" smtClean="0"/>
              <a:t>과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관심</a:t>
            </a:r>
            <a:r>
              <a:rPr kumimoji="1" lang="ko-KR" altLang="en-US" sz="2000" dirty="0" smtClean="0"/>
              <a:t>의 표현</a:t>
            </a:r>
            <a:r>
              <a:rPr kumimoji="1" lang="en-US" altLang="ko-KR" sz="2000" dirty="0" smtClean="0"/>
              <a:t/>
            </a:r>
            <a:br>
              <a:rPr kumimoji="1" lang="en-US" altLang="ko-KR" sz="2000" dirty="0" smtClean="0"/>
            </a:br>
            <a:endParaRPr kumimoji="1" lang="en-US" altLang="ko-KR" sz="2000" dirty="0" smtClean="0"/>
          </a:p>
          <a:p>
            <a:pPr marL="457200" lvl="2" indent="0">
              <a:buNone/>
            </a:pPr>
            <a:r>
              <a:rPr kumimoji="1" lang="en-US" altLang="ko-KR" sz="2000" dirty="0" smtClean="0"/>
              <a:t>                                                                                                                </a:t>
            </a:r>
          </a:p>
          <a:p>
            <a:pPr marL="457200" lvl="2" indent="0">
              <a:buNone/>
            </a:pPr>
            <a:r>
              <a:rPr kumimoji="1" lang="en-US" altLang="ko-KR" sz="2000" dirty="0" smtClean="0"/>
              <a:t>           </a:t>
            </a:r>
            <a:endParaRPr kumimoji="1" lang="en-US" altLang="ko-KR" sz="2000" dirty="0"/>
          </a:p>
          <a:p>
            <a:pPr marL="457200" lvl="2" indent="0">
              <a:buNone/>
            </a:pPr>
            <a:r>
              <a:rPr kumimoji="1" lang="en-US" altLang="ko-KR" sz="2000" dirty="0" smtClean="0"/>
              <a:t>                                                                                                        </a:t>
            </a:r>
            <a:endParaRPr kumimoji="1"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2)</a:t>
            </a:r>
            <a:r>
              <a:rPr kumimoji="1" lang="ko-KR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</a:rPr>
              <a:t> </a:t>
            </a:r>
            <a:r>
              <a:rPr kumimoji="1" lang="ko-KR" altLang="en-US" dirty="0" smtClean="0">
                <a:solidFill>
                  <a:schemeClr val="tx1"/>
                </a:solidFill>
              </a:rPr>
              <a:t>인간에게 찾아오시는 하나님</a:t>
            </a:r>
            <a:r>
              <a:rPr kumimoji="1" lang="en-US" altLang="ko-KR" dirty="0" smtClean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34982" y="1505740"/>
            <a:ext cx="2018857" cy="1369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1"/>
                </a:solidFill>
              </a:rPr>
              <a:t>두 번째 외침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20666" y="1505740"/>
            <a:ext cx="5591713" cy="13691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  <a:p>
            <a:pPr algn="ctr" fontAlgn="base"/>
            <a:r>
              <a:rPr lang="en-US" altLang="ko-KR" b="1" i="1" dirty="0" smtClean="0">
                <a:solidFill>
                  <a:schemeClr val="tx1"/>
                </a:solidFill>
              </a:rPr>
              <a:t>“</a:t>
            </a:r>
            <a:r>
              <a:rPr lang="ko-KR" altLang="en-US" b="1" i="1" dirty="0">
                <a:solidFill>
                  <a:schemeClr val="tx1"/>
                </a:solidFill>
              </a:rPr>
              <a:t>누가 너의 벗었음을 네게 </a:t>
            </a:r>
            <a:r>
              <a:rPr lang="ko-KR" altLang="en-US" b="1" i="1" dirty="0" smtClean="0">
                <a:solidFill>
                  <a:schemeClr val="tx1"/>
                </a:solidFill>
              </a:rPr>
              <a:t>알렸느냐</a:t>
            </a:r>
            <a:r>
              <a:rPr lang="en-US" altLang="ko-KR" b="1" i="1" dirty="0" smtClean="0">
                <a:solidFill>
                  <a:schemeClr val="tx1"/>
                </a:solidFill>
              </a:rPr>
              <a:t>,</a:t>
            </a:r>
            <a:r>
              <a:rPr lang="ko-KR" altLang="en-US" b="1" i="1" dirty="0" smtClean="0">
                <a:solidFill>
                  <a:schemeClr val="tx1"/>
                </a:solidFill>
              </a:rPr>
              <a:t> </a:t>
            </a:r>
            <a:endParaRPr lang="en-US" altLang="ko-KR" b="1" i="1" dirty="0" smtClean="0">
              <a:solidFill>
                <a:schemeClr val="tx1"/>
              </a:solidFill>
            </a:endParaRPr>
          </a:p>
          <a:p>
            <a:pPr algn="ctr" fontAlgn="base"/>
            <a:endParaRPr lang="en-US" altLang="ko-KR" sz="500" b="1" i="1" dirty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b="1" i="1" dirty="0" smtClean="0">
                <a:solidFill>
                  <a:schemeClr val="tx1"/>
                </a:solidFill>
              </a:rPr>
              <a:t>  내가 </a:t>
            </a:r>
            <a:r>
              <a:rPr lang="ko-KR" altLang="en-US" b="1" i="1" dirty="0">
                <a:solidFill>
                  <a:schemeClr val="tx1"/>
                </a:solidFill>
              </a:rPr>
              <a:t>네게 먹지 말라 명한 그 </a:t>
            </a:r>
            <a:r>
              <a:rPr lang="ko-KR" altLang="en-US" b="1" i="1" dirty="0" smtClean="0">
                <a:solidFill>
                  <a:schemeClr val="tx1"/>
                </a:solidFill>
              </a:rPr>
              <a:t>나무열매를 </a:t>
            </a:r>
            <a:endParaRPr lang="en-US" altLang="ko-KR" b="1" i="1" dirty="0">
              <a:solidFill>
                <a:schemeClr val="tx1"/>
              </a:solidFill>
            </a:endParaRPr>
          </a:p>
          <a:p>
            <a:pPr algn="ctr" fontAlgn="base"/>
            <a:endParaRPr lang="en-US" altLang="ko-KR" sz="500" b="1" i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ko-KR" altLang="en-US" b="1" i="1" dirty="0" smtClean="0">
                <a:solidFill>
                  <a:schemeClr val="tx1"/>
                </a:solidFill>
              </a:rPr>
              <a:t>   네가 먹었느냐</a:t>
            </a:r>
            <a:r>
              <a:rPr lang="en-US" altLang="ko-KR" b="1" i="1" dirty="0" smtClean="0">
                <a:solidFill>
                  <a:schemeClr val="tx1"/>
                </a:solidFill>
              </a:rPr>
              <a:t>…?”</a:t>
            </a:r>
            <a:r>
              <a:rPr lang="ko-KR" altLang="en-US" b="1" i="1" dirty="0" smtClean="0">
                <a:solidFill>
                  <a:schemeClr val="tx1"/>
                </a:solidFill>
              </a:rPr>
              <a:t> </a:t>
            </a:r>
            <a:endParaRPr lang="en-US" altLang="ko-KR" b="1" i="1" dirty="0">
              <a:solidFill>
                <a:schemeClr val="tx1"/>
              </a:solidFill>
            </a:endParaRPr>
          </a:p>
          <a:p>
            <a:pPr algn="ctr"/>
            <a:endParaRPr lang="ko-KR" altLang="en-US" b="1" i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4978" y="5531390"/>
            <a:ext cx="5453173" cy="10829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인간의 반응          책임 회피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책임 전가              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734615" y="5957529"/>
            <a:ext cx="382767" cy="2061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화살표 11"/>
          <p:cNvSpPr/>
          <p:nvPr/>
        </p:nvSpPr>
        <p:spPr>
          <a:xfrm>
            <a:off x="6299793" y="5919490"/>
            <a:ext cx="478465" cy="28219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943061" y="5344508"/>
            <a:ext cx="2015882" cy="14566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인간의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자아의식 상실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71456" y="4945785"/>
            <a:ext cx="1127051" cy="7974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 smtClean="0">
                <a:solidFill>
                  <a:srgbClr val="FF0000"/>
                </a:solidFill>
              </a:rPr>
              <a:t>But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dirty="0" smtClean="0">
                <a:solidFill>
                  <a:schemeClr val="accent2"/>
                </a:solidFill>
              </a:rPr>
              <a:t>1. </a:t>
            </a:r>
            <a:r>
              <a:rPr kumimoji="1" lang="ko-KR" altLang="en-US" b="1" dirty="0" smtClean="0">
                <a:solidFill>
                  <a:schemeClr val="accent2"/>
                </a:solidFill>
              </a:rPr>
              <a:t>양식</a:t>
            </a:r>
            <a:endParaRPr kumimoji="1" lang="en-US" altLang="ko-KR" b="1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04208"/>
              </p:ext>
            </p:extLst>
          </p:nvPr>
        </p:nvGraphicFramePr>
        <p:xfrm>
          <a:off x="751115" y="2659740"/>
          <a:ext cx="7658100" cy="290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0"/>
                <a:gridCol w="3829050"/>
              </a:tblGrid>
              <a:tr h="969264">
                <a:tc>
                  <a:txBody>
                    <a:bodyPr/>
                    <a:lstStyle/>
                    <a:p>
                      <a:pPr algn="ctr" latinLnBrk="1"/>
                      <a:endParaRPr lang="en-US" altLang="ko-KR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900" dirty="0" smtClean="0">
                          <a:solidFill>
                            <a:schemeClr val="tx1"/>
                          </a:solidFill>
                        </a:rPr>
                        <a:t>창세기 </a:t>
                      </a:r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ko-KR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900" baseline="0" dirty="0" smtClean="0">
                          <a:solidFill>
                            <a:schemeClr val="tx1"/>
                          </a:solidFill>
                        </a:rPr>
                        <a:t>장 </a:t>
                      </a:r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</a:rPr>
                        <a:t>4b-25</a:t>
                      </a:r>
                      <a:r>
                        <a:rPr lang="ko-KR" altLang="en-US" sz="1900" dirty="0" smtClean="0">
                          <a:solidFill>
                            <a:schemeClr val="tx1"/>
                          </a:solidFill>
                        </a:rPr>
                        <a:t>절</a:t>
                      </a:r>
                      <a:endParaRPr lang="en-US" altLang="ko-KR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ko-KR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900" dirty="0" smtClean="0">
                          <a:solidFill>
                            <a:schemeClr val="tx1"/>
                          </a:solidFill>
                        </a:rPr>
                        <a:t>창세기 </a:t>
                      </a:r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900" dirty="0" smtClean="0">
                          <a:solidFill>
                            <a:schemeClr val="tx1"/>
                          </a:solidFill>
                        </a:rPr>
                        <a:t>장</a:t>
                      </a:r>
                      <a:endParaRPr lang="ko-KR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9264">
                <a:tc>
                  <a:txBody>
                    <a:bodyPr/>
                    <a:lstStyle/>
                    <a:p>
                      <a:pPr algn="ctr" latinLnBrk="1"/>
                      <a:endParaRPr lang="en-US" altLang="ko-KR" sz="1900" dirty="0" smtClean="0"/>
                    </a:p>
                    <a:p>
                      <a:pPr algn="ctr" latinLnBrk="1"/>
                      <a:r>
                        <a:rPr lang="ko-KR" altLang="en-US" sz="1900" dirty="0" smtClean="0"/>
                        <a:t>행동의 주체자</a:t>
                      </a:r>
                      <a:r>
                        <a:rPr lang="en-US" altLang="ko-KR" sz="1900" baseline="0" dirty="0" smtClean="0"/>
                        <a:t> : </a:t>
                      </a:r>
                      <a:r>
                        <a:rPr lang="ko-KR" altLang="en-US" sz="1900" b="1" dirty="0" smtClean="0">
                          <a:solidFill>
                            <a:srgbClr val="1938F0"/>
                          </a:solidFill>
                        </a:rPr>
                        <a:t>하나님</a:t>
                      </a:r>
                      <a:endParaRPr lang="en-US" altLang="ko-KR" sz="1900" dirty="0" smtClean="0"/>
                    </a:p>
                    <a:p>
                      <a:pPr algn="ctr" latinLnBrk="1"/>
                      <a:endParaRPr lang="ko-KR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900" dirty="0" smtClean="0"/>
                    </a:p>
                    <a:p>
                      <a:pPr algn="ctr" latinLnBrk="1"/>
                      <a:r>
                        <a:rPr lang="ko-KR" altLang="en-US" sz="1900" dirty="0" smtClean="0"/>
                        <a:t>사건의 주체자</a:t>
                      </a:r>
                      <a:r>
                        <a:rPr lang="ko-KR" altLang="en-US" sz="1900" baseline="0" dirty="0" smtClean="0"/>
                        <a:t> </a:t>
                      </a:r>
                      <a:r>
                        <a:rPr lang="en-US" altLang="ko-KR" sz="1900" baseline="0" dirty="0" smtClean="0"/>
                        <a:t>: </a:t>
                      </a:r>
                      <a:r>
                        <a:rPr lang="ko-KR" altLang="en-US" sz="1900" b="1" dirty="0" smtClean="0">
                          <a:solidFill>
                            <a:srgbClr val="00B050"/>
                          </a:solidFill>
                        </a:rPr>
                        <a:t>인간</a:t>
                      </a:r>
                      <a:endParaRPr lang="ko-KR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9264">
                <a:tc>
                  <a:txBody>
                    <a:bodyPr/>
                    <a:lstStyle/>
                    <a:p>
                      <a:pPr algn="ctr" latinLnBrk="1"/>
                      <a:endParaRPr lang="en-US" altLang="ko-KR" sz="1900" dirty="0" smtClean="0"/>
                    </a:p>
                    <a:p>
                      <a:pPr algn="ctr" latinLnBrk="1"/>
                      <a:r>
                        <a:rPr lang="ko-KR" altLang="en-US" sz="1900" dirty="0" smtClean="0"/>
                        <a:t>하나님과 인간 사이의 대화 </a:t>
                      </a:r>
                      <a:r>
                        <a:rPr lang="en-US" altLang="ko-KR" sz="1900" dirty="0" smtClean="0"/>
                        <a:t>X</a:t>
                      </a:r>
                    </a:p>
                    <a:p>
                      <a:pPr algn="ctr" latinLnBrk="1"/>
                      <a:endParaRPr lang="ko-KR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900" dirty="0" smtClean="0"/>
                    </a:p>
                    <a:p>
                      <a:pPr algn="ctr" latinLnBrk="1"/>
                      <a:r>
                        <a:rPr lang="ko-KR" altLang="en-US" sz="1900" dirty="0" smtClean="0"/>
                        <a:t>하나님과 인간 사이의 대화가 많음</a:t>
                      </a:r>
                      <a:endParaRPr lang="ko-KR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7079" y="1361663"/>
            <a:ext cx="8569414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b="1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>
                <a:solidFill>
                  <a:schemeClr val="tx1"/>
                </a:solidFill>
              </a:rPr>
              <a:t>2)</a:t>
            </a:r>
            <a:r>
              <a:rPr kumimoji="1" lang="ko-KR" altLang="en-US" dirty="0">
                <a:solidFill>
                  <a:schemeClr val="tx1"/>
                </a:solidFill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</a:rPr>
              <a:t> </a:t>
            </a:r>
            <a:r>
              <a:rPr kumimoji="1" lang="ko-KR" altLang="en-US" dirty="0">
                <a:solidFill>
                  <a:schemeClr val="tx1"/>
                </a:solidFill>
              </a:rPr>
              <a:t>인간에게 찾아오시는 하나님</a:t>
            </a:r>
            <a:r>
              <a:rPr kumimoji="1" lang="en-US" altLang="ko-KR" dirty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6638" y="1668503"/>
            <a:ext cx="5453173" cy="7769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인간의 반응          책임 회피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책임 전가              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405619" y="1950669"/>
            <a:ext cx="377461" cy="2061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 화살표 9"/>
          <p:cNvSpPr/>
          <p:nvPr/>
        </p:nvSpPr>
        <p:spPr>
          <a:xfrm>
            <a:off x="6028656" y="1912634"/>
            <a:ext cx="478465" cy="28219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840611" y="1421544"/>
            <a:ext cx="2015882" cy="11384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인간의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자아의식 상실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3519827" y="3965948"/>
            <a:ext cx="2243470" cy="121403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594350" y="4102747"/>
            <a:ext cx="4455032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끝까지 자신의 죄를 정당화하는 아담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6631" y="2603362"/>
            <a:ext cx="8429862" cy="1245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dirty="0">
                <a:solidFill>
                  <a:schemeClr val="tx1"/>
                </a:solidFill>
              </a:rPr>
              <a:t>아담은 자신의 </a:t>
            </a:r>
            <a:r>
              <a:rPr kumimoji="1" lang="en-US" altLang="ko-KR" i="1" dirty="0">
                <a:solidFill>
                  <a:schemeClr val="tx1"/>
                </a:solidFill>
              </a:rPr>
              <a:t>‘</a:t>
            </a:r>
            <a:r>
              <a:rPr kumimoji="1" lang="ko-KR" altLang="en-US" i="1" dirty="0">
                <a:solidFill>
                  <a:schemeClr val="tx1"/>
                </a:solidFill>
              </a:rPr>
              <a:t>뼈 중의 뼈요 살 중의 살</a:t>
            </a:r>
            <a:r>
              <a:rPr kumimoji="1" lang="en-US" altLang="ko-KR" i="1" dirty="0">
                <a:solidFill>
                  <a:schemeClr val="tx1"/>
                </a:solidFill>
              </a:rPr>
              <a:t>’</a:t>
            </a:r>
            <a:r>
              <a:rPr kumimoji="1" lang="ko-KR" altLang="en-US" dirty="0">
                <a:solidFill>
                  <a:schemeClr val="tx1"/>
                </a:solidFill>
              </a:rPr>
              <a:t>인 여자를 </a:t>
            </a:r>
            <a:r>
              <a:rPr kumimoji="1" lang="ko-KR" altLang="en-US" b="1" dirty="0">
                <a:solidFill>
                  <a:schemeClr val="tx1"/>
                </a:solidFill>
              </a:rPr>
              <a:t>배신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dirty="0">
                <a:solidFill>
                  <a:schemeClr val="tx1"/>
                </a:solidFill>
              </a:rPr>
              <a:t>아담은 </a:t>
            </a:r>
            <a:r>
              <a:rPr kumimoji="1" lang="en-US" altLang="ko-KR" i="1" dirty="0">
                <a:solidFill>
                  <a:schemeClr val="tx1"/>
                </a:solidFill>
              </a:rPr>
              <a:t>‘</a:t>
            </a:r>
            <a:r>
              <a:rPr kumimoji="1" lang="ko-KR" altLang="en-US" i="1" dirty="0">
                <a:solidFill>
                  <a:schemeClr val="tx1"/>
                </a:solidFill>
              </a:rPr>
              <a:t>하나님이 주셔서 나와 함께 하게 하신 여자</a:t>
            </a:r>
            <a:r>
              <a:rPr kumimoji="1" lang="en-US" altLang="ko-KR" i="1" dirty="0">
                <a:solidFill>
                  <a:schemeClr val="tx1"/>
                </a:solidFill>
              </a:rPr>
              <a:t>’</a:t>
            </a:r>
            <a:r>
              <a:rPr kumimoji="1" lang="ko-KR" altLang="en-US" dirty="0">
                <a:solidFill>
                  <a:schemeClr val="tx1"/>
                </a:solidFill>
              </a:rPr>
              <a:t>에게 </a:t>
            </a:r>
            <a:r>
              <a:rPr kumimoji="1" lang="ko-KR" altLang="en-US" b="1" dirty="0">
                <a:solidFill>
                  <a:schemeClr val="tx1"/>
                </a:solidFill>
              </a:rPr>
              <a:t>책임을 돌림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dirty="0">
                <a:solidFill>
                  <a:schemeClr val="tx1"/>
                </a:solidFill>
              </a:rPr>
              <a:t>아담은 궁극적인 범죄의 원인을 </a:t>
            </a:r>
            <a:r>
              <a:rPr kumimoji="1" lang="ko-KR" altLang="en-US" b="1" dirty="0">
                <a:solidFill>
                  <a:schemeClr val="tx1"/>
                </a:solidFill>
              </a:rPr>
              <a:t>하나님에게로 돌림</a:t>
            </a:r>
            <a:endParaRPr kumimoji="1" lang="en-US" altLang="ko-KR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22956" y="5198481"/>
            <a:ext cx="4946543" cy="139124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3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b="1" dirty="0" smtClean="0">
                <a:solidFill>
                  <a:schemeClr val="tx1"/>
                </a:solidFill>
              </a:rPr>
              <a:t>아담에 대한 실망감  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pPr marL="1200150" lvl="3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b="1" dirty="0" smtClean="0">
                <a:solidFill>
                  <a:schemeClr val="tx1"/>
                </a:solidFill>
              </a:rPr>
              <a:t>화내지 않으시고 침묵으로 인내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                   </a:t>
            </a:r>
            <a:endParaRPr kumimoji="1" lang="en-US" altLang="ko-KR" b="1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698888" y="5179984"/>
            <a:ext cx="1748392" cy="14097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하나님의 </a:t>
            </a:r>
            <a:r>
              <a:rPr lang="ko-KR" altLang="en-US" dirty="0" smtClean="0">
                <a:solidFill>
                  <a:schemeClr val="tx1"/>
                </a:solidFill>
              </a:rPr>
              <a:t>반응 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r>
              <a:rPr kumimoji="1" lang="ko-KR" altLang="en-US" dirty="0" smtClean="0"/>
              <a:t>하나님은 아담과 여</a:t>
            </a:r>
            <a:r>
              <a:rPr kumimoji="1" lang="ko-KR" altLang="en-US" dirty="0"/>
              <a:t>자가 죄를 솔직히 </a:t>
            </a:r>
            <a:r>
              <a:rPr kumimoji="1" lang="ko-KR" altLang="en-US" b="1" dirty="0"/>
              <a:t>고백</a:t>
            </a:r>
            <a:r>
              <a:rPr kumimoji="1" lang="ko-KR" altLang="en-US" dirty="0"/>
              <a:t>하기를 </a:t>
            </a:r>
            <a:r>
              <a:rPr kumimoji="1" lang="ko-KR" altLang="en-US" dirty="0" smtClean="0"/>
              <a:t>기다리심</a:t>
            </a:r>
            <a:endParaRPr kumimoji="1" lang="en-US" altLang="ko-KR" dirty="0" smtClean="0"/>
          </a:p>
          <a:p>
            <a:pPr lvl="1"/>
            <a:r>
              <a:rPr kumimoji="1" lang="ko-KR" altLang="en-US" dirty="0" smtClean="0"/>
              <a:t>그러나 인간</a:t>
            </a:r>
            <a:r>
              <a:rPr kumimoji="1" lang="en-US" altLang="ko-KR" dirty="0" smtClean="0"/>
              <a:t>(</a:t>
            </a:r>
            <a:r>
              <a:rPr kumimoji="1" lang="ko-KR" altLang="en-US" dirty="0" smtClean="0"/>
              <a:t>남자와 여자</a:t>
            </a:r>
            <a:r>
              <a:rPr kumimoji="1" lang="en-US" altLang="ko-KR" dirty="0" smtClean="0"/>
              <a:t>)</a:t>
            </a:r>
            <a:r>
              <a:rPr kumimoji="1" lang="ko-KR" altLang="en-US" dirty="0"/>
              <a:t>은</a:t>
            </a:r>
            <a:r>
              <a:rPr kumimoji="1" lang="ko-KR" altLang="en-US" dirty="0" smtClean="0"/>
              <a:t> </a:t>
            </a:r>
            <a:r>
              <a:rPr kumimoji="1" lang="ko-KR" altLang="en-US" b="1" dirty="0" smtClean="0"/>
              <a:t>책임 회피</a:t>
            </a:r>
            <a:r>
              <a:rPr kumimoji="1" lang="en-US" altLang="ko-KR" b="1" dirty="0" smtClean="0"/>
              <a:t>, </a:t>
            </a:r>
            <a:r>
              <a:rPr kumimoji="1" lang="ko-KR" altLang="en-US" b="1" dirty="0" smtClean="0"/>
              <a:t>책임 전가</a:t>
            </a:r>
            <a:endParaRPr kumimoji="1" lang="en-US" altLang="ko-KR" b="1" dirty="0" smtClean="0"/>
          </a:p>
          <a:p>
            <a:pPr lvl="1"/>
            <a:endParaRPr kumimoji="1"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30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>
                <a:solidFill>
                  <a:schemeClr val="tx1"/>
                </a:solidFill>
              </a:rPr>
              <a:t>2)</a:t>
            </a:r>
            <a:r>
              <a:rPr kumimoji="1" lang="ko-KR" altLang="en-US" dirty="0">
                <a:solidFill>
                  <a:schemeClr val="tx1"/>
                </a:solidFill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</a:rPr>
              <a:t> </a:t>
            </a:r>
            <a:r>
              <a:rPr kumimoji="1" lang="ko-KR" altLang="en-US" dirty="0">
                <a:solidFill>
                  <a:schemeClr val="tx1"/>
                </a:solidFill>
              </a:rPr>
              <a:t>인간에게 찾아오시는 하나님</a:t>
            </a:r>
            <a:r>
              <a:rPr kumimoji="1" lang="en-US" altLang="ko-KR" dirty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53721" y="1852411"/>
            <a:ext cx="4946543" cy="14117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3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b="1" dirty="0" smtClean="0">
                <a:solidFill>
                  <a:schemeClr val="tx1"/>
                </a:solidFill>
              </a:rPr>
              <a:t>아담의 변명을 거부하심</a:t>
            </a:r>
            <a:endParaRPr kumimoji="1" lang="en-US" altLang="ko-KR" b="1" dirty="0">
              <a:solidFill>
                <a:schemeClr val="tx1"/>
              </a:solidFill>
            </a:endParaRPr>
          </a:p>
          <a:p>
            <a:pPr marL="1200150" lvl="3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b="1" dirty="0" smtClean="0">
                <a:solidFill>
                  <a:schemeClr val="tx1"/>
                </a:solidFill>
              </a:rPr>
              <a:t>여자에게 책임을 물으심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                   </a:t>
            </a:r>
            <a:endParaRPr kumimoji="1" lang="en-US" altLang="ko-KR" b="1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192841" y="1728964"/>
            <a:ext cx="1748392" cy="1630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하나님의 </a:t>
            </a:r>
            <a:r>
              <a:rPr lang="ko-KR" altLang="en-US" dirty="0" smtClean="0">
                <a:solidFill>
                  <a:schemeClr val="tx1"/>
                </a:solidFill>
              </a:rPr>
              <a:t>반응 </a:t>
            </a:r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47091" y="3752485"/>
            <a:ext cx="5453173" cy="7769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 여자의 반응              뱀에게 책임 전가              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433778" y="4037919"/>
            <a:ext cx="404040" cy="2061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329070" y="3700130"/>
            <a:ext cx="1041991" cy="88169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 smtClean="0">
                <a:solidFill>
                  <a:srgbClr val="FF0000"/>
                </a:solidFill>
              </a:rPr>
              <a:t>But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3:8-13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97720"/>
            <a:ext cx="6953694" cy="116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3.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인간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2000" b="1" dirty="0" smtClean="0">
                <a:solidFill>
                  <a:schemeClr val="tx1"/>
                </a:solidFill>
              </a:rPr>
              <a:t>아담과 여자</a:t>
            </a:r>
            <a:r>
              <a:rPr kumimoji="1" lang="en-US" altLang="ko-KR" sz="2000" b="1" dirty="0" smtClean="0">
                <a:solidFill>
                  <a:schemeClr val="tx1"/>
                </a:solidFill>
              </a:rPr>
              <a:t>)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을 향한 하나님의 사랑과 관심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>
                <a:solidFill>
                  <a:schemeClr val="tx1"/>
                </a:solidFill>
              </a:rPr>
              <a:t>2)</a:t>
            </a:r>
            <a:r>
              <a:rPr kumimoji="1" lang="ko-KR" altLang="en-US" dirty="0">
                <a:solidFill>
                  <a:schemeClr val="tx1"/>
                </a:solidFill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</a:rPr>
              <a:t> </a:t>
            </a:r>
            <a:r>
              <a:rPr kumimoji="1" lang="ko-KR" altLang="en-US" dirty="0">
                <a:solidFill>
                  <a:schemeClr val="tx1"/>
                </a:solidFill>
              </a:rPr>
              <a:t>인간에게 찾아오시는 하나님</a:t>
            </a:r>
            <a:r>
              <a:rPr kumimoji="1" lang="en-US" altLang="ko-KR" dirty="0">
                <a:solidFill>
                  <a:schemeClr val="tx1"/>
                </a:solidFill>
              </a:rPr>
              <a:t>    </a:t>
            </a: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0995" y="1666653"/>
            <a:ext cx="2211572" cy="26078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하나님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817088" y="1666656"/>
            <a:ext cx="4869712" cy="6895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lvl="2"/>
            <a:r>
              <a:rPr lang="ko-KR" altLang="en-US" dirty="0" smtClean="0">
                <a:solidFill>
                  <a:schemeClr val="tx1"/>
                </a:solidFill>
              </a:rPr>
              <a:t>여자에게 책임 전가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2"/>
            <a:r>
              <a:rPr lang="ko-KR" altLang="en-US" dirty="0" smtClean="0">
                <a:solidFill>
                  <a:schemeClr val="tx1"/>
                </a:solidFill>
              </a:rPr>
              <a:t>궁극적으로 하나님께 책임 전가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38360" y="3433244"/>
            <a:ext cx="717697" cy="801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            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>
            <a:stCxn id="2" idx="3"/>
            <a:endCxn id="5" idx="1"/>
          </p:cNvCxnSpPr>
          <p:nvPr/>
        </p:nvCxnSpPr>
        <p:spPr>
          <a:xfrm flipV="1">
            <a:off x="2732574" y="2011446"/>
            <a:ext cx="1084521" cy="959144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2" idx="3"/>
            <a:endCxn id="8" idx="1"/>
          </p:cNvCxnSpPr>
          <p:nvPr/>
        </p:nvCxnSpPr>
        <p:spPr>
          <a:xfrm>
            <a:off x="2732567" y="2970592"/>
            <a:ext cx="1105786" cy="863263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3822410" y="1805648"/>
            <a:ext cx="733647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남자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908010" y="2201658"/>
            <a:ext cx="733647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대</a:t>
            </a:r>
            <a:r>
              <a:rPr lang="ko-KR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화</a:t>
            </a:r>
            <a:endParaRPr lang="en-US" sz="2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908010" y="2764792"/>
            <a:ext cx="733647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accent2"/>
                </a:solidFill>
                <a:latin typeface="+mj-ea"/>
                <a:ea typeface="+mj-ea"/>
              </a:rPr>
              <a:t>대화</a:t>
            </a:r>
            <a:endParaRPr lang="en-US" sz="2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0994" y="4571037"/>
            <a:ext cx="8165806" cy="2157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/>
                </a:solidFill>
              </a:rPr>
              <a:t>  뱀은 </a:t>
            </a:r>
            <a:r>
              <a:rPr lang="ko-KR" altLang="en-US" sz="2000" b="1" dirty="0">
                <a:solidFill>
                  <a:schemeClr val="tx1"/>
                </a:solidFill>
              </a:rPr>
              <a:t>인간보다 열등한 피조물로서 대화를 생략하시고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심판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/>
                </a:solidFill>
              </a:rPr>
              <a:t>  하나님은 인간을 함께 대화할 수 있는 </a:t>
            </a:r>
            <a:r>
              <a:rPr lang="ko-KR" altLang="en-US" sz="2000" b="1" dirty="0" smtClean="0">
                <a:solidFill>
                  <a:srgbClr val="1938F0"/>
                </a:solidFill>
              </a:rPr>
              <a:t>인격적인 존재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로 만드심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하나님은 인간과 </a:t>
            </a:r>
            <a:r>
              <a:rPr lang="ko-KR" altLang="en-US" sz="2000" b="1" dirty="0" smtClean="0">
                <a:solidFill>
                  <a:srgbClr val="1938F0"/>
                </a:solidFill>
              </a:rPr>
              <a:t>인격적인 사귐의 관계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를 지속하기를 원하심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endParaRPr lang="en-US" altLang="ko-KR" sz="1500" b="1" dirty="0" smtClean="0">
              <a:solidFill>
                <a:schemeClr val="tx1"/>
              </a:solidFill>
            </a:endParaRPr>
          </a:p>
          <a:p>
            <a:endParaRPr lang="en-US" altLang="ko-KR" sz="1000" b="1" dirty="0">
              <a:solidFill>
                <a:schemeClr val="tx1"/>
              </a:solidFill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</a:rPr>
              <a:t>                    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인간을 향한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‘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하나님의 사랑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’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을 확인할 수 있</a:t>
            </a:r>
            <a:r>
              <a:rPr lang="ko-KR" altLang="en-US" sz="2400" b="1" dirty="0">
                <a:solidFill>
                  <a:schemeClr val="tx1"/>
                </a:solidFill>
              </a:rPr>
              <a:t>음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838353" y="2567148"/>
            <a:ext cx="4869712" cy="6402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                  뱀에게 책임 전가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>
            <a:stCxn id="2" idx="3"/>
            <a:endCxn id="29" idx="1"/>
          </p:cNvCxnSpPr>
          <p:nvPr/>
        </p:nvCxnSpPr>
        <p:spPr>
          <a:xfrm flipV="1">
            <a:off x="2732567" y="2887288"/>
            <a:ext cx="1105786" cy="83305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3822410" y="2795824"/>
            <a:ext cx="733647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>
                <a:solidFill>
                  <a:srgbClr val="1938F0"/>
                </a:solidFill>
                <a:latin typeface="+mj-ea"/>
                <a:ea typeface="+mj-ea"/>
              </a:rPr>
              <a:t>여</a:t>
            </a:r>
            <a:r>
              <a:rPr lang="ko-KR" altLang="en-US" sz="2000" b="1" dirty="0" smtClean="0">
                <a:solidFill>
                  <a:srgbClr val="1938F0"/>
                </a:solidFill>
                <a:latin typeface="+mj-ea"/>
                <a:ea typeface="+mj-ea"/>
              </a:rPr>
              <a:t>자</a:t>
            </a:r>
            <a:endParaRPr lang="en-US" sz="2000" b="1" dirty="0">
              <a:solidFill>
                <a:srgbClr val="1938F0"/>
              </a:solidFill>
              <a:latin typeface="+mj-ea"/>
              <a:ea typeface="+mj-ea"/>
            </a:endParaRPr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929276" y="3422255"/>
            <a:ext cx="733647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심</a:t>
            </a: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판</a:t>
            </a:r>
            <a:endParaRPr 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3822410" y="3668116"/>
            <a:ext cx="733647" cy="411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뱀</a:t>
            </a:r>
            <a:endParaRPr 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55" name="직선 화살표 연결선 54"/>
          <p:cNvCxnSpPr/>
          <p:nvPr/>
        </p:nvCxnSpPr>
        <p:spPr>
          <a:xfrm>
            <a:off x="4167969" y="2356236"/>
            <a:ext cx="21265" cy="210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4189227" y="3207424"/>
            <a:ext cx="0" cy="225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32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6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142629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  14 </a:t>
            </a:r>
            <a:r>
              <a:rPr lang="ko-KR" altLang="en-US" dirty="0"/>
              <a:t>여호와 하나님이 뱀에게 이르시되 네가 이렇게 하였으니 네가 모든 가축과 들의 모든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짐승보다 </a:t>
            </a:r>
            <a:r>
              <a:rPr lang="ko-KR" altLang="en-US" dirty="0"/>
              <a:t>더욱 저주를 받아 배로 다니고 살아 있는 동안 흙을 먹을지니라 </a:t>
            </a:r>
            <a:endParaRPr lang="en-US" altLang="ko-KR" dirty="0" smtClean="0"/>
          </a:p>
          <a:p>
            <a:pPr fontAlgn="base"/>
            <a:endParaRPr lang="en-US" altLang="ko-KR" sz="1000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15 </a:t>
            </a:r>
            <a:r>
              <a:rPr lang="ko-KR" altLang="en-US" dirty="0"/>
              <a:t>내가 너로 여자와 원수가 되게 하고 네 후손도 여자의 후손과 원수가 되게 하리니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여자 </a:t>
            </a:r>
            <a:r>
              <a:rPr lang="ko-KR" altLang="en-US" dirty="0"/>
              <a:t>의 후손은 네 머리를 상하게 할 것이요 너는 그의 발꿈치를 상하게 할 것이니라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하시고 </a:t>
            </a:r>
            <a:endParaRPr lang="en-US" altLang="ko-KR" dirty="0" smtClean="0"/>
          </a:p>
          <a:p>
            <a:pPr fontAlgn="base"/>
            <a:endParaRPr lang="en-US" altLang="ko-KR" sz="1000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16 </a:t>
            </a:r>
            <a:r>
              <a:rPr lang="ko-KR" altLang="en-US" dirty="0"/>
              <a:t>또 여자에게 이르시되 내가 네게 임신하는 고통을 크게 더하리니 네가 수고하고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자식을 낳을 </a:t>
            </a:r>
            <a:r>
              <a:rPr lang="ko-KR" altLang="en-US" dirty="0"/>
              <a:t>것이며 너는 남편을 원하고 남편은 너를 다스릴 것이니라 하시고 </a:t>
            </a:r>
            <a:endParaRPr lang="en-US" altLang="ko-KR" dirty="0" smtClean="0"/>
          </a:p>
          <a:p>
            <a:pPr fontAlgn="base"/>
            <a:endParaRPr lang="en-US" altLang="ko-KR" sz="1000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17 </a:t>
            </a:r>
            <a:r>
              <a:rPr lang="ko-KR" altLang="en-US" dirty="0"/>
              <a:t>아담에게 이르시되 네가 네 아내의 말을 듣고 내가 네게 먹지 말라 한 나무의 열매를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err="1" smtClean="0"/>
              <a:t>먹었은즉</a:t>
            </a:r>
            <a:r>
              <a:rPr lang="ko-KR" altLang="en-US" dirty="0" smtClean="0"/>
              <a:t> 땅은 </a:t>
            </a:r>
            <a:r>
              <a:rPr lang="ko-KR" altLang="en-US" dirty="0"/>
              <a:t>너로 말미암아 저주를 받고 너는 네 평생에 수고하여야 그 소산을 </a:t>
            </a:r>
            <a:r>
              <a:rPr lang="ko-KR" altLang="en-US" dirty="0" err="1"/>
              <a:t>먹으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리라 </a:t>
            </a:r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321537" y="1920074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4th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725035" y="1829577"/>
            <a:ext cx="5064580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000" b="1" dirty="0">
                <a:solidFill>
                  <a:srgbClr val="0000FF"/>
                </a:solidFill>
              </a:rPr>
              <a:t>3:14-21</a:t>
            </a:r>
            <a:r>
              <a:rPr kumimoji="1" lang="en-US" altLang="ko-KR" sz="2000" b="1" dirty="0"/>
              <a:t>    </a:t>
            </a:r>
            <a:r>
              <a:rPr kumimoji="1" lang="ko-KR" altLang="en-US" sz="2000" b="1" dirty="0" smtClean="0">
                <a:solidFill>
                  <a:srgbClr val="0000FF"/>
                </a:solidFill>
              </a:rPr>
              <a:t>하나님의 </a:t>
            </a:r>
            <a:r>
              <a:rPr kumimoji="1" lang="ko-KR" altLang="en-US" sz="2000" b="1" dirty="0">
                <a:solidFill>
                  <a:srgbClr val="0000FF"/>
                </a:solidFill>
              </a:rPr>
              <a:t>심판 선고와 은혜의 선물</a:t>
            </a:r>
            <a:endParaRPr kumimoji="1" lang="en-US" altLang="ko-K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33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70126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437279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18 </a:t>
            </a:r>
            <a:r>
              <a:rPr lang="ko-KR" altLang="en-US" dirty="0"/>
              <a:t>땅이 네게 가시덤불과 엉겅퀴를 낼 것이라 네가 먹을 것은 밭의 채소인즉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19 </a:t>
            </a:r>
            <a:r>
              <a:rPr lang="ko-KR" altLang="en-US" dirty="0"/>
              <a:t>네가 흙으로 돌아갈 때까지 얼굴에 땀을 흘려야 먹을 것을 먹으리니 네가 그것에서 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취함을 </a:t>
            </a:r>
            <a:r>
              <a:rPr lang="ko-KR" altLang="en-US" dirty="0"/>
              <a:t>입었음이라 너는 흙이니 흙으로 돌아갈 것이니라 하시니라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sz="500" dirty="0"/>
          </a:p>
          <a:p>
            <a:pPr fontAlgn="base"/>
            <a:r>
              <a:rPr lang="en-US" altLang="ko-KR" dirty="0" smtClean="0"/>
              <a:t>  20 </a:t>
            </a:r>
            <a:r>
              <a:rPr lang="ko-KR" altLang="en-US" dirty="0"/>
              <a:t>아담이 그의 아내의 이름을 하와라 불렀으니 그는 모든 산 자의 어머니가 </a:t>
            </a:r>
            <a:r>
              <a:rPr lang="ko-KR" altLang="en-US" dirty="0" smtClean="0"/>
              <a:t>됨이더라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sz="500" dirty="0" smtClean="0"/>
              <a:t> </a:t>
            </a:r>
            <a:endParaRPr lang="ko-KR" altLang="en-US" sz="500" dirty="0"/>
          </a:p>
          <a:p>
            <a:pPr fontAlgn="base"/>
            <a:r>
              <a:rPr lang="en-US" altLang="ko-KR" dirty="0" smtClean="0"/>
              <a:t>  21 </a:t>
            </a:r>
            <a:r>
              <a:rPr lang="ko-KR" altLang="en-US" dirty="0"/>
              <a:t>여호와 하나님이 아담과 그의 아내를 위하여 가죽옷을 지어 입히시니라 </a:t>
            </a:r>
          </a:p>
          <a:p>
            <a:pPr fontAlgn="base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236477" y="2059318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4th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2626" y="2010329"/>
            <a:ext cx="5064580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000" b="1" dirty="0">
                <a:solidFill>
                  <a:srgbClr val="0000FF"/>
                </a:solidFill>
              </a:rPr>
              <a:t>3:14-21</a:t>
            </a:r>
            <a:r>
              <a:rPr kumimoji="1" lang="en-US" altLang="ko-KR" sz="2000" b="1" dirty="0"/>
              <a:t>    </a:t>
            </a:r>
            <a:r>
              <a:rPr kumimoji="1" lang="ko-KR" altLang="en-US" sz="2000" b="1" dirty="0" smtClean="0">
                <a:solidFill>
                  <a:srgbClr val="0000FF"/>
                </a:solidFill>
              </a:rPr>
              <a:t>하나님의 </a:t>
            </a:r>
            <a:r>
              <a:rPr kumimoji="1" lang="ko-KR" altLang="en-US" sz="2000" b="1" dirty="0">
                <a:solidFill>
                  <a:srgbClr val="0000FF"/>
                </a:solidFill>
              </a:rPr>
              <a:t>심판 선고와 은혜의 선물</a:t>
            </a:r>
            <a:endParaRPr kumimoji="1" lang="en-US" altLang="ko-K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9614" y="1361662"/>
            <a:ext cx="8814391" cy="549633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400" dirty="0" smtClean="0"/>
              <a:t>하나님이 뱀에게 내린 </a:t>
            </a:r>
            <a:r>
              <a:rPr kumimoji="1" lang="en-US" altLang="ko-KR" sz="2400" b="1" dirty="0" smtClean="0">
                <a:solidFill>
                  <a:schemeClr val="accent2"/>
                </a:solidFill>
              </a:rPr>
              <a:t>3</a:t>
            </a:r>
            <a:r>
              <a:rPr kumimoji="1" lang="ko-KR" altLang="en-US" sz="2400" b="1" dirty="0" smtClean="0">
                <a:solidFill>
                  <a:schemeClr val="accent2"/>
                </a:solidFill>
              </a:rPr>
              <a:t>가지 심판</a:t>
            </a:r>
            <a:endParaRPr kumimoji="1" lang="en-US" altLang="ko-KR" sz="2400" b="1" dirty="0" smtClean="0">
              <a:solidFill>
                <a:schemeClr val="accent2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 smtClean="0"/>
          </a:p>
          <a:p>
            <a:pPr marL="0" indent="0">
              <a:buNone/>
            </a:pPr>
            <a:r>
              <a:rPr kumimoji="1" lang="en-US" altLang="ko-KR" sz="2000" dirty="0" smtClean="0"/>
              <a:t> </a:t>
            </a:r>
            <a:endParaRPr kumimoji="1" lang="en-US" altLang="ko-KR" dirty="0" smtClean="0"/>
          </a:p>
          <a:p>
            <a:pPr marL="368300" lvl="1" indent="-368300">
              <a:buFont typeface="Wingdings" pitchFamily="2" charset="2"/>
              <a:buChar char="§"/>
            </a:pPr>
            <a:endParaRPr kumimoji="1" lang="en-US" altLang="ko-KR" dirty="0" smtClean="0"/>
          </a:p>
          <a:p>
            <a:pPr marL="0" lvl="1" indent="0">
              <a:buNone/>
            </a:pPr>
            <a:endParaRPr kumimoji="1" lang="en-US" altLang="ko-KR" dirty="0"/>
          </a:p>
          <a:p>
            <a:pPr marL="0" lvl="1" indent="0">
              <a:buNone/>
            </a:pPr>
            <a:endParaRPr kumimoji="1" lang="en-US" altLang="ko-KR" dirty="0" smtClean="0"/>
          </a:p>
          <a:p>
            <a:pPr marL="0" lvl="1" indent="0">
              <a:buNone/>
            </a:pPr>
            <a:endParaRPr kumimoji="1" lang="en-US" altLang="ko-KR" dirty="0"/>
          </a:p>
          <a:p>
            <a:pPr marL="0" lvl="1" indent="0">
              <a:buNone/>
            </a:pPr>
            <a:endParaRPr kumimoji="1" lang="en-US" altLang="ko-KR" dirty="0" smtClean="0"/>
          </a:p>
          <a:p>
            <a:pPr marL="0" lvl="1" indent="0">
              <a:buNone/>
            </a:pPr>
            <a:endParaRPr kumimoji="1" lang="en-US" altLang="ko-KR" dirty="0"/>
          </a:p>
          <a:p>
            <a:pPr marL="0" lvl="1" indent="0">
              <a:buNone/>
            </a:pPr>
            <a:r>
              <a:rPr kumimoji="1" lang="en-US" altLang="ko-KR" dirty="0" smtClean="0"/>
              <a:t> </a:t>
            </a:r>
          </a:p>
          <a:p>
            <a:pPr marL="368300" lvl="1" indent="-368300">
              <a:buFont typeface="Wingdings" pitchFamily="2" charset="2"/>
              <a:buChar char="§"/>
            </a:pPr>
            <a:endParaRPr kumimoji="1" lang="en-US" altLang="ko-KR" dirty="0"/>
          </a:p>
          <a:p>
            <a:pPr marL="0" lvl="1" indent="0">
              <a:buNone/>
            </a:pPr>
            <a:r>
              <a:rPr kumimoji="1" lang="ko-KR" altLang="en-US" dirty="0" smtClean="0"/>
              <a:t> </a:t>
            </a: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34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1)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뱀이 받은 저주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33917" y="2254105"/>
            <a:ext cx="8526884" cy="14141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000" dirty="0"/>
              <a:t>1. </a:t>
            </a:r>
            <a:r>
              <a:rPr kumimoji="1" lang="en-US" altLang="ko-KR" sz="2000" b="1" dirty="0" smtClean="0">
                <a:solidFill>
                  <a:schemeClr val="accent2"/>
                </a:solidFill>
              </a:rPr>
              <a:t>1. “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모든 육축과 </a:t>
            </a:r>
            <a:r>
              <a:rPr kumimoji="1" lang="ko-KR" altLang="en-US" sz="2000" b="1" dirty="0">
                <a:solidFill>
                  <a:schemeClr val="accent2"/>
                </a:solidFill>
              </a:rPr>
              <a:t>모든 짐승보다 더욱 저주를 받아 배로 다녀야 한다</a:t>
            </a:r>
            <a:r>
              <a:rPr kumimoji="1" lang="en-US" altLang="ko-KR" sz="2000" b="1" dirty="0">
                <a:solidFill>
                  <a:schemeClr val="accent2"/>
                </a:solidFill>
              </a:rPr>
              <a:t>”</a:t>
            </a:r>
          </a:p>
          <a:p>
            <a:pPr marL="914400" lvl="3"/>
            <a:endParaRPr kumimoji="1" lang="en-US" altLang="ko-KR" sz="500" dirty="0" smtClean="0">
              <a:solidFill>
                <a:schemeClr val="tx1"/>
              </a:solidFill>
            </a:endParaRPr>
          </a:p>
          <a:p>
            <a:pPr marL="914400" lvl="3"/>
            <a:endParaRPr kumimoji="1" lang="en-US" altLang="ko-KR" sz="500" dirty="0" smtClean="0">
              <a:solidFill>
                <a:schemeClr val="tx1"/>
              </a:solidFill>
            </a:endParaRPr>
          </a:p>
          <a:p>
            <a:pPr marL="1200150" lvl="3" indent="-285750">
              <a:buFont typeface="Wingdings" pitchFamily="2" charset="2"/>
              <a:buChar char="§"/>
            </a:pPr>
            <a:r>
              <a:rPr kumimoji="1" lang="ko-KR" altLang="en-US" dirty="0" smtClean="0">
                <a:solidFill>
                  <a:schemeClr val="tx1"/>
                </a:solidFill>
              </a:rPr>
              <a:t>땅 </a:t>
            </a:r>
            <a:r>
              <a:rPr kumimoji="1" lang="ko-KR" altLang="en-US" dirty="0">
                <a:solidFill>
                  <a:schemeClr val="tx1"/>
                </a:solidFill>
              </a:rPr>
              <a:t>위를 괴롭게 배로 기어 다녀야 하는 뱀의 기이하고 독특한 </a:t>
            </a:r>
            <a:r>
              <a:rPr kumimoji="1" lang="ko-KR" altLang="en-US" dirty="0" smtClean="0">
                <a:solidFill>
                  <a:schemeClr val="tx1"/>
                </a:solidFill>
              </a:rPr>
              <a:t>모습이</a:t>
            </a:r>
            <a:endParaRPr kumimoji="1" lang="en-US" altLang="ko-KR" dirty="0" smtClean="0">
              <a:solidFill>
                <a:schemeClr val="tx1"/>
              </a:solidFill>
            </a:endParaRPr>
          </a:p>
          <a:p>
            <a:pPr marL="914400" lvl="3"/>
            <a:r>
              <a:rPr kumimoji="1" lang="ko-KR" altLang="en-US" dirty="0" smtClean="0">
                <a:solidFill>
                  <a:schemeClr val="tx1"/>
                </a:solidFill>
              </a:rPr>
              <a:t>     저주의 </a:t>
            </a:r>
            <a:r>
              <a:rPr kumimoji="1" lang="ko-KR" altLang="en-US" dirty="0">
                <a:solidFill>
                  <a:schemeClr val="tx1"/>
                </a:solidFill>
              </a:rPr>
              <a:t>결과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33917" y="3788737"/>
            <a:ext cx="8526884" cy="14141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endParaRPr kumimoji="1" lang="en-US" altLang="ko-KR" sz="2000" b="1" i="1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kumimoji="1" lang="en-US" altLang="ko-KR" sz="2000" b="1" i="1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kumimoji="1" lang="en-US" altLang="ko-KR" sz="2000" b="1" dirty="0" smtClean="0">
              <a:solidFill>
                <a:schemeClr val="accent2"/>
              </a:solidFill>
            </a:endParaRPr>
          </a:p>
          <a:p>
            <a:pPr marL="0" lvl="1" indent="0">
              <a:buNone/>
            </a:pPr>
            <a:r>
              <a:rPr kumimoji="1" lang="en-US" altLang="ko-KR" sz="2000" b="1" dirty="0" smtClean="0">
                <a:solidFill>
                  <a:schemeClr val="accent2"/>
                </a:solidFill>
              </a:rPr>
              <a:t>    2</a:t>
            </a:r>
            <a:r>
              <a:rPr kumimoji="1" lang="en-US" altLang="ko-KR" sz="2000" b="1" dirty="0">
                <a:solidFill>
                  <a:schemeClr val="accent2"/>
                </a:solidFill>
              </a:rPr>
              <a:t>. “</a:t>
            </a:r>
            <a:r>
              <a:rPr kumimoji="1" lang="ko-KR" altLang="en-US" sz="2000" b="1" dirty="0">
                <a:solidFill>
                  <a:schemeClr val="accent2"/>
                </a:solidFill>
              </a:rPr>
              <a:t>평생토록 흙을 먹어야 한다</a:t>
            </a:r>
            <a:r>
              <a:rPr kumimoji="1" lang="en-US" altLang="ko-KR" sz="2000" b="1" dirty="0" smtClean="0">
                <a:solidFill>
                  <a:schemeClr val="accent2"/>
                </a:solidFill>
              </a:rPr>
              <a:t>”</a:t>
            </a:r>
          </a:p>
          <a:p>
            <a:pPr marL="0" lvl="1" indent="0">
              <a:buNone/>
            </a:pPr>
            <a:endParaRPr kumimoji="1" lang="en-US" altLang="ko-KR" sz="1000" b="1" dirty="0" smtClean="0">
              <a:solidFill>
                <a:schemeClr val="accent2"/>
              </a:solidFill>
            </a:endParaRPr>
          </a:p>
          <a:p>
            <a:pPr marL="1200150" lvl="3" indent="-285750">
              <a:buFont typeface="Wingdings" pitchFamily="2" charset="2"/>
              <a:buChar char="§"/>
            </a:pPr>
            <a:r>
              <a:rPr kumimoji="1" lang="ko-KR" altLang="en-US" dirty="0" smtClean="0">
                <a:solidFill>
                  <a:schemeClr val="tx1"/>
                </a:solidFill>
              </a:rPr>
              <a:t>흙</a:t>
            </a:r>
            <a:r>
              <a:rPr kumimoji="1" lang="en-US" altLang="ko-KR" sz="1400" dirty="0" smtClean="0">
                <a:solidFill>
                  <a:schemeClr val="tx1"/>
                </a:solidFill>
              </a:rPr>
              <a:t>(</a:t>
            </a:r>
            <a:r>
              <a:rPr kumimoji="1" lang="ko-KR" altLang="en-US" sz="1400" dirty="0" err="1" smtClean="0">
                <a:solidFill>
                  <a:schemeClr val="tx1"/>
                </a:solidFill>
              </a:rPr>
              <a:t>아파르</a:t>
            </a:r>
            <a:r>
              <a:rPr kumimoji="1"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he-IL" altLang="ko-KR" sz="1400" dirty="0" smtClean="0">
                <a:solidFill>
                  <a:schemeClr val="tx1"/>
                </a:solidFill>
              </a:rPr>
              <a:t>ע</a:t>
            </a:r>
            <a:r>
              <a:rPr lang="he-IL" altLang="ko-KR" sz="1400" dirty="0" smtClean="0">
                <a:solidFill>
                  <a:schemeClr val="tx1"/>
                </a:solidFill>
                <a:latin typeface="+mj-ea"/>
                <a:ea typeface="+mj-ea"/>
              </a:rPr>
              <a:t>ָפָר</a:t>
            </a:r>
            <a:r>
              <a:rPr kumimoji="1" lang="en-US" altLang="ko-KR" sz="1400" dirty="0" smtClean="0">
                <a:solidFill>
                  <a:schemeClr val="tx1"/>
                </a:solidFill>
              </a:rPr>
              <a:t>)                         </a:t>
            </a:r>
            <a:r>
              <a:rPr kumimoji="1" lang="en-US" altLang="ko-KR" dirty="0" smtClean="0">
                <a:solidFill>
                  <a:schemeClr val="tx1"/>
                </a:solidFill>
              </a:rPr>
              <a:t>-     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땅의 먼지</a:t>
            </a:r>
            <a:r>
              <a:rPr kumimoji="1" lang="en-US" altLang="ko-KR" dirty="0" smtClean="0">
                <a:solidFill>
                  <a:schemeClr val="tx1"/>
                </a:solidFill>
              </a:rPr>
              <a:t>’, ‘</a:t>
            </a:r>
            <a:r>
              <a:rPr kumimoji="1" lang="ko-KR" altLang="en-US" dirty="0" smtClean="0">
                <a:solidFill>
                  <a:schemeClr val="tx1"/>
                </a:solidFill>
              </a:rPr>
              <a:t>티끌</a:t>
            </a:r>
            <a:r>
              <a:rPr kumimoji="1" lang="en-US" altLang="ko-KR" dirty="0" smtClean="0">
                <a:solidFill>
                  <a:schemeClr val="tx1"/>
                </a:solidFill>
              </a:rPr>
              <a:t>’</a:t>
            </a:r>
          </a:p>
          <a:p>
            <a:pPr marL="457200" lvl="2"/>
            <a:endParaRPr kumimoji="1" lang="en-US" altLang="ko-KR" sz="500" dirty="0" smtClean="0">
              <a:solidFill>
                <a:schemeClr val="tx1"/>
              </a:solidFill>
            </a:endParaRPr>
          </a:p>
          <a:p>
            <a:pPr marL="1200150" lvl="3" indent="-285750">
              <a:buFont typeface="Wingdings" pitchFamily="2" charset="2"/>
              <a:buChar char="§"/>
            </a:pPr>
            <a:r>
              <a:rPr kumimoji="1" lang="en-US" altLang="ko-KR" dirty="0" smtClean="0">
                <a:solidFill>
                  <a:schemeClr val="tx1"/>
                </a:solidFill>
              </a:rPr>
              <a:t>“</a:t>
            </a:r>
            <a:r>
              <a:rPr kumimoji="1" lang="ko-KR" altLang="en-US" dirty="0" smtClean="0">
                <a:solidFill>
                  <a:schemeClr val="tx1"/>
                </a:solidFill>
              </a:rPr>
              <a:t>흙을 먹어야 한다</a:t>
            </a:r>
            <a:r>
              <a:rPr kumimoji="1" lang="en-US" altLang="ko-KR" dirty="0" smtClean="0">
                <a:solidFill>
                  <a:schemeClr val="tx1"/>
                </a:solidFill>
              </a:rPr>
              <a:t>”      -    </a:t>
            </a:r>
            <a:r>
              <a:rPr kumimoji="1" lang="ko-KR" altLang="en-US" dirty="0" smtClean="0">
                <a:solidFill>
                  <a:schemeClr val="tx1"/>
                </a:solidFill>
              </a:rPr>
              <a:t>흙 먼지를 먹고 사는 뱀의 </a:t>
            </a:r>
            <a:r>
              <a:rPr kumimoji="1" lang="ko-KR" altLang="en-US" dirty="0">
                <a:solidFill>
                  <a:schemeClr val="tx1"/>
                </a:solidFill>
              </a:rPr>
              <a:t>기구한 운명 연상</a:t>
            </a:r>
            <a:endParaRPr kumimoji="1" lang="en-US" altLang="ko-KR" sz="1400" dirty="0">
              <a:solidFill>
                <a:schemeClr val="tx1"/>
              </a:solidFill>
            </a:endParaRPr>
          </a:p>
          <a:p>
            <a:pPr marL="914400" lvl="3"/>
            <a:r>
              <a:rPr kumimoji="1" lang="ko-KR" altLang="en-US" dirty="0" smtClean="0">
                <a:solidFill>
                  <a:schemeClr val="tx1"/>
                </a:solidFill>
              </a:rPr>
              <a:t> </a:t>
            </a:r>
            <a:endParaRPr kumimoji="1" lang="en-US" altLang="ko-KR" dirty="0" smtClean="0">
              <a:solidFill>
                <a:schemeClr val="tx1"/>
              </a:solidFill>
            </a:endParaRPr>
          </a:p>
          <a:p>
            <a:pPr marL="914400" lvl="3"/>
            <a:r>
              <a:rPr kumimoji="1" lang="en-US" altLang="ko-KR" dirty="0">
                <a:solidFill>
                  <a:schemeClr val="tx1"/>
                </a:solidFill>
              </a:rPr>
              <a:t> </a:t>
            </a:r>
            <a:r>
              <a:rPr kumimoji="1" lang="en-US" altLang="ko-KR" dirty="0" smtClean="0">
                <a:solidFill>
                  <a:schemeClr val="tx1"/>
                </a:solidFill>
              </a:rPr>
              <a:t>                                                              </a:t>
            </a:r>
            <a:endParaRPr kumimoji="1" lang="en-US" altLang="ko-KR" sz="1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kumimoji="1" lang="en-US" altLang="ko-KR" dirty="0">
              <a:solidFill>
                <a:schemeClr val="tx1"/>
              </a:solidFill>
            </a:endParaRPr>
          </a:p>
          <a:p>
            <a:pPr marL="368300" lvl="1" indent="-368300">
              <a:buFont typeface="Wingdings" pitchFamily="2" charset="2"/>
              <a:buChar char="§"/>
            </a:pPr>
            <a:endParaRPr kumimoji="1" lang="en-US" altLang="ko-KR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33917" y="5291473"/>
            <a:ext cx="8526884" cy="14141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kumimoji="1" lang="en-US" altLang="ko-KR" dirty="0" smtClean="0">
                <a:solidFill>
                  <a:schemeClr val="tx1"/>
                </a:solidFill>
              </a:rPr>
              <a:t>    </a:t>
            </a:r>
          </a:p>
          <a:p>
            <a:pPr marL="0" lvl="1"/>
            <a:endParaRPr kumimoji="1" lang="en-US" altLang="ko-KR" sz="2000" b="1" dirty="0">
              <a:solidFill>
                <a:schemeClr val="tx1"/>
              </a:solidFill>
            </a:endParaRPr>
          </a:p>
          <a:p>
            <a:pPr marL="0" lvl="1"/>
            <a:r>
              <a:rPr kumimoji="1" lang="en-US" altLang="ko-KR" sz="2000" b="1" dirty="0" smtClean="0">
                <a:solidFill>
                  <a:schemeClr val="tx1"/>
                </a:solidFill>
              </a:rPr>
              <a:t>    </a:t>
            </a:r>
            <a:r>
              <a:rPr kumimoji="1" lang="en-US" altLang="ko-KR" sz="2000" b="1" dirty="0" smtClean="0">
                <a:solidFill>
                  <a:schemeClr val="accent2"/>
                </a:solidFill>
              </a:rPr>
              <a:t>3</a:t>
            </a:r>
            <a:r>
              <a:rPr kumimoji="1" lang="en-US" altLang="ko-KR" sz="2000" b="1" dirty="0">
                <a:solidFill>
                  <a:schemeClr val="accent2"/>
                </a:solidFill>
              </a:rPr>
              <a:t>. </a:t>
            </a:r>
            <a:r>
              <a:rPr kumimoji="1" lang="ko-KR" altLang="en-US" sz="2000" b="1" dirty="0">
                <a:solidFill>
                  <a:schemeClr val="accent2"/>
                </a:solidFill>
              </a:rPr>
              <a:t>뱀이 여자와 원수가 되고 뱀의 후손이 여자의 후손과 영원히 원수가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됨</a:t>
            </a:r>
            <a:endParaRPr kumimoji="1" lang="en-US" altLang="ko-KR" sz="2000" b="1" dirty="0" smtClean="0">
              <a:solidFill>
                <a:schemeClr val="accent2"/>
              </a:solidFill>
            </a:endParaRPr>
          </a:p>
          <a:p>
            <a:pPr marL="0" lvl="1"/>
            <a:endParaRPr kumimoji="1" lang="en-US" altLang="ko-KR" sz="500" dirty="0">
              <a:solidFill>
                <a:schemeClr val="tx1"/>
              </a:solidFill>
            </a:endParaRPr>
          </a:p>
          <a:p>
            <a:pPr marL="0" lvl="1"/>
            <a:endParaRPr kumimoji="1" lang="en-US" altLang="ko-KR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kumimoji="1"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9615" y="1361663"/>
            <a:ext cx="8708065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 lvl="1"/>
            <a:endParaRPr kumimoji="1" lang="en-US" altLang="ko-KR" sz="1000" dirty="0" smtClean="0"/>
          </a:p>
          <a:p>
            <a:pPr lvl="1"/>
            <a:endParaRPr kumimoji="1" lang="en-US" altLang="ko-KR" sz="1000" dirty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여자의 후손은 뱀의 머리를 상하게 하고</a:t>
            </a:r>
            <a:r>
              <a:rPr kumimoji="1" lang="en-US" altLang="ko-KR" sz="2000" dirty="0" smtClean="0"/>
              <a:t>, </a:t>
            </a:r>
            <a:r>
              <a:rPr kumimoji="1" lang="ko-KR" altLang="en-US" sz="2000" dirty="0" smtClean="0"/>
              <a:t>뱀은 그의 발꿈치를 상하게 할 것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ko-KR" altLang="en-US" sz="2000" dirty="0" smtClean="0"/>
              <a:t> </a:t>
            </a:r>
            <a:endParaRPr kumimoji="1" lang="en-US" altLang="ko-KR" sz="2000" dirty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구약 최초의 </a:t>
            </a:r>
            <a:r>
              <a:rPr kumimoji="1" lang="en-US" altLang="ko-KR" sz="2000" b="1" dirty="0" smtClean="0"/>
              <a:t>‘</a:t>
            </a:r>
            <a:r>
              <a:rPr kumimoji="1" lang="ko-KR" altLang="en-US" sz="2000" b="1" dirty="0" err="1" smtClean="0"/>
              <a:t>메시야</a:t>
            </a:r>
            <a:r>
              <a:rPr kumimoji="1" lang="ko-KR" altLang="en-US" sz="2000" b="1" dirty="0" smtClean="0"/>
              <a:t> 예언</a:t>
            </a:r>
            <a:r>
              <a:rPr kumimoji="1" lang="en-US" altLang="ko-KR" sz="2000" b="1" dirty="0" smtClean="0"/>
              <a:t>’</a:t>
            </a:r>
            <a:r>
              <a:rPr kumimoji="1" lang="ko-KR" altLang="en-US" sz="2000" dirty="0" smtClean="0"/>
              <a:t>으로 간주</a:t>
            </a:r>
            <a:endParaRPr kumimoji="1" lang="en-US" altLang="ko-KR" sz="2000" dirty="0"/>
          </a:p>
          <a:p>
            <a:pPr marL="0" indent="0">
              <a:buNone/>
            </a:pPr>
            <a:r>
              <a:rPr kumimoji="1" lang="en-US" altLang="ko-KR" sz="2000" dirty="0" smtClean="0"/>
              <a:t>    </a:t>
            </a:r>
            <a:r>
              <a:rPr kumimoji="1" lang="en-US" altLang="ko-KR" dirty="0" smtClean="0"/>
              <a:t>: </a:t>
            </a:r>
            <a:r>
              <a:rPr kumimoji="1" lang="ko-KR" altLang="en-US" sz="1800" dirty="0" err="1" smtClean="0"/>
              <a:t>이레네우스</a:t>
            </a:r>
            <a:r>
              <a:rPr kumimoji="1" lang="en-US" altLang="ko-KR" sz="1800" dirty="0" smtClean="0"/>
              <a:t>(</a:t>
            </a:r>
            <a:r>
              <a:rPr kumimoji="1" lang="en-US" altLang="ko-KR" sz="1800" dirty="0" err="1" smtClean="0"/>
              <a:t>Irenaeus</a:t>
            </a:r>
            <a:r>
              <a:rPr kumimoji="1" lang="en-US" altLang="ko-KR" sz="1800" dirty="0" smtClean="0"/>
              <a:t>)</a:t>
            </a:r>
            <a:r>
              <a:rPr kumimoji="1" lang="ko-KR" altLang="en-US" sz="1800" dirty="0" smtClean="0"/>
              <a:t>이후 오랫동안 여자의 후손인 </a:t>
            </a:r>
            <a:r>
              <a:rPr kumimoji="1" lang="en-US" altLang="ko-KR" sz="1800" dirty="0" smtClean="0"/>
              <a:t>JX</a:t>
            </a:r>
            <a:r>
              <a:rPr kumimoji="1" lang="ko-KR" altLang="en-US" sz="1800" dirty="0" smtClean="0"/>
              <a:t>가 악의 세력인 사단을 </a:t>
            </a:r>
            <a:endParaRPr kumimoji="1" lang="en-US" altLang="ko-KR" sz="1800" dirty="0" smtClean="0"/>
          </a:p>
          <a:p>
            <a:pPr marL="0" indent="0">
              <a:buNone/>
            </a:pPr>
            <a:r>
              <a:rPr kumimoji="1" lang="en-US" altLang="ko-KR" sz="1800" dirty="0"/>
              <a:t> </a:t>
            </a:r>
            <a:r>
              <a:rPr kumimoji="1" lang="en-US" altLang="ko-KR" sz="1800" dirty="0" smtClean="0"/>
              <a:t>      </a:t>
            </a:r>
            <a:r>
              <a:rPr kumimoji="1" lang="ko-KR" altLang="en-US" sz="1800" dirty="0" smtClean="0"/>
              <a:t>물리치고 궁극적으로 승리하실 것</a:t>
            </a:r>
            <a:endParaRPr kumimoji="1" lang="en-US" altLang="ko-KR" sz="1800" smtClean="0"/>
          </a:p>
          <a:p>
            <a:pPr marL="0" indent="0">
              <a:buNone/>
            </a:pPr>
            <a:endParaRPr kumimoji="1" lang="en-US" altLang="ko-KR" sz="1000" dirty="0"/>
          </a:p>
          <a:p>
            <a:pPr>
              <a:buFont typeface="Wingdings" pitchFamily="2" charset="2"/>
              <a:buChar char="§"/>
            </a:pPr>
            <a:r>
              <a:rPr kumimoji="1" lang="en-US" altLang="ko-KR" sz="2000" dirty="0" smtClean="0"/>
              <a:t>‘</a:t>
            </a:r>
            <a:r>
              <a:rPr kumimoji="1" lang="ko-KR" altLang="en-US" sz="2000" dirty="0" smtClean="0"/>
              <a:t>원시복음</a:t>
            </a:r>
            <a:r>
              <a:rPr kumimoji="1" lang="en-US" altLang="ko-KR" sz="2000" dirty="0" smtClean="0"/>
              <a:t>’</a:t>
            </a:r>
            <a:r>
              <a:rPr kumimoji="1" lang="ko-KR" altLang="en-US" sz="2000" dirty="0" smtClean="0"/>
              <a:t>으로 이해되어 왔던 뱀의 저주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500" b="1" i="1" dirty="0" smtClean="0"/>
              <a:t>  </a:t>
            </a:r>
            <a:endParaRPr kumimoji="1" lang="ko-KR" altLang="en-US" sz="3500" b="1" i="1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35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1)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뱀이 받은 저주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9609" y="1538185"/>
            <a:ext cx="8526884" cy="11305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kumimoji="1" lang="en-US" altLang="ko-KR" dirty="0" smtClean="0">
                <a:solidFill>
                  <a:schemeClr val="tx1"/>
                </a:solidFill>
              </a:rPr>
              <a:t>    </a:t>
            </a:r>
          </a:p>
          <a:p>
            <a:pPr marL="0" lvl="1"/>
            <a:endParaRPr kumimoji="1" lang="en-US" altLang="ko-KR" sz="2000" b="1" dirty="0">
              <a:solidFill>
                <a:schemeClr val="tx1"/>
              </a:solidFill>
            </a:endParaRPr>
          </a:p>
          <a:p>
            <a:pPr marL="0" lvl="1"/>
            <a:r>
              <a:rPr kumimoji="1" lang="en-US" altLang="ko-KR" sz="2000" b="1" dirty="0" smtClean="0">
                <a:solidFill>
                  <a:schemeClr val="tx1"/>
                </a:solidFill>
              </a:rPr>
              <a:t>    </a:t>
            </a:r>
            <a:r>
              <a:rPr kumimoji="1" lang="en-US" altLang="ko-KR" sz="2000" b="1" dirty="0" smtClean="0">
                <a:solidFill>
                  <a:schemeClr val="accent2"/>
                </a:solidFill>
              </a:rPr>
              <a:t>3</a:t>
            </a:r>
            <a:r>
              <a:rPr kumimoji="1" lang="en-US" altLang="ko-KR" sz="2000" b="1" dirty="0">
                <a:solidFill>
                  <a:schemeClr val="accent2"/>
                </a:solidFill>
              </a:rPr>
              <a:t>. </a:t>
            </a:r>
            <a:r>
              <a:rPr kumimoji="1" lang="ko-KR" altLang="en-US" sz="2000" b="1" dirty="0">
                <a:solidFill>
                  <a:schemeClr val="accent2"/>
                </a:solidFill>
              </a:rPr>
              <a:t>뱀이 여자와 원수가 되고 뱀의 후손이 여자의 후손과 영원히 원수가 </a:t>
            </a:r>
            <a:r>
              <a:rPr kumimoji="1" lang="ko-KR" altLang="en-US" sz="2000" b="1" dirty="0" smtClean="0">
                <a:solidFill>
                  <a:schemeClr val="accent2"/>
                </a:solidFill>
              </a:rPr>
              <a:t>됨</a:t>
            </a:r>
            <a:endParaRPr kumimoji="1" lang="en-US" altLang="ko-KR" sz="2000" b="1" dirty="0" smtClean="0">
              <a:solidFill>
                <a:schemeClr val="accent2"/>
              </a:solidFill>
            </a:endParaRPr>
          </a:p>
          <a:p>
            <a:pPr marL="0" lvl="1"/>
            <a:endParaRPr kumimoji="1" lang="en-US" altLang="ko-KR" sz="500" dirty="0">
              <a:solidFill>
                <a:schemeClr val="tx1"/>
              </a:solidFill>
            </a:endParaRPr>
          </a:p>
          <a:p>
            <a:pPr marL="0" lvl="1"/>
            <a:endParaRPr kumimoji="1" lang="en-US" altLang="ko-KR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kumimoji="1"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sz="5000" b="1" i="1" dirty="0" smtClean="0"/>
              <a:t>But…</a:t>
            </a:r>
            <a:r>
              <a:rPr kumimoji="1" lang="en-US" altLang="ko-KR" sz="5000" dirty="0" smtClean="0"/>
              <a:t>…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sz="1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dirty="0" smtClean="0"/>
              <a:t>뱀을 향한 하나님의 심판의 말씀을 지나치게 </a:t>
            </a:r>
            <a:r>
              <a:rPr kumimoji="1" lang="ko-KR" altLang="en-US" b="1" dirty="0" smtClean="0"/>
              <a:t>교리화 </a:t>
            </a:r>
            <a:r>
              <a:rPr kumimoji="1" lang="en-US" altLang="ko-KR" b="1" dirty="0" smtClean="0"/>
              <a:t>X</a:t>
            </a:r>
          </a:p>
          <a:p>
            <a:pPr>
              <a:buFont typeface="Wingdings" pitchFamily="2" charset="2"/>
              <a:buChar char="§"/>
            </a:pPr>
            <a:r>
              <a:rPr kumimoji="1" lang="ko-KR" altLang="en-US" dirty="0" smtClean="0"/>
              <a:t>본문은 교리적 본문</a:t>
            </a:r>
            <a:r>
              <a:rPr kumimoji="1" lang="en-US" altLang="ko-KR" dirty="0" smtClean="0"/>
              <a:t>(dicta </a:t>
            </a:r>
            <a:r>
              <a:rPr kumimoji="1" lang="en-US" altLang="ko-KR" dirty="0" err="1" smtClean="0"/>
              <a:t>probantia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으로 간주될 수 없음</a:t>
            </a:r>
            <a:endParaRPr kumimoji="1" lang="en-US" altLang="ko-KR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dirty="0" smtClean="0"/>
              <a:t>하나님의 심판은 </a:t>
            </a:r>
            <a:r>
              <a:rPr kumimoji="1" lang="en-US" altLang="ko-KR" dirty="0" smtClean="0"/>
              <a:t>JX</a:t>
            </a:r>
            <a:r>
              <a:rPr kumimoji="1" lang="ko-KR" altLang="en-US" dirty="0" smtClean="0"/>
              <a:t>의 사건을 염두하고 있는 것은 아님</a:t>
            </a:r>
            <a:endParaRPr kumimoji="1" lang="en-US" altLang="ko-KR" dirty="0"/>
          </a:p>
          <a:p>
            <a:pPr>
              <a:buFont typeface="Wingdings" pitchFamily="2" charset="2"/>
              <a:buChar char="§"/>
            </a:pPr>
            <a:r>
              <a:rPr kumimoji="1" lang="ko-KR" altLang="en-US" dirty="0" smtClean="0"/>
              <a:t>하나님의 심판은 </a:t>
            </a:r>
            <a:r>
              <a:rPr kumimoji="1" lang="ko-KR" altLang="en-US" b="1" dirty="0" smtClean="0"/>
              <a:t>뱀을 향하고 </a:t>
            </a:r>
            <a:r>
              <a:rPr kumimoji="1" lang="ko-KR" altLang="en-US" dirty="0" smtClean="0"/>
              <a:t>있음</a:t>
            </a:r>
            <a:endParaRPr kumimoji="1" lang="en-US" altLang="ko-KR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dirty="0" smtClean="0"/>
              <a:t>뱀이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여인의 후손의 발꿈치를 상하게 하는 것</a:t>
            </a:r>
            <a:endParaRPr kumimoji="1" lang="en-US" altLang="ko-KR" dirty="0" smtClean="0"/>
          </a:p>
          <a:p>
            <a:pPr marL="0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           </a:t>
            </a:r>
            <a:r>
              <a:rPr kumimoji="1" lang="ko-KR" altLang="en-US" dirty="0" smtClean="0"/>
              <a:t>사단의 세력에 대한 완전한 정복 </a:t>
            </a:r>
            <a:r>
              <a:rPr kumimoji="1" lang="en-US" altLang="ko-KR" dirty="0" smtClean="0"/>
              <a:t>or </a:t>
            </a:r>
            <a:r>
              <a:rPr kumimoji="1" lang="ko-KR" altLang="en-US" dirty="0" smtClean="0"/>
              <a:t>승리를 의미 </a:t>
            </a:r>
            <a:r>
              <a:rPr kumimoji="1" lang="en-US" altLang="ko-KR" dirty="0" smtClean="0"/>
              <a:t>X</a:t>
            </a:r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36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1)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뱀이 받은 저주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1222745" y="6092458"/>
            <a:ext cx="435935" cy="2126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358921" y="1531090"/>
            <a:ext cx="4497572" cy="14247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solidFill>
                  <a:schemeClr val="accent2"/>
                </a:solidFill>
              </a:rPr>
              <a:t>“…</a:t>
            </a:r>
            <a:r>
              <a:rPr lang="ko-KR" altLang="en-US" b="1" i="1" dirty="0">
                <a:solidFill>
                  <a:schemeClr val="accent2"/>
                </a:solidFill>
              </a:rPr>
              <a:t>여자의 후손은 네 머리를 </a:t>
            </a:r>
            <a:endParaRPr lang="en-US" altLang="ko-KR" b="1" i="1" dirty="0" smtClean="0">
              <a:solidFill>
                <a:schemeClr val="accent2"/>
              </a:solidFill>
            </a:endParaRPr>
          </a:p>
          <a:p>
            <a:pPr algn="ctr"/>
            <a:r>
              <a:rPr lang="ko-KR" altLang="en-US" b="1" i="1" dirty="0" smtClean="0">
                <a:solidFill>
                  <a:schemeClr val="accent2"/>
                </a:solidFill>
              </a:rPr>
              <a:t>상하게 할 </a:t>
            </a:r>
            <a:r>
              <a:rPr lang="ko-KR" altLang="en-US" b="1" i="1" dirty="0">
                <a:solidFill>
                  <a:schemeClr val="accent2"/>
                </a:solidFill>
              </a:rPr>
              <a:t>것이요 </a:t>
            </a:r>
            <a:endParaRPr lang="en-US" altLang="ko-KR" b="1" i="1" dirty="0">
              <a:solidFill>
                <a:schemeClr val="accent2"/>
              </a:solidFill>
            </a:endParaRPr>
          </a:p>
          <a:p>
            <a:pPr algn="ctr"/>
            <a:r>
              <a:rPr lang="en-US" altLang="ko-KR" b="1" i="1" dirty="0">
                <a:solidFill>
                  <a:schemeClr val="accent2"/>
                </a:solidFill>
              </a:rPr>
              <a:t>    </a:t>
            </a:r>
            <a:r>
              <a:rPr lang="ko-KR" altLang="en-US" b="1" i="1" dirty="0">
                <a:solidFill>
                  <a:schemeClr val="accent2"/>
                </a:solidFill>
              </a:rPr>
              <a:t>너는 그의 발꿈치를 상하게 </a:t>
            </a:r>
            <a:endParaRPr lang="en-US" altLang="ko-KR" b="1" i="1" dirty="0" smtClean="0">
              <a:solidFill>
                <a:schemeClr val="accent2"/>
              </a:solidFill>
            </a:endParaRPr>
          </a:p>
          <a:p>
            <a:pPr algn="ctr"/>
            <a:r>
              <a:rPr lang="ko-KR" altLang="en-US" b="1" i="1" dirty="0" smtClean="0">
                <a:solidFill>
                  <a:schemeClr val="accent2"/>
                </a:solidFill>
              </a:rPr>
              <a:t>할 </a:t>
            </a:r>
            <a:r>
              <a:rPr lang="ko-KR" altLang="en-US" b="1" i="1" dirty="0">
                <a:solidFill>
                  <a:schemeClr val="accent2"/>
                </a:solidFill>
              </a:rPr>
              <a:t>것이니라</a:t>
            </a:r>
            <a:r>
              <a:rPr lang="en-US" altLang="ko-KR" b="1" i="1" dirty="0" smtClean="0">
                <a:solidFill>
                  <a:schemeClr val="accent2"/>
                </a:solidFill>
              </a:rPr>
              <a:t>….”(3:15)</a:t>
            </a:r>
            <a:endParaRPr lang="ko-KR" alt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1634" y="1361663"/>
            <a:ext cx="7974419" cy="5367131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3000" b="1" dirty="0" smtClean="0"/>
              <a:t>                           </a:t>
            </a:r>
            <a:endParaRPr kumimoji="1" lang="en-US" altLang="ko-KR" sz="3000" b="1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en-US" altLang="ko-KR" sz="3000" b="1" dirty="0"/>
              <a:t> </a:t>
            </a:r>
            <a:r>
              <a:rPr kumimoji="1" lang="en-US" altLang="ko-KR" sz="3000" b="1" dirty="0" smtClean="0"/>
              <a:t>                            </a:t>
            </a:r>
            <a:r>
              <a:rPr kumimoji="1" lang="ko-KR" altLang="en-US" sz="3000" b="1" dirty="0" smtClean="0"/>
              <a:t>인간                    뱀 </a:t>
            </a:r>
            <a:endParaRPr kumimoji="1" lang="en-US" altLang="ko-KR" sz="3000" b="1" dirty="0"/>
          </a:p>
          <a:p>
            <a:pPr marL="0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endParaRPr kumimoji="1" lang="en-US" altLang="ko-KR" sz="1000" dirty="0" smtClean="0"/>
          </a:p>
          <a:p>
            <a:pPr marL="457200" lvl="1" indent="0">
              <a:buNone/>
            </a:pPr>
            <a:endParaRPr kumimoji="1" lang="en-US" altLang="ko-KR" sz="1000" dirty="0" smtClean="0"/>
          </a:p>
          <a:p>
            <a:pPr marL="457200" lvl="1" indent="0">
              <a:buNone/>
            </a:pPr>
            <a:endParaRPr kumimoji="1" lang="en-US" altLang="ko-KR" sz="1000" dirty="0"/>
          </a:p>
          <a:p>
            <a:pPr marL="457200" lvl="1" indent="0">
              <a:buNone/>
            </a:pPr>
            <a:endParaRPr kumimoji="1" lang="en-US" altLang="ko-KR" sz="1000" dirty="0"/>
          </a:p>
          <a:p>
            <a:pPr lvl="1"/>
            <a:r>
              <a:rPr kumimoji="1" lang="ko-KR" altLang="en-US" dirty="0" smtClean="0"/>
              <a:t>인간과 뱀의 관계 </a:t>
            </a:r>
            <a:r>
              <a:rPr kumimoji="1" lang="en-US" altLang="ko-KR" dirty="0" smtClean="0"/>
              <a:t>: </a:t>
            </a:r>
            <a:r>
              <a:rPr kumimoji="1" lang="ko-KR" altLang="en-US" dirty="0" smtClean="0"/>
              <a:t> 선한 관계           적대적인 부조화의 관계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lvl="1"/>
            <a:r>
              <a:rPr kumimoji="1" lang="ko-KR" altLang="en-US" dirty="0" smtClean="0"/>
              <a:t>뱀과 인간의 깊은 불쾌한 관계가 어디에서 기인했는지 설명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lvl="1"/>
            <a:r>
              <a:rPr kumimoji="1" lang="ko-KR" altLang="en-US" dirty="0" smtClean="0"/>
              <a:t>적대관계는 창조의 질서에 따른 것이 아닌</a:t>
            </a:r>
            <a:r>
              <a:rPr kumimoji="1" lang="en-US" altLang="ko-KR" dirty="0" smtClean="0"/>
              <a:t>, </a:t>
            </a:r>
            <a:r>
              <a:rPr kumimoji="1" lang="ko-KR" altLang="en-US" dirty="0" smtClean="0"/>
              <a:t>하나님이 뱀에게 </a:t>
            </a:r>
            <a:endParaRPr kumimoji="1" lang="en-US" altLang="ko-KR" dirty="0" smtClean="0"/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</a:t>
            </a:r>
            <a:r>
              <a:rPr kumimoji="1" lang="ko-KR" altLang="en-US" dirty="0" smtClean="0"/>
              <a:t>내린 저주의 결과</a:t>
            </a:r>
            <a:endParaRPr kumimoji="1" lang="en-US" altLang="ko-KR" dirty="0" smtClean="0"/>
          </a:p>
          <a:p>
            <a:pPr marL="457200" lvl="1" indent="0">
              <a:buNone/>
            </a:pPr>
            <a:endParaRPr kumimoji="1" lang="en-US" altLang="ko-KR" sz="500" dirty="0" smtClean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dirty="0" smtClean="0"/>
              <a:t>죄로 인한 심판의 결과</a:t>
            </a:r>
            <a:endParaRPr kumimoji="1"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37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1)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뱀이 받은 저주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왼쪽/오른쪽 화살표 1"/>
          <p:cNvSpPr/>
          <p:nvPr/>
        </p:nvSpPr>
        <p:spPr>
          <a:xfrm>
            <a:off x="5390711" y="2030813"/>
            <a:ext cx="1052623" cy="34024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06061" y="1642733"/>
            <a:ext cx="3009015" cy="135033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본문의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상황적</a:t>
            </a:r>
            <a:r>
              <a:rPr lang="ko-KR" altLang="en-US" b="1" dirty="0" smtClean="0">
                <a:solidFill>
                  <a:schemeClr val="tx1"/>
                </a:solidFill>
              </a:rPr>
              <a:t> 이해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704905" y="3997847"/>
            <a:ext cx="372140" cy="106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1634" y="1361663"/>
            <a:ext cx="7974419" cy="5367131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endParaRPr kumimoji="1" lang="en-US" altLang="ko-KR" sz="500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1000" b="1" dirty="0" smtClean="0"/>
              <a:t>                  </a:t>
            </a:r>
            <a:endParaRPr kumimoji="1" lang="en-US" altLang="ko-KR" sz="1000" b="1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3000" b="1" dirty="0" smtClean="0"/>
              <a:t>                           인간                    뱀 </a:t>
            </a:r>
            <a:endParaRPr kumimoji="1" lang="en-US" altLang="ko-KR" sz="3000" b="1" dirty="0"/>
          </a:p>
          <a:p>
            <a:pPr marL="0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endParaRPr kumimoji="1" lang="en-US" altLang="ko-KR" sz="1000" dirty="0"/>
          </a:p>
          <a:p>
            <a:pPr marL="457200" lvl="1" indent="0">
              <a:buNone/>
            </a:pPr>
            <a:endParaRPr kumimoji="1" lang="en-US" altLang="ko-KR" sz="1000" dirty="0"/>
          </a:p>
          <a:p>
            <a:pPr lvl="1"/>
            <a:r>
              <a:rPr kumimoji="1" lang="ko-KR" altLang="en-US" dirty="0" smtClean="0"/>
              <a:t>지상에 살고 있는 뱀의 저주스러운 모습</a:t>
            </a:r>
            <a:r>
              <a:rPr kumimoji="1" lang="en-US" altLang="ko-KR" dirty="0"/>
              <a:t> </a:t>
            </a:r>
            <a:r>
              <a:rPr kumimoji="1" lang="en-US" altLang="ko-KR" dirty="0" smtClean="0"/>
              <a:t>           </a:t>
            </a:r>
          </a:p>
          <a:p>
            <a:pPr marL="457200" lvl="1" indent="0">
              <a:buNone/>
            </a:pPr>
            <a:r>
              <a:rPr kumimoji="1" lang="en-US" altLang="ko-KR" b="1" dirty="0">
                <a:solidFill>
                  <a:srgbClr val="FF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FF0000"/>
                </a:solidFill>
              </a:rPr>
              <a:t>                        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악</a:t>
            </a:r>
            <a:r>
              <a:rPr kumimoji="1" lang="ko-KR" altLang="en-US" dirty="0" smtClean="0"/>
              <a:t>의 모습으로  파악</a:t>
            </a:r>
            <a:endParaRPr kumimoji="1" lang="en-US" altLang="ko-KR" dirty="0" smtClean="0"/>
          </a:p>
          <a:p>
            <a:pPr marL="457200" lvl="1" indent="0">
              <a:buNone/>
            </a:pPr>
            <a:endParaRPr kumimoji="1" lang="en-US" altLang="ko-KR" sz="500" dirty="0" smtClean="0"/>
          </a:p>
          <a:p>
            <a:pPr lvl="1"/>
            <a:r>
              <a:rPr kumimoji="1" lang="ko-KR" altLang="en-US" b="1" dirty="0" smtClean="0">
                <a:solidFill>
                  <a:srgbClr val="FF0000"/>
                </a:solidFill>
              </a:rPr>
              <a:t>악</a:t>
            </a:r>
            <a:r>
              <a:rPr kumimoji="1" lang="en-US" altLang="ko-KR" dirty="0" smtClean="0"/>
              <a:t>(</a:t>
            </a:r>
            <a:r>
              <a:rPr kumimoji="1" lang="ko-KR" altLang="en-US" dirty="0" smtClean="0"/>
              <a:t>惡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은 뱀과 같이 혐오스럽고 가증스러운 세력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lvl="1"/>
            <a:r>
              <a:rPr kumimoji="1" lang="ko-KR" altLang="en-US" b="1" dirty="0" smtClean="0">
                <a:solidFill>
                  <a:srgbClr val="FF0000"/>
                </a:solidFill>
              </a:rPr>
              <a:t>악</a:t>
            </a:r>
            <a:r>
              <a:rPr kumimoji="1" lang="ko-KR" altLang="en-US" dirty="0" smtClean="0"/>
              <a:t>은 인간에게 언제나 추악한 뱀의 모습처럼 형상화되어 나타남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lvl="1"/>
            <a:r>
              <a:rPr kumimoji="1" lang="en-US" altLang="ko-KR" dirty="0" smtClean="0"/>
              <a:t>‘</a:t>
            </a:r>
            <a:r>
              <a:rPr kumimoji="1" lang="ko-KR" altLang="en-US" dirty="0" smtClean="0"/>
              <a:t>어디에서 생겨났는지 알 수 없는</a:t>
            </a:r>
            <a:r>
              <a:rPr kumimoji="1" lang="en-US" altLang="ko-KR" dirty="0" smtClean="0"/>
              <a:t>’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악</a:t>
            </a:r>
            <a:r>
              <a:rPr kumimoji="1" lang="ko-KR" altLang="en-US" dirty="0" smtClean="0"/>
              <a:t>은 현실세계 안에서 인간을 몰래 겨냥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lvl="1"/>
            <a:r>
              <a:rPr kumimoji="1" lang="ko-KR" altLang="en-US" dirty="0" smtClean="0"/>
              <a:t>모든 삶의 터전에서 인간에게 다가오는 무시무시한 세력</a:t>
            </a:r>
            <a:endParaRPr kumimoji="1" lang="en-US" altLang="ko-KR" dirty="0" smtClean="0"/>
          </a:p>
          <a:p>
            <a:pPr lvl="1"/>
            <a:endParaRPr kumimoji="1" lang="en-US" altLang="ko-KR" dirty="0"/>
          </a:p>
          <a:p>
            <a:pPr lvl="1"/>
            <a:endParaRPr kumimoji="1"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38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1)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뱀이 받은 저주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왼쪽/오른쪽 화살표 1"/>
          <p:cNvSpPr/>
          <p:nvPr/>
        </p:nvSpPr>
        <p:spPr>
          <a:xfrm>
            <a:off x="5390711" y="1892596"/>
            <a:ext cx="1052623" cy="34024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48591" y="1472613"/>
            <a:ext cx="3009015" cy="135033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본문의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신학적</a:t>
            </a:r>
            <a:r>
              <a:rPr lang="ko-KR" altLang="en-US" b="1" dirty="0" smtClean="0">
                <a:solidFill>
                  <a:schemeClr val="tx1"/>
                </a:solidFill>
              </a:rPr>
              <a:t> 이해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1924492" y="3870251"/>
            <a:ext cx="457200" cy="106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7649" y="1361663"/>
            <a:ext cx="860884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dirty="0" smtClean="0">
                <a:solidFill>
                  <a:schemeClr val="accent2"/>
                </a:solidFill>
              </a:rPr>
              <a:t>   2</a:t>
            </a:r>
            <a:r>
              <a:rPr kumimoji="1" lang="en-US" altLang="ko-KR" b="1" dirty="0">
                <a:solidFill>
                  <a:schemeClr val="accent2"/>
                </a:solidFill>
              </a:rPr>
              <a:t>. </a:t>
            </a:r>
            <a:r>
              <a:rPr kumimoji="1" lang="ko-KR" altLang="en-US" b="1" dirty="0">
                <a:solidFill>
                  <a:schemeClr val="accent2"/>
                </a:solidFill>
              </a:rPr>
              <a:t>구조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965835" y="1839685"/>
            <a:ext cx="657945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dirty="0">
                <a:solidFill>
                  <a:srgbClr val="0000FF"/>
                </a:solidFill>
              </a:rPr>
              <a:t>3:1-5</a:t>
            </a:r>
            <a:r>
              <a:rPr kumimoji="1" lang="en-US" altLang="ko-KR" dirty="0"/>
              <a:t>                </a:t>
            </a:r>
            <a:r>
              <a:rPr kumimoji="1" lang="ko-KR" altLang="en-US" dirty="0">
                <a:solidFill>
                  <a:srgbClr val="0000FF"/>
                </a:solidFill>
              </a:rPr>
              <a:t>뱀의 등장과 유혹</a:t>
            </a:r>
            <a:endParaRPr kumimoji="1" lang="en-US" altLang="ko-KR" dirty="0">
              <a:solidFill>
                <a:srgbClr val="0000FF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65835" y="2830285"/>
            <a:ext cx="657945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dirty="0">
                <a:solidFill>
                  <a:srgbClr val="0000FF"/>
                </a:solidFill>
              </a:rPr>
              <a:t>3:6-7</a:t>
            </a:r>
            <a:r>
              <a:rPr kumimoji="1" lang="en-US" altLang="ko-KR" dirty="0"/>
              <a:t>                </a:t>
            </a:r>
            <a:r>
              <a:rPr kumimoji="1" lang="ko-KR" altLang="en-US" dirty="0">
                <a:solidFill>
                  <a:srgbClr val="0000FF"/>
                </a:solidFill>
              </a:rPr>
              <a:t>인간</a:t>
            </a:r>
            <a:r>
              <a:rPr kumimoji="1" lang="en-US" altLang="ko-KR" dirty="0">
                <a:solidFill>
                  <a:srgbClr val="0000FF"/>
                </a:solidFill>
              </a:rPr>
              <a:t>(</a:t>
            </a:r>
            <a:r>
              <a:rPr kumimoji="1" lang="ko-KR" altLang="en-US" dirty="0">
                <a:solidFill>
                  <a:srgbClr val="0000FF"/>
                </a:solidFill>
              </a:rPr>
              <a:t>아담과 여자</a:t>
            </a:r>
            <a:r>
              <a:rPr kumimoji="1" lang="en-US" altLang="ko-KR" dirty="0">
                <a:solidFill>
                  <a:srgbClr val="0000FF"/>
                </a:solidFill>
              </a:rPr>
              <a:t>)</a:t>
            </a:r>
            <a:r>
              <a:rPr kumimoji="1" lang="ko-KR" altLang="en-US" dirty="0">
                <a:solidFill>
                  <a:srgbClr val="0000FF"/>
                </a:solidFill>
              </a:rPr>
              <a:t>의 범죄</a:t>
            </a:r>
            <a:endParaRPr kumimoji="1" lang="en-US" altLang="ko-KR" dirty="0">
              <a:solidFill>
                <a:srgbClr val="0000FF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965835" y="3755568"/>
            <a:ext cx="657945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dirty="0">
                <a:solidFill>
                  <a:srgbClr val="0000FF"/>
                </a:solidFill>
              </a:rPr>
              <a:t>3:8-13</a:t>
            </a:r>
            <a:r>
              <a:rPr kumimoji="1" lang="en-US" altLang="ko-KR" dirty="0"/>
              <a:t>              </a:t>
            </a:r>
            <a:r>
              <a:rPr kumimoji="1" lang="ko-KR" altLang="en-US" dirty="0">
                <a:solidFill>
                  <a:srgbClr val="0000FF"/>
                </a:solidFill>
              </a:rPr>
              <a:t>인간</a:t>
            </a:r>
            <a:r>
              <a:rPr kumimoji="1" lang="en-US" altLang="ko-KR" dirty="0">
                <a:solidFill>
                  <a:srgbClr val="0000FF"/>
                </a:solidFill>
              </a:rPr>
              <a:t>(</a:t>
            </a:r>
            <a:r>
              <a:rPr kumimoji="1" lang="ko-KR" altLang="en-US" dirty="0">
                <a:solidFill>
                  <a:srgbClr val="0000FF"/>
                </a:solidFill>
              </a:rPr>
              <a:t>아담과 여자</a:t>
            </a:r>
            <a:r>
              <a:rPr kumimoji="1" lang="en-US" altLang="ko-KR" dirty="0">
                <a:solidFill>
                  <a:srgbClr val="0000FF"/>
                </a:solidFill>
              </a:rPr>
              <a:t>) </a:t>
            </a:r>
            <a:r>
              <a:rPr kumimoji="1" lang="ko-KR" altLang="en-US" dirty="0">
                <a:solidFill>
                  <a:srgbClr val="0000FF"/>
                </a:solidFill>
              </a:rPr>
              <a:t>을 향한 하나님의 사랑과 관심</a:t>
            </a:r>
            <a:endParaRPr kumimoji="1" lang="en-US" altLang="ko-KR" dirty="0">
              <a:solidFill>
                <a:srgbClr val="0000FF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965841" y="4767938"/>
            <a:ext cx="6579451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dirty="0">
                <a:solidFill>
                  <a:srgbClr val="0000FF"/>
                </a:solidFill>
              </a:rPr>
              <a:t>3:14-21</a:t>
            </a:r>
            <a:r>
              <a:rPr kumimoji="1" lang="en-US" altLang="ko-KR" dirty="0"/>
              <a:t>            </a:t>
            </a:r>
            <a:r>
              <a:rPr kumimoji="1" lang="ko-KR" altLang="en-US" dirty="0">
                <a:solidFill>
                  <a:srgbClr val="0000FF"/>
                </a:solidFill>
              </a:rPr>
              <a:t>하나님의 심판 선고와 은혜의 선물</a:t>
            </a:r>
            <a:endParaRPr kumimoji="1" lang="en-US" altLang="ko-KR" dirty="0">
              <a:solidFill>
                <a:srgbClr val="0000FF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65839" y="5751526"/>
            <a:ext cx="6579453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dirty="0">
                <a:solidFill>
                  <a:srgbClr val="0000FF"/>
                </a:solidFill>
              </a:rPr>
              <a:t>3:22-24</a:t>
            </a:r>
            <a:r>
              <a:rPr kumimoji="1" lang="en-US" altLang="ko-KR" dirty="0"/>
              <a:t>            </a:t>
            </a:r>
            <a:r>
              <a:rPr kumimoji="1" lang="ko-KR" altLang="en-US" dirty="0">
                <a:solidFill>
                  <a:srgbClr val="0000FF"/>
                </a:solidFill>
              </a:rPr>
              <a:t>에덴에서 추방당한 인간의 모습</a:t>
            </a:r>
            <a:endParaRPr kumimoji="1"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1634" y="1361663"/>
            <a:ext cx="7974419" cy="5367131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endParaRPr kumimoji="1" lang="en-US" altLang="ko-KR" sz="500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3000" b="1" dirty="0" smtClean="0"/>
              <a:t>                              </a:t>
            </a:r>
            <a:endParaRPr kumimoji="1" lang="en-US" altLang="ko-KR" sz="3000" b="1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en-US" altLang="ko-KR" sz="3000" b="1" dirty="0"/>
              <a:t> </a:t>
            </a:r>
            <a:r>
              <a:rPr kumimoji="1" lang="en-US" altLang="ko-KR" sz="3000" b="1" dirty="0" smtClean="0"/>
              <a:t>                            </a:t>
            </a:r>
            <a:r>
              <a:rPr kumimoji="1" lang="ko-KR" altLang="en-US" sz="3000" b="1" dirty="0" smtClean="0"/>
              <a:t>인간                    뱀 </a:t>
            </a:r>
            <a:endParaRPr kumimoji="1" lang="en-US" altLang="ko-KR" sz="3000" b="1" dirty="0"/>
          </a:p>
          <a:p>
            <a:pPr marL="0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endParaRPr kumimoji="1" lang="en-US" altLang="ko-KR" sz="1000" dirty="0"/>
          </a:p>
          <a:p>
            <a:pPr lvl="1"/>
            <a:r>
              <a:rPr kumimoji="1" lang="en-US" altLang="ko-KR" dirty="0" smtClean="0"/>
              <a:t>‘</a:t>
            </a:r>
            <a:r>
              <a:rPr kumimoji="1" lang="ko-KR" altLang="en-US" dirty="0" smtClean="0"/>
              <a:t>인간과 뱀</a:t>
            </a:r>
            <a:r>
              <a:rPr kumimoji="1" lang="en-US" altLang="ko-KR" dirty="0" smtClean="0"/>
              <a:t>’</a:t>
            </a:r>
            <a:r>
              <a:rPr kumimoji="1" lang="ko-KR" altLang="en-US" dirty="0" smtClean="0"/>
              <a:t>의 관계 속에 불가해한 </a:t>
            </a:r>
            <a:r>
              <a:rPr kumimoji="1" lang="en-US" altLang="ko-KR" dirty="0" smtClean="0"/>
              <a:t>‘</a:t>
            </a:r>
            <a:r>
              <a:rPr kumimoji="1" lang="ko-KR" altLang="en-US" dirty="0" smtClean="0"/>
              <a:t>인간과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악</a:t>
            </a:r>
            <a:r>
              <a:rPr kumimoji="1" lang="ko-KR" altLang="en-US" dirty="0" smtClean="0"/>
              <a:t>의 관계</a:t>
            </a:r>
            <a:r>
              <a:rPr kumimoji="1" lang="en-US" altLang="ko-KR" dirty="0" smtClean="0"/>
              <a:t>’</a:t>
            </a:r>
            <a:r>
              <a:rPr kumimoji="1" lang="ko-KR" altLang="en-US" dirty="0" smtClean="0"/>
              <a:t>를 투영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lvl="1"/>
            <a:r>
              <a:rPr kumimoji="1" lang="ko-KR" altLang="en-US" dirty="0" smtClean="0"/>
              <a:t>뱀의 후손과 여자의 후손이 원수가 되는 것</a:t>
            </a:r>
            <a:endParaRPr kumimoji="1" lang="en-US" altLang="ko-KR" dirty="0" smtClean="0"/>
          </a:p>
          <a:p>
            <a:pPr marL="457200" lvl="1" indent="0">
              <a:buNone/>
            </a:pPr>
            <a:r>
              <a:rPr kumimoji="1" lang="ko-KR" altLang="en-US" dirty="0" smtClean="0"/>
              <a:t>              종</a:t>
            </a:r>
            <a:r>
              <a:rPr kumimoji="1" lang="en-US" altLang="ko-KR" dirty="0" smtClean="0"/>
              <a:t>(</a:t>
            </a:r>
            <a:r>
              <a:rPr kumimoji="1" lang="ko-KR" altLang="en-US" dirty="0" smtClean="0"/>
              <a:t>種</a:t>
            </a:r>
            <a:r>
              <a:rPr kumimoji="1" lang="en-US" altLang="ko-KR" dirty="0" smtClean="0"/>
              <a:t>, </a:t>
            </a:r>
            <a:r>
              <a:rPr kumimoji="1" lang="ko-KR" altLang="en-US" dirty="0" smtClean="0"/>
              <a:t>뱀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과 종</a:t>
            </a:r>
            <a:r>
              <a:rPr kumimoji="1" lang="en-US" altLang="ko-KR" dirty="0" smtClean="0"/>
              <a:t>(</a:t>
            </a:r>
            <a:r>
              <a:rPr kumimoji="1" lang="ko-KR" altLang="en-US" dirty="0" smtClean="0"/>
              <a:t>種</a:t>
            </a:r>
            <a:r>
              <a:rPr kumimoji="1" lang="en-US" altLang="ko-KR" dirty="0" smtClean="0"/>
              <a:t>, </a:t>
            </a:r>
            <a:r>
              <a:rPr kumimoji="1" lang="ko-KR" altLang="en-US" dirty="0" smtClean="0"/>
              <a:t>인간</a:t>
            </a:r>
            <a:r>
              <a:rPr kumimoji="1" lang="en-US" altLang="ko-KR" dirty="0" smtClean="0"/>
              <a:t>) </a:t>
            </a:r>
            <a:r>
              <a:rPr kumimoji="1" lang="ko-KR" altLang="en-US" dirty="0" smtClean="0"/>
              <a:t>사이의 </a:t>
            </a:r>
            <a:r>
              <a:rPr kumimoji="1" lang="ko-KR" altLang="en-US" b="1" dirty="0" smtClean="0"/>
              <a:t>투쟁적 관계</a:t>
            </a:r>
            <a:r>
              <a:rPr kumimoji="1" lang="ko-KR" altLang="en-US" dirty="0" smtClean="0"/>
              <a:t>가 계속됨</a:t>
            </a:r>
            <a:endParaRPr kumimoji="1" lang="en-US" altLang="ko-KR" dirty="0" smtClean="0"/>
          </a:p>
          <a:p>
            <a:pPr marL="457200" lvl="1" indent="0">
              <a:buNone/>
            </a:pPr>
            <a:r>
              <a:rPr kumimoji="1" lang="ko-KR" altLang="en-US" sz="500" dirty="0" smtClean="0"/>
              <a:t> </a:t>
            </a:r>
            <a:endParaRPr kumimoji="1" lang="en-US" altLang="ko-KR" sz="500" dirty="0" smtClean="0"/>
          </a:p>
          <a:p>
            <a:pPr lvl="1">
              <a:buFont typeface="Wingdings" pitchFamily="2" charset="2"/>
              <a:buChar char="§"/>
            </a:pPr>
            <a:r>
              <a:rPr kumimoji="1" lang="en-US" altLang="ko-KR" b="1" dirty="0" smtClean="0"/>
              <a:t>‘</a:t>
            </a:r>
            <a:r>
              <a:rPr kumimoji="1" lang="ko-KR" altLang="en-US" b="1" dirty="0" smtClean="0"/>
              <a:t>뱀의 후손</a:t>
            </a:r>
            <a:r>
              <a:rPr kumimoji="1" lang="en-US" altLang="ko-KR" b="1" dirty="0" smtClean="0"/>
              <a:t>’  </a:t>
            </a:r>
            <a:r>
              <a:rPr kumimoji="1" lang="en-US" altLang="ko-KR" dirty="0" smtClean="0"/>
              <a:t>-  </a:t>
            </a:r>
            <a:r>
              <a:rPr kumimoji="1" lang="ko-KR" altLang="en-US" dirty="0" smtClean="0"/>
              <a:t>뱀</a:t>
            </a:r>
            <a:r>
              <a:rPr kumimoji="1" lang="en-US" altLang="ko-KR" dirty="0" smtClean="0"/>
              <a:t>           </a:t>
            </a:r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</a:t>
            </a:r>
            <a:r>
              <a:rPr kumimoji="1" lang="en-US" altLang="ko-KR" b="1" dirty="0" smtClean="0"/>
              <a:t>‘</a:t>
            </a:r>
            <a:r>
              <a:rPr kumimoji="1" lang="ko-KR" altLang="en-US" b="1" dirty="0" smtClean="0"/>
              <a:t>여자의 후손</a:t>
            </a:r>
            <a:r>
              <a:rPr kumimoji="1" lang="en-US" altLang="ko-KR" b="1" dirty="0" smtClean="0"/>
              <a:t>’  </a:t>
            </a:r>
            <a:r>
              <a:rPr kumimoji="1" lang="en-US" altLang="ko-KR" dirty="0" smtClean="0"/>
              <a:t>-  </a:t>
            </a:r>
            <a:r>
              <a:rPr kumimoji="1" lang="ko-KR" altLang="en-US" dirty="0" smtClean="0"/>
              <a:t>남자와 여자를 포함한 모든 세대의 인간</a:t>
            </a:r>
            <a:endParaRPr kumimoji="1" lang="en-US" altLang="ko-KR" dirty="0" smtClean="0"/>
          </a:p>
          <a:p>
            <a:pPr marL="457200" lvl="1" indent="0">
              <a:buNone/>
            </a:pPr>
            <a:endParaRPr kumimoji="1" lang="en-US" altLang="ko-KR" sz="500" dirty="0"/>
          </a:p>
          <a:p>
            <a:pPr lvl="1"/>
            <a:r>
              <a:rPr kumimoji="1" lang="ko-KR" altLang="en-US" b="1" dirty="0" smtClean="0">
                <a:solidFill>
                  <a:srgbClr val="FF0000"/>
                </a:solidFill>
              </a:rPr>
              <a:t>악의 세력</a:t>
            </a:r>
            <a:r>
              <a:rPr kumimoji="1" lang="ko-KR" altLang="en-US" dirty="0" smtClean="0"/>
              <a:t>은 인간과 영원히 대대적인 투쟁 관계에 서 있는 </a:t>
            </a:r>
            <a:endParaRPr kumimoji="1" lang="en-US" altLang="ko-KR" dirty="0" smtClean="0"/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</a:t>
            </a:r>
            <a:r>
              <a:rPr kumimoji="1" lang="ko-KR" altLang="en-US" b="1" dirty="0" smtClean="0"/>
              <a:t>실존적 존재</a:t>
            </a:r>
            <a:endParaRPr kumimoji="1"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39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1)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뱀이 받은 저주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왼쪽/오른쪽 화살표 1"/>
          <p:cNvSpPr/>
          <p:nvPr/>
        </p:nvSpPr>
        <p:spPr>
          <a:xfrm>
            <a:off x="5390711" y="2232838"/>
            <a:ext cx="1052623" cy="34024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419446" y="4338086"/>
            <a:ext cx="329610" cy="19138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00991" y="1727794"/>
            <a:ext cx="3009015" cy="135033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본문의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신학적</a:t>
            </a:r>
            <a:r>
              <a:rPr lang="ko-KR" altLang="en-US" b="1" dirty="0" smtClean="0">
                <a:solidFill>
                  <a:schemeClr val="tx1"/>
                </a:solidFill>
              </a:rPr>
              <a:t> 이해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500" dirty="0" smtClean="0"/>
              <a:t>     </a:t>
            </a:r>
            <a:endParaRPr kumimoji="1" lang="en-US" altLang="ko-KR" sz="500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2400" dirty="0" smtClean="0"/>
              <a:t>      하나님                                          </a:t>
            </a:r>
            <a:r>
              <a:rPr kumimoji="1" lang="en-US" altLang="ko-KR" sz="2400" dirty="0" smtClean="0"/>
              <a:t>             </a:t>
            </a:r>
            <a:r>
              <a:rPr kumimoji="1" lang="ko-KR" altLang="en-US" sz="2400" dirty="0" smtClean="0"/>
              <a:t>여자와 남자</a:t>
            </a:r>
            <a:endParaRPr kumimoji="1" lang="en-US" altLang="ko-KR" sz="2400" dirty="0" smtClean="0"/>
          </a:p>
          <a:p>
            <a:pPr marL="0" lvl="1" indent="0" algn="ctr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 algn="ctr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 algn="ctr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en-US" altLang="ko-KR" sz="2400" dirty="0"/>
              <a:t> </a:t>
            </a:r>
            <a:r>
              <a:rPr kumimoji="1" lang="en-US" altLang="ko-KR" sz="2400" dirty="0" smtClean="0"/>
              <a:t>                  </a:t>
            </a: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40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여자가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751177" y="2062715"/>
            <a:ext cx="336255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667273" y="3189769"/>
            <a:ext cx="4189227" cy="207334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b="1" dirty="0" smtClean="0">
                <a:solidFill>
                  <a:schemeClr val="accent2"/>
                </a:solidFill>
              </a:rPr>
              <a:t>인간의 </a:t>
            </a:r>
            <a:r>
              <a:rPr lang="en-US" altLang="ko-KR" sz="19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900" b="1" dirty="0" smtClean="0">
                <a:solidFill>
                  <a:schemeClr val="accent2"/>
                </a:solidFill>
              </a:rPr>
              <a:t>실존적 상황</a:t>
            </a:r>
            <a:r>
              <a:rPr lang="en-US" altLang="ko-KR" sz="1900" b="1" dirty="0" smtClean="0">
                <a:solidFill>
                  <a:schemeClr val="accent2"/>
                </a:solidFill>
              </a:rPr>
              <a:t>’, ‘</a:t>
            </a:r>
            <a:r>
              <a:rPr lang="ko-KR" altLang="en-US" sz="1900" b="1" dirty="0" smtClean="0">
                <a:solidFill>
                  <a:schemeClr val="accent2"/>
                </a:solidFill>
              </a:rPr>
              <a:t>실존적 운명</a:t>
            </a:r>
            <a:r>
              <a:rPr lang="en-US" altLang="ko-KR" sz="1900" b="1" dirty="0" smtClean="0">
                <a:solidFill>
                  <a:schemeClr val="accent2"/>
                </a:solidFill>
              </a:rPr>
              <a:t>’</a:t>
            </a:r>
            <a:r>
              <a:rPr lang="ko-KR" altLang="en-US" sz="1900" b="1" dirty="0" smtClean="0">
                <a:solidFill>
                  <a:schemeClr val="accent2"/>
                </a:solidFill>
              </a:rPr>
              <a:t>에</a:t>
            </a:r>
            <a:endParaRPr lang="en-US" altLang="ko-KR" sz="1900" b="1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1900" b="1" dirty="0">
              <a:solidFill>
                <a:schemeClr val="accent2"/>
              </a:solidFill>
            </a:endParaRPr>
          </a:p>
          <a:p>
            <a:pPr algn="ctr"/>
            <a:r>
              <a:rPr lang="ko-KR" altLang="en-US" sz="1900" b="1" dirty="0" smtClean="0">
                <a:solidFill>
                  <a:schemeClr val="accent2"/>
                </a:solidFill>
              </a:rPr>
              <a:t>대한 </a:t>
            </a:r>
            <a:r>
              <a:rPr lang="ko-KR" altLang="en-US" sz="1900" b="1" dirty="0" smtClean="0">
                <a:solidFill>
                  <a:srgbClr val="00B050"/>
                </a:solidFill>
              </a:rPr>
              <a:t>원인과 결과</a:t>
            </a:r>
            <a:r>
              <a:rPr lang="ko-KR" altLang="en-US" sz="1900" b="1" dirty="0" smtClean="0">
                <a:solidFill>
                  <a:schemeClr val="accent2"/>
                </a:solidFill>
              </a:rPr>
              <a:t>를 </a:t>
            </a:r>
            <a:r>
              <a:rPr lang="ko-KR" altLang="en-US" sz="1900" b="1" dirty="0" smtClean="0">
                <a:solidFill>
                  <a:srgbClr val="1938F0"/>
                </a:solidFill>
              </a:rPr>
              <a:t>신학적</a:t>
            </a:r>
            <a:r>
              <a:rPr lang="ko-KR" altLang="en-US" sz="1900" b="1" dirty="0" smtClean="0">
                <a:solidFill>
                  <a:schemeClr val="accent2"/>
                </a:solidFill>
              </a:rPr>
              <a:t>으로 </a:t>
            </a:r>
            <a:endParaRPr lang="en-US" altLang="ko-KR" sz="1900" b="1" dirty="0" smtClean="0">
              <a:solidFill>
                <a:schemeClr val="accent2"/>
              </a:solidFill>
            </a:endParaRPr>
          </a:p>
          <a:p>
            <a:pPr algn="ctr"/>
            <a:endParaRPr lang="en-US" altLang="ko-KR" sz="1900" b="1" dirty="0">
              <a:solidFill>
                <a:schemeClr val="accent2"/>
              </a:solidFill>
            </a:endParaRPr>
          </a:p>
          <a:p>
            <a:pPr algn="ctr"/>
            <a:r>
              <a:rPr lang="ko-KR" altLang="en-US" sz="1900" b="1" dirty="0" smtClean="0">
                <a:solidFill>
                  <a:schemeClr val="accent2"/>
                </a:solidFill>
              </a:rPr>
              <a:t>해석</a:t>
            </a:r>
            <a:endParaRPr lang="ko-KR" altLang="en-US" sz="1900" b="1" dirty="0">
              <a:solidFill>
                <a:schemeClr val="accent2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3225" y="3189769"/>
            <a:ext cx="4189227" cy="207334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2000" b="1" dirty="0" smtClean="0">
                <a:solidFill>
                  <a:schemeClr val="accent2"/>
                </a:solidFill>
              </a:rPr>
              <a:t>인간의 범죄 행위에 대한 </a:t>
            </a:r>
            <a:endParaRPr kumimoji="1" lang="en-US" altLang="ko-KR" sz="2000" b="1" dirty="0" smtClean="0">
              <a:solidFill>
                <a:schemeClr val="accent2"/>
              </a:solidFill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2000" b="1" dirty="0" smtClean="0">
                <a:solidFill>
                  <a:schemeClr val="accent2"/>
                </a:solidFill>
              </a:rPr>
              <a:t>적합한 처벌이 아님</a:t>
            </a:r>
            <a:endParaRPr kumimoji="1" lang="en-US" altLang="ko-KR" sz="2000" b="1" dirty="0" smtClean="0">
              <a:solidFill>
                <a:schemeClr val="accent2"/>
              </a:solidFill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kumimoji="1" lang="en-US" altLang="ko-KR" sz="2400" b="1" dirty="0" smtClean="0">
              <a:solidFill>
                <a:schemeClr val="accent2"/>
              </a:solidFill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kumimoji="1" lang="ko-KR" altLang="en-US" sz="2000" b="1" dirty="0" smtClean="0">
                <a:solidFill>
                  <a:schemeClr val="accent2"/>
                </a:solidFill>
              </a:rPr>
              <a:t>심판의 </a:t>
            </a:r>
            <a:r>
              <a:rPr kumimoji="1" lang="ko-KR" altLang="en-US" sz="2000" b="1" dirty="0">
                <a:solidFill>
                  <a:schemeClr val="accent2"/>
                </a:solidFill>
              </a:rPr>
              <a:t>선고 </a:t>
            </a:r>
            <a:r>
              <a:rPr kumimoji="1" lang="en-US" altLang="ko-KR" sz="2000" b="1" dirty="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23" name="직선 화살표 연결선 22"/>
          <p:cNvCxnSpPr>
            <a:endCxn id="21" idx="0"/>
          </p:cNvCxnSpPr>
          <p:nvPr/>
        </p:nvCxnSpPr>
        <p:spPr>
          <a:xfrm flipH="1">
            <a:off x="2337832" y="2062717"/>
            <a:ext cx="1940452" cy="11270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4278291" y="2062717"/>
            <a:ext cx="2483595" cy="11270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아래쪽 화살표 34"/>
          <p:cNvSpPr/>
          <p:nvPr/>
        </p:nvSpPr>
        <p:spPr>
          <a:xfrm>
            <a:off x="2192954" y="4189226"/>
            <a:ext cx="558216" cy="4412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3561906" y="1599848"/>
            <a:ext cx="1573620" cy="4116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형벌</a:t>
            </a:r>
            <a:endParaRPr 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243225" y="5421765"/>
            <a:ext cx="8614201" cy="12849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뱀과는 달리 여자와 남자에게는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저주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가 선포되지 않고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형벌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만 내려진다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r>
              <a:rPr kumimoji="1" lang="ko-KR" altLang="en-US" dirty="0" smtClean="0"/>
              <a:t>여자에게 내려진 </a:t>
            </a:r>
            <a:r>
              <a:rPr kumimoji="1" lang="en-US" altLang="ko-KR" b="1" u="sng" dirty="0" smtClean="0">
                <a:solidFill>
                  <a:srgbClr val="FF0000"/>
                </a:solidFill>
              </a:rPr>
              <a:t>2</a:t>
            </a:r>
            <a:r>
              <a:rPr kumimoji="1" lang="ko-KR" altLang="en-US" b="1" u="sng" dirty="0" smtClean="0">
                <a:solidFill>
                  <a:srgbClr val="FF0000"/>
                </a:solidFill>
              </a:rPr>
              <a:t>가지 형벌</a:t>
            </a:r>
            <a:endParaRPr kumimoji="1" lang="en-US" altLang="ko-KR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ko-KR" dirty="0"/>
          </a:p>
          <a:p>
            <a:pPr marL="457200" indent="-457200">
              <a:buAutoNum type="arabicPeriod"/>
            </a:pPr>
            <a:r>
              <a:rPr kumimoji="1" lang="ko-KR" altLang="en-US" sz="2200" b="1" dirty="0" smtClean="0">
                <a:solidFill>
                  <a:srgbClr val="0000FF"/>
                </a:solidFill>
              </a:rPr>
              <a:t>임신의 수고와 분만의 고통</a:t>
            </a:r>
            <a:endParaRPr kumimoji="1" lang="en-US" altLang="ko-KR" sz="22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kumimoji="1" lang="en-US" altLang="ko-KR" sz="2000" dirty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dirty="0" smtClean="0"/>
              <a:t>생육과 번성을 위해 죽음에 가까운 고통을 감수</a:t>
            </a:r>
            <a:endParaRPr kumimoji="1" lang="en-US" altLang="ko-KR" dirty="0" smtClean="0"/>
          </a:p>
          <a:p>
            <a:pPr marL="457200" lvl="1" indent="0">
              <a:buNone/>
            </a:pPr>
            <a:endParaRPr kumimoji="1" lang="en-US" altLang="ko-KR" b="1" dirty="0" smtClean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dirty="0" smtClean="0"/>
              <a:t>하나님의 창조 작업에 간접적으로 참여</a:t>
            </a:r>
            <a:r>
              <a:rPr kumimoji="1" lang="en-US" altLang="ko-KR" dirty="0" smtClean="0"/>
              <a:t>, </a:t>
            </a:r>
            <a:r>
              <a:rPr kumimoji="1" lang="ko-KR" altLang="en-US" dirty="0" smtClean="0"/>
              <a:t>기쁨과 생명을 추구</a:t>
            </a:r>
            <a:endParaRPr kumimoji="1" lang="en-US" altLang="ko-KR" dirty="0" smtClean="0"/>
          </a:p>
          <a:p>
            <a:pPr lvl="1">
              <a:buFont typeface="Wingdings" pitchFamily="2" charset="2"/>
              <a:buChar char="§"/>
            </a:pPr>
            <a:endParaRPr kumimoji="1" lang="en-US" altLang="ko-KR" dirty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dirty="0"/>
              <a:t>여자가 어머니가 되는 것은 </a:t>
            </a:r>
            <a:r>
              <a:rPr kumimoji="1" lang="en-US" altLang="ko-KR" b="1" dirty="0"/>
              <a:t>‘</a:t>
            </a:r>
            <a:r>
              <a:rPr kumimoji="1" lang="ko-KR" altLang="en-US" b="1" dirty="0"/>
              <a:t>은총의 심판</a:t>
            </a:r>
            <a:r>
              <a:rPr kumimoji="1" lang="en-US" altLang="ko-KR" b="1" dirty="0"/>
              <a:t>’</a:t>
            </a:r>
            <a:r>
              <a:rPr kumimoji="1" lang="ko-KR" altLang="en-US" dirty="0"/>
              <a:t>이자 </a:t>
            </a:r>
            <a:r>
              <a:rPr kumimoji="1" lang="en-US" altLang="ko-KR" b="1" dirty="0"/>
              <a:t>‘</a:t>
            </a:r>
            <a:r>
              <a:rPr kumimoji="1" lang="ko-KR" altLang="en-US" b="1" dirty="0"/>
              <a:t>축복의 심판</a:t>
            </a:r>
            <a:r>
              <a:rPr kumimoji="1" lang="en-US" altLang="ko-KR" b="1" dirty="0"/>
              <a:t>’ </a:t>
            </a:r>
          </a:p>
          <a:p>
            <a:pPr marL="457200" lvl="1" indent="0">
              <a:buNone/>
            </a:pPr>
            <a:r>
              <a:rPr kumimoji="1" lang="en-US" altLang="ko-KR" dirty="0" smtClean="0"/>
              <a:t>         </a:t>
            </a:r>
          </a:p>
          <a:p>
            <a:pPr marL="0" indent="0">
              <a:buNone/>
            </a:pPr>
            <a:endParaRPr kumimoji="1" lang="en-US" altLang="ko-KR" sz="2000" dirty="0"/>
          </a:p>
          <a:p>
            <a:pPr marL="0" indent="0">
              <a:buNone/>
            </a:pPr>
            <a:endParaRPr kumimoji="1" lang="en-US" altLang="ko-KR" sz="2000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41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여자가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6" y="1361663"/>
            <a:ext cx="8227843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sz="2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kumimoji="1" lang="en-US" altLang="ko-KR" sz="2200" b="1" dirty="0" smtClean="0">
                <a:solidFill>
                  <a:srgbClr val="0000FF"/>
                </a:solidFill>
              </a:rPr>
              <a:t>2. </a:t>
            </a:r>
            <a:r>
              <a:rPr kumimoji="1" lang="ko-KR" altLang="en-US" sz="2200" b="1" dirty="0" smtClean="0">
                <a:solidFill>
                  <a:srgbClr val="0000FF"/>
                </a:solidFill>
              </a:rPr>
              <a:t>남편을 그리워 하지만 남자의 굴욕적인 지배를 받음</a:t>
            </a:r>
            <a:endParaRPr kumimoji="1" lang="en-US" altLang="ko-KR" sz="2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en-US" altLang="ko-KR" sz="1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000" b="1" i="1" dirty="0" smtClean="0"/>
              <a:t>               </a:t>
            </a:r>
            <a:r>
              <a:rPr lang="en-US" altLang="ko-KR" sz="2000" b="1" i="1" u="sng" dirty="0" smtClean="0"/>
              <a:t>“</a:t>
            </a:r>
            <a:r>
              <a:rPr lang="ko-KR" altLang="en-US" sz="2000" b="1" i="1" u="sng" dirty="0"/>
              <a:t>너는 남편을 </a:t>
            </a:r>
            <a:r>
              <a:rPr lang="ko-KR" altLang="en-US" sz="2000" b="1" i="1" u="sng" dirty="0">
                <a:solidFill>
                  <a:srgbClr val="00B050"/>
                </a:solidFill>
              </a:rPr>
              <a:t>원하고</a:t>
            </a:r>
            <a:r>
              <a:rPr lang="ko-KR" altLang="en-US" sz="2000" b="1" i="1" u="sng" dirty="0"/>
              <a:t> 남편은 너를 </a:t>
            </a:r>
            <a:r>
              <a:rPr lang="ko-KR" altLang="en-US" sz="2000" b="1" i="1" u="sng" dirty="0">
                <a:solidFill>
                  <a:schemeClr val="accent2"/>
                </a:solidFill>
              </a:rPr>
              <a:t>다스릴 것</a:t>
            </a:r>
            <a:r>
              <a:rPr lang="ko-KR" altLang="en-US" sz="2000" b="1" i="1" u="sng" dirty="0"/>
              <a:t>이니라</a:t>
            </a:r>
            <a:r>
              <a:rPr lang="en-US" altLang="ko-KR" sz="2000" b="1" i="1" u="sng" dirty="0"/>
              <a:t>…”</a:t>
            </a:r>
            <a:endParaRPr kumimoji="1" lang="en-US" altLang="ko-KR" sz="2000" b="1" i="1" u="sng" dirty="0"/>
          </a:p>
          <a:p>
            <a:pPr marL="0" indent="0">
              <a:buNone/>
            </a:pPr>
            <a:endParaRPr kumimoji="1" lang="en-US" altLang="ko-KR" sz="1000" dirty="0"/>
          </a:p>
          <a:p>
            <a:pPr marL="457200" lvl="1" indent="0">
              <a:buNone/>
            </a:pPr>
            <a:endParaRPr kumimoji="1" lang="en-US" altLang="ko-KR" dirty="0" smtClean="0"/>
          </a:p>
          <a:p>
            <a:pPr lvl="1">
              <a:buFont typeface="Wingdings" pitchFamily="2" charset="2"/>
              <a:buChar char="§"/>
            </a:pPr>
            <a:endParaRPr kumimoji="1" lang="en-US" altLang="ko-KR" sz="500" dirty="0" smtClean="0"/>
          </a:p>
          <a:p>
            <a:pPr lvl="1">
              <a:buFont typeface="Wingdings" pitchFamily="2" charset="2"/>
              <a:buChar char="§"/>
            </a:pPr>
            <a:r>
              <a:rPr kumimoji="1" lang="en-US" altLang="ko-KR" b="1" dirty="0" smtClean="0">
                <a:solidFill>
                  <a:srgbClr val="00B050"/>
                </a:solidFill>
              </a:rPr>
              <a:t>‘</a:t>
            </a:r>
            <a:r>
              <a:rPr kumimoji="1" lang="ko-KR" altLang="en-US" b="1" dirty="0" smtClean="0">
                <a:solidFill>
                  <a:srgbClr val="00B050"/>
                </a:solidFill>
              </a:rPr>
              <a:t>원</a:t>
            </a:r>
            <a:r>
              <a:rPr kumimoji="1" lang="ko-KR" altLang="en-US" sz="2000" b="1" dirty="0" smtClean="0">
                <a:solidFill>
                  <a:srgbClr val="00B050"/>
                </a:solidFill>
              </a:rPr>
              <a:t>하다</a:t>
            </a:r>
            <a:r>
              <a:rPr kumimoji="1" lang="en-US" altLang="ko-KR" sz="2000" b="1" dirty="0" smtClean="0">
                <a:solidFill>
                  <a:srgbClr val="00B050"/>
                </a:solidFill>
              </a:rPr>
              <a:t>’ </a:t>
            </a:r>
            <a:r>
              <a:rPr kumimoji="1" lang="en-US" altLang="ko-KR" sz="2000" dirty="0" smtClean="0"/>
              <a:t>(</a:t>
            </a:r>
            <a:r>
              <a:rPr kumimoji="1" lang="ko-KR" altLang="en-US" sz="2000" dirty="0" err="1" smtClean="0"/>
              <a:t>트슈카</a:t>
            </a:r>
            <a:r>
              <a:rPr kumimoji="1" lang="en-US" altLang="ko-KR" dirty="0"/>
              <a:t>,</a:t>
            </a:r>
            <a:r>
              <a:rPr kumimoji="1" lang="en-US" altLang="ko-KR" sz="2000" dirty="0" smtClean="0"/>
              <a:t> </a:t>
            </a:r>
            <a:r>
              <a:rPr lang="he-IL" altLang="ko-KR" dirty="0" smtClean="0"/>
              <a:t>תְּשׁוּקָתֵ</a:t>
            </a:r>
            <a:r>
              <a:rPr kumimoji="1" lang="en-US" altLang="ko-KR" sz="2000" dirty="0" smtClean="0"/>
              <a:t>)  - </a:t>
            </a:r>
            <a:r>
              <a:rPr kumimoji="1" lang="en-US" altLang="ko-KR" sz="2000" b="1" dirty="0" smtClean="0"/>
              <a:t>‘</a:t>
            </a:r>
            <a:r>
              <a:rPr kumimoji="1" lang="ko-KR" altLang="en-US" sz="2000" b="1" dirty="0" smtClean="0"/>
              <a:t>그리움</a:t>
            </a:r>
            <a:r>
              <a:rPr kumimoji="1" lang="en-US" altLang="ko-KR" sz="2000" b="1" dirty="0" smtClean="0"/>
              <a:t>’ </a:t>
            </a:r>
            <a:r>
              <a:rPr kumimoji="1" lang="en-US" altLang="ko-KR" sz="2000" dirty="0" smtClean="0"/>
              <a:t>or  </a:t>
            </a:r>
            <a:r>
              <a:rPr kumimoji="1" lang="en-US" altLang="ko-KR" sz="2000" b="1" dirty="0" smtClean="0"/>
              <a:t>‘</a:t>
            </a:r>
            <a:r>
              <a:rPr kumimoji="1" lang="ko-KR" altLang="en-US" sz="2000" b="1" dirty="0" smtClean="0"/>
              <a:t>열망</a:t>
            </a:r>
            <a:r>
              <a:rPr kumimoji="1" lang="en-US" altLang="ko-KR" sz="2000" b="1" dirty="0" smtClean="0"/>
              <a:t>’</a:t>
            </a:r>
          </a:p>
          <a:p>
            <a:pPr lvl="1">
              <a:buFont typeface="Wingdings" pitchFamily="2" charset="2"/>
              <a:buChar char="§"/>
            </a:pPr>
            <a:endParaRPr kumimoji="1" lang="en-US" altLang="ko-KR" sz="500" b="1" dirty="0" smtClean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dirty="0" smtClean="0"/>
              <a:t>부정적인 의미 </a:t>
            </a:r>
            <a:r>
              <a:rPr kumimoji="1" lang="en-US" altLang="ko-KR" dirty="0" smtClean="0"/>
              <a:t>: </a:t>
            </a:r>
            <a:r>
              <a:rPr kumimoji="1" lang="ko-KR" altLang="en-US" dirty="0" smtClean="0"/>
              <a:t>남편을 자기 마음대로 조종하고 싶은 열정적 마음</a:t>
            </a:r>
            <a:endParaRPr kumimoji="1" lang="en-US" altLang="ko-KR" dirty="0" smtClean="0"/>
          </a:p>
          <a:p>
            <a:pPr lvl="1">
              <a:buFont typeface="Wingdings" pitchFamily="2" charset="2"/>
              <a:buChar char="§"/>
            </a:pPr>
            <a:endParaRPr kumimoji="1" lang="en-US" altLang="ko-KR" sz="1000" dirty="0" smtClean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b="1" dirty="0" smtClean="0"/>
              <a:t>여자가 받은 심판</a:t>
            </a:r>
            <a:endParaRPr kumimoji="1" lang="en-US" altLang="ko-KR" b="1" dirty="0" smtClean="0"/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: </a:t>
            </a:r>
            <a:r>
              <a:rPr kumimoji="1" lang="ko-KR" altLang="en-US" sz="1800" dirty="0" smtClean="0"/>
              <a:t>여자가 남편을 자기 마음대로 지배하려고 하지만 오히려 남자로부터</a:t>
            </a:r>
            <a:endParaRPr kumimoji="1" lang="en-US" altLang="ko-KR" sz="1800" dirty="0" smtClean="0"/>
          </a:p>
          <a:p>
            <a:pPr marL="457200" lvl="1" indent="0">
              <a:buNone/>
            </a:pPr>
            <a:r>
              <a:rPr kumimoji="1" lang="en-US" altLang="ko-KR" sz="1800" dirty="0"/>
              <a:t> </a:t>
            </a:r>
            <a:r>
              <a:rPr kumimoji="1" lang="en-US" altLang="ko-KR" sz="1800" dirty="0" smtClean="0"/>
              <a:t>     </a:t>
            </a:r>
            <a:r>
              <a:rPr kumimoji="1" lang="ko-KR" altLang="en-US" sz="1800" dirty="0" smtClean="0"/>
              <a:t>지배를 당하게 됨</a:t>
            </a:r>
            <a:endParaRPr kumimoji="1" lang="en-US" altLang="ko-KR" sz="1800" dirty="0"/>
          </a:p>
          <a:p>
            <a:pPr marL="457200" lvl="1" indent="0">
              <a:buNone/>
            </a:pPr>
            <a:endParaRPr kumimoji="1" lang="en-US" altLang="ko-KR" sz="1800" dirty="0" smtClean="0"/>
          </a:p>
          <a:p>
            <a:pPr marL="457200" lvl="1" indent="0">
              <a:buNone/>
            </a:pPr>
            <a:endParaRPr kumimoji="1" lang="en-US" altLang="ko-KR" sz="2000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42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여자가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97712" y="5994306"/>
            <a:ext cx="8558781" cy="7442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en-US" altLang="ko-KR" dirty="0">
                <a:solidFill>
                  <a:schemeClr val="tx1"/>
                </a:solidFill>
              </a:rPr>
              <a:t>‘</a:t>
            </a:r>
            <a:r>
              <a:rPr kumimoji="1" lang="ko-KR" altLang="en-US" dirty="0">
                <a:solidFill>
                  <a:schemeClr val="tx1"/>
                </a:solidFill>
              </a:rPr>
              <a:t>돕는 배필</a:t>
            </a:r>
            <a:r>
              <a:rPr kumimoji="1" lang="en-US" altLang="ko-KR" dirty="0">
                <a:solidFill>
                  <a:schemeClr val="tx1"/>
                </a:solidFill>
              </a:rPr>
              <a:t>’</a:t>
            </a:r>
            <a:r>
              <a:rPr kumimoji="1" lang="ko-KR" altLang="en-US" dirty="0">
                <a:solidFill>
                  <a:schemeClr val="tx1"/>
                </a:solidFill>
              </a:rPr>
              <a:t>로서의 </a:t>
            </a:r>
            <a:r>
              <a:rPr kumimoji="1" lang="ko-KR" altLang="en-US" b="1" dirty="0">
                <a:solidFill>
                  <a:schemeClr val="tx1"/>
                </a:solidFill>
              </a:rPr>
              <a:t>동반자</a:t>
            </a:r>
            <a:r>
              <a:rPr kumimoji="1" lang="ko-KR" altLang="en-US" dirty="0">
                <a:solidFill>
                  <a:schemeClr val="tx1"/>
                </a:solidFill>
              </a:rPr>
              <a:t> 관계                 </a:t>
            </a:r>
            <a:r>
              <a:rPr kumimoji="1" lang="ko-KR" altLang="en-US" dirty="0" smtClean="0">
                <a:solidFill>
                  <a:schemeClr val="tx1"/>
                </a:solidFill>
              </a:rPr>
              <a:t>  남자의 </a:t>
            </a:r>
            <a:r>
              <a:rPr kumimoji="1" lang="ko-KR" altLang="en-US" dirty="0">
                <a:solidFill>
                  <a:schemeClr val="tx1"/>
                </a:solidFill>
              </a:rPr>
              <a:t>다스림을 받는 </a:t>
            </a:r>
            <a:r>
              <a:rPr kumimoji="1" lang="ko-KR" altLang="en-US" b="1" dirty="0">
                <a:solidFill>
                  <a:schemeClr val="tx1"/>
                </a:solidFill>
              </a:rPr>
              <a:t>불평등</a:t>
            </a:r>
            <a:r>
              <a:rPr kumimoji="1" lang="ko-KR" altLang="en-US" dirty="0">
                <a:solidFill>
                  <a:schemeClr val="tx1"/>
                </a:solidFill>
              </a:rPr>
              <a:t>의 관계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231756" y="6217585"/>
            <a:ext cx="489097" cy="2604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1913867" y="2934586"/>
            <a:ext cx="1467293" cy="7974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3051544" y="2934586"/>
            <a:ext cx="2753834" cy="18394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lang="en-US" altLang="ko-KR" sz="1000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altLang="ko-KR" sz="2400" b="1" i="1" dirty="0" smtClean="0"/>
              <a:t>“</a:t>
            </a:r>
            <a:r>
              <a:rPr lang="ko-KR" altLang="en-US" sz="2400" b="1" i="1" dirty="0" smtClean="0"/>
              <a:t>아담이 </a:t>
            </a:r>
            <a:r>
              <a:rPr lang="ko-KR" altLang="en-US" sz="2400" b="1" i="1" dirty="0"/>
              <a:t>그의 아내의 </a:t>
            </a:r>
            <a:r>
              <a:rPr lang="ko-KR" altLang="en-US" sz="2400" b="1" i="1" u="sng" dirty="0">
                <a:solidFill>
                  <a:srgbClr val="00B050"/>
                </a:solidFill>
              </a:rPr>
              <a:t>이름을 하와라 </a:t>
            </a:r>
            <a:r>
              <a:rPr lang="ko-KR" altLang="en-US" sz="2400" b="1" i="1" u="sng" dirty="0" smtClean="0">
                <a:solidFill>
                  <a:srgbClr val="00B050"/>
                </a:solidFill>
              </a:rPr>
              <a:t>불렀으니</a:t>
            </a:r>
            <a:r>
              <a:rPr lang="en-US" altLang="ko-KR" sz="2400" b="1" i="1" dirty="0" smtClean="0"/>
              <a:t>…” </a:t>
            </a:r>
            <a:r>
              <a:rPr lang="en-US" altLang="ko-KR" sz="2400" dirty="0" smtClean="0"/>
              <a:t>(20</a:t>
            </a:r>
            <a:r>
              <a:rPr lang="ko-KR" altLang="en-US" sz="2400" dirty="0" smtClean="0"/>
              <a:t>절</a:t>
            </a:r>
            <a:r>
              <a:rPr lang="en-US" altLang="ko-KR" sz="2400" dirty="0" smtClean="0"/>
              <a:t>)</a:t>
            </a: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marL="1428750" lvl="2" indent="-285750">
              <a:buFont typeface="Wingdings" pitchFamily="2" charset="2"/>
              <a:buChar char="§"/>
            </a:pPr>
            <a:r>
              <a:rPr kumimoji="1" lang="ko-KR" altLang="en-US" sz="2000" dirty="0" smtClean="0"/>
              <a:t>남자가 여자에게 </a:t>
            </a:r>
            <a:r>
              <a:rPr kumimoji="1" lang="en-US" altLang="ko-KR" sz="2000" dirty="0" smtClean="0"/>
              <a:t>‘</a:t>
            </a:r>
            <a:r>
              <a:rPr kumimoji="1" lang="ko-KR" altLang="en-US" sz="2000" dirty="0" smtClean="0"/>
              <a:t>하와</a:t>
            </a:r>
            <a:r>
              <a:rPr kumimoji="1" lang="en-US" altLang="ko-KR" sz="2000" dirty="0" smtClean="0"/>
              <a:t>’</a:t>
            </a:r>
            <a:r>
              <a:rPr kumimoji="1" lang="ko-KR" altLang="en-US" sz="2000" dirty="0" smtClean="0"/>
              <a:t>라는 이름을 지어줌</a:t>
            </a:r>
            <a:endParaRPr kumimoji="1" lang="en-US" altLang="ko-KR" sz="2000" dirty="0" smtClean="0"/>
          </a:p>
          <a:p>
            <a:pPr marL="1428750" lvl="2" indent="-285750">
              <a:buFont typeface="Wingdings" pitchFamily="2" charset="2"/>
              <a:buChar char="§"/>
            </a:pPr>
            <a:endParaRPr kumimoji="1" lang="en-US" altLang="ko-KR" sz="2000" dirty="0" smtClean="0"/>
          </a:p>
          <a:p>
            <a:pPr marL="1428750" lvl="2" indent="-285750">
              <a:buFont typeface="Wingdings" pitchFamily="2" charset="2"/>
              <a:buChar char="§"/>
            </a:pPr>
            <a:r>
              <a:rPr kumimoji="1" lang="ko-KR" altLang="en-US" sz="2000" b="1" dirty="0" smtClean="0"/>
              <a:t>이름을 지어주는 것</a:t>
            </a:r>
            <a:endParaRPr kumimoji="1" lang="en-US" altLang="ko-KR" sz="2000" b="1" dirty="0"/>
          </a:p>
          <a:p>
            <a:pPr marL="1428750" lvl="2" indent="-285750">
              <a:buFont typeface="Wingdings" pitchFamily="2" charset="2"/>
              <a:buChar char="§"/>
            </a:pPr>
            <a:endParaRPr kumimoji="1" lang="en-US" altLang="ko-KR" sz="500" b="1" dirty="0" smtClean="0"/>
          </a:p>
          <a:p>
            <a:pPr lvl="2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: </a:t>
            </a:r>
            <a:r>
              <a:rPr kumimoji="1" lang="ko-KR" altLang="en-US" sz="2000" dirty="0" smtClean="0"/>
              <a:t>여자가 남자에게 </a:t>
            </a:r>
            <a:r>
              <a:rPr kumimoji="1" lang="ko-KR" altLang="en-US" sz="2000" b="1" dirty="0" smtClean="0"/>
              <a:t>종속</a:t>
            </a:r>
            <a:r>
              <a:rPr kumimoji="1" lang="ko-KR" altLang="en-US" sz="2000" dirty="0" smtClean="0"/>
              <a:t>과 </a:t>
            </a:r>
            <a:r>
              <a:rPr kumimoji="1" lang="ko-KR" altLang="en-US" sz="2000" b="1" dirty="0" smtClean="0"/>
              <a:t>지배</a:t>
            </a:r>
            <a:r>
              <a:rPr kumimoji="1" lang="ko-KR" altLang="en-US" sz="2000" dirty="0" smtClean="0"/>
              <a:t>의 대상이 되었음을 암시</a:t>
            </a:r>
            <a:endParaRPr kumimoji="1" lang="en-US" altLang="ko-KR" sz="2000" dirty="0" smtClean="0"/>
          </a:p>
          <a:p>
            <a:pPr lvl="2" indent="0">
              <a:buNone/>
            </a:pPr>
            <a:endParaRPr kumimoji="1" lang="en-US" altLang="ko-KR" sz="500" dirty="0" smtClean="0"/>
          </a:p>
          <a:p>
            <a:pPr lvl="2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: </a:t>
            </a:r>
            <a:r>
              <a:rPr kumimoji="1" lang="ko-KR" altLang="en-US" sz="2000" dirty="0" smtClean="0"/>
              <a:t>남녀의 평등관계가 깨졌다는 사실을 상징적으로 보여줌</a:t>
            </a:r>
            <a:endParaRPr kumimoji="1" lang="en-US" altLang="ko-KR" sz="2000" dirty="0" smtClean="0"/>
          </a:p>
          <a:p>
            <a:pPr lvl="2" indent="0">
              <a:buNone/>
            </a:pPr>
            <a:r>
              <a:rPr kumimoji="1" lang="en-US" altLang="ko-KR" sz="2000" dirty="0" smtClean="0"/>
              <a:t> </a:t>
            </a:r>
            <a:endParaRPr kumimoji="1" lang="en-US" altLang="ko-KR" sz="2000" dirty="0"/>
          </a:p>
          <a:p>
            <a:pPr lvl="2" indent="0">
              <a:buNone/>
            </a:pPr>
            <a:r>
              <a:rPr kumimoji="1" lang="en-US" altLang="ko-KR" sz="2000" b="1" dirty="0" smtClean="0">
                <a:solidFill>
                  <a:srgbClr val="FFC000"/>
                </a:solidFill>
              </a:rPr>
              <a:t>([</a:t>
            </a:r>
            <a:r>
              <a:rPr kumimoji="1" lang="ko-KR" altLang="en-US" sz="2000" b="1" dirty="0" smtClean="0">
                <a:solidFill>
                  <a:srgbClr val="FFC000"/>
                </a:solidFill>
              </a:rPr>
              <a:t>창</a:t>
            </a:r>
            <a:r>
              <a:rPr kumimoji="1" lang="en-US" altLang="ko-KR" sz="2000" b="1" dirty="0" smtClean="0">
                <a:solidFill>
                  <a:srgbClr val="FFC000"/>
                </a:solidFill>
              </a:rPr>
              <a:t>2:23] </a:t>
            </a:r>
            <a:r>
              <a:rPr kumimoji="1" lang="ko-KR" altLang="en-US" sz="2000" b="1" dirty="0" smtClean="0">
                <a:solidFill>
                  <a:srgbClr val="FFC000"/>
                </a:solidFill>
              </a:rPr>
              <a:t>아담이 </a:t>
            </a:r>
            <a:r>
              <a:rPr kumimoji="1" lang="en-US" altLang="ko-KR" sz="2000" b="1" dirty="0" smtClean="0">
                <a:solidFill>
                  <a:srgbClr val="FFC000"/>
                </a:solidFill>
              </a:rPr>
              <a:t>‘</a:t>
            </a:r>
            <a:r>
              <a:rPr kumimoji="1" lang="ko-KR" altLang="en-US" sz="2000" b="1" dirty="0" smtClean="0">
                <a:solidFill>
                  <a:srgbClr val="FFC000"/>
                </a:solidFill>
              </a:rPr>
              <a:t>여자</a:t>
            </a:r>
            <a:r>
              <a:rPr kumimoji="1" lang="en-US" altLang="ko-KR" sz="2000" b="1" dirty="0" smtClean="0">
                <a:solidFill>
                  <a:srgbClr val="FFC000"/>
                </a:solidFill>
              </a:rPr>
              <a:t>’</a:t>
            </a:r>
            <a:r>
              <a:rPr kumimoji="1" lang="ko-KR" altLang="en-US" sz="2000" b="1" dirty="0" smtClean="0">
                <a:solidFill>
                  <a:srgbClr val="FFC000"/>
                </a:solidFill>
              </a:rPr>
              <a:t>라고 불렀던 것은 단순히 성별의 </a:t>
            </a:r>
            <a:endParaRPr kumimoji="1" lang="en-US" altLang="ko-KR" sz="2000" b="1" dirty="0" smtClean="0">
              <a:solidFill>
                <a:srgbClr val="FFC000"/>
              </a:solidFill>
            </a:endParaRPr>
          </a:p>
          <a:p>
            <a:pPr lvl="2" indent="0">
              <a:buNone/>
            </a:pPr>
            <a:r>
              <a:rPr kumimoji="1" lang="en-US" altLang="ko-KR" sz="2000" b="1" dirty="0">
                <a:solidFill>
                  <a:srgbClr val="FFC000"/>
                </a:solidFill>
              </a:rPr>
              <a:t> </a:t>
            </a:r>
            <a:r>
              <a:rPr kumimoji="1" lang="en-US" altLang="ko-KR" sz="2000" b="1" dirty="0" smtClean="0">
                <a:solidFill>
                  <a:srgbClr val="FFC000"/>
                </a:solidFill>
              </a:rPr>
              <a:t>                  </a:t>
            </a:r>
            <a:r>
              <a:rPr kumimoji="1" lang="ko-KR" altLang="en-US" sz="2000" b="1" dirty="0" smtClean="0">
                <a:solidFill>
                  <a:srgbClr val="FFC000"/>
                </a:solidFill>
              </a:rPr>
              <a:t>차이를 구분하기 위함</a:t>
            </a:r>
            <a:r>
              <a:rPr kumimoji="1" lang="en-US" altLang="ko-KR" sz="2000" b="1" dirty="0" smtClean="0">
                <a:solidFill>
                  <a:srgbClr val="FFC000"/>
                </a:solidFill>
              </a:rPr>
              <a:t>)</a:t>
            </a:r>
          </a:p>
          <a:p>
            <a:pPr marL="1428750" lvl="2" indent="-285750">
              <a:buFont typeface="Wingdings" pitchFamily="2" charset="2"/>
              <a:buChar char="§"/>
            </a:pPr>
            <a:endParaRPr kumimoji="1" lang="en-US" altLang="ko-KR" sz="2000" b="1" dirty="0">
              <a:solidFill>
                <a:srgbClr val="FFC000"/>
              </a:solidFill>
            </a:endParaRPr>
          </a:p>
          <a:p>
            <a:pPr lvl="2" indent="0">
              <a:buNone/>
            </a:pPr>
            <a:endParaRPr kumimoji="1" lang="ko-KR" altLang="en-US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43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여자가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r>
              <a:rPr kumimoji="1" lang="en-US" altLang="ko-KR" i="1" dirty="0"/>
              <a:t> </a:t>
            </a:r>
            <a:r>
              <a:rPr kumimoji="1" lang="en-US" altLang="ko-KR" i="1" dirty="0" smtClean="0"/>
              <a:t>                 </a:t>
            </a:r>
            <a:r>
              <a:rPr kumimoji="1" lang="ko-KR" altLang="en-US" i="1" dirty="0" smtClean="0"/>
              <a:t>여자는 죽음의 고통을 겪어야 하며</a:t>
            </a:r>
            <a:r>
              <a:rPr kumimoji="1" lang="en-US" altLang="ko-KR" i="1" dirty="0" smtClean="0"/>
              <a:t>, </a:t>
            </a:r>
            <a:r>
              <a:rPr kumimoji="1" lang="ko-KR" altLang="en-US" i="1" dirty="0" smtClean="0"/>
              <a:t>남자로부터              </a:t>
            </a:r>
            <a:endParaRPr kumimoji="1" lang="en-US" altLang="ko-KR" i="1" dirty="0" smtClean="0"/>
          </a:p>
          <a:p>
            <a:pPr marL="0" indent="0">
              <a:buNone/>
            </a:pPr>
            <a:r>
              <a:rPr kumimoji="1" lang="en-US" altLang="ko-KR" i="1" dirty="0"/>
              <a:t> </a:t>
            </a:r>
            <a:r>
              <a:rPr kumimoji="1" lang="en-US" altLang="ko-KR" i="1" dirty="0" smtClean="0"/>
              <a:t>            </a:t>
            </a:r>
            <a:r>
              <a:rPr kumimoji="1" lang="ko-KR" altLang="en-US" i="1" dirty="0" smtClean="0"/>
              <a:t>일방적인 지배와 종속을 당하는 모습이 되었는가</a:t>
            </a:r>
            <a:r>
              <a:rPr kumimoji="1" lang="en-US" altLang="ko-KR" i="1" dirty="0" smtClean="0"/>
              <a:t>?</a:t>
            </a:r>
            <a:endParaRPr kumimoji="1" lang="en-US" altLang="ko-KR" i="1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 smtClean="0"/>
              <a:t>                     </a:t>
            </a:r>
          </a:p>
          <a:p>
            <a:pPr marL="0" indent="0" algn="ctr">
              <a:buNone/>
            </a:pPr>
            <a:r>
              <a:rPr kumimoji="1" lang="ko-KR" altLang="en-US" sz="3000" b="1" dirty="0" smtClean="0"/>
              <a:t>창조의 질서 </a:t>
            </a:r>
            <a:r>
              <a:rPr kumimoji="1" lang="en-US" altLang="ko-KR" sz="3000" b="1" dirty="0" smtClean="0"/>
              <a:t>X</a:t>
            </a:r>
          </a:p>
          <a:p>
            <a:pPr marL="0" indent="0" algn="ctr">
              <a:buNone/>
            </a:pPr>
            <a:endParaRPr kumimoji="1" lang="en-US" altLang="ko-KR" sz="1900" b="1" dirty="0" smtClean="0"/>
          </a:p>
          <a:p>
            <a:pPr marL="0" indent="0" algn="ctr">
              <a:buNone/>
            </a:pPr>
            <a:r>
              <a:rPr kumimoji="1" lang="ko-KR" altLang="en-US" sz="3000" b="1" u="sng" dirty="0" smtClean="0">
                <a:solidFill>
                  <a:srgbClr val="FF0000"/>
                </a:solidFill>
              </a:rPr>
              <a:t>인간의 범죄와</a:t>
            </a:r>
            <a:r>
              <a:rPr kumimoji="1" lang="en-US" altLang="ko-KR" sz="3000" b="1" u="sng" dirty="0" smtClean="0">
                <a:solidFill>
                  <a:srgbClr val="FF0000"/>
                </a:solidFill>
              </a:rPr>
              <a:t> </a:t>
            </a:r>
            <a:r>
              <a:rPr kumimoji="1" lang="ko-KR" altLang="en-US" sz="3000" b="1" u="sng" dirty="0" smtClean="0">
                <a:solidFill>
                  <a:srgbClr val="FF0000"/>
                </a:solidFill>
              </a:rPr>
              <a:t>타락의 결과</a:t>
            </a:r>
            <a:endParaRPr kumimoji="1" lang="en-US" altLang="ko-KR" sz="3000" b="1" u="sng" dirty="0">
              <a:solidFill>
                <a:srgbClr val="FF0000"/>
              </a:solidFill>
            </a:endParaRPr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44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여자가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폭발 1 1"/>
          <p:cNvSpPr/>
          <p:nvPr/>
        </p:nvSpPr>
        <p:spPr>
          <a:xfrm>
            <a:off x="233917" y="1456664"/>
            <a:ext cx="1488559" cy="1435396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b="1" i="1" dirty="0">
                <a:solidFill>
                  <a:schemeClr val="tx1"/>
                </a:solidFill>
              </a:rPr>
              <a:t>왜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3641651" y="3152555"/>
            <a:ext cx="1669312" cy="1244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7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45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>
                <a:solidFill>
                  <a:schemeClr val="tx1"/>
                </a:solidFill>
              </a:rPr>
              <a:t>남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타원 1"/>
          <p:cNvSpPr/>
          <p:nvPr/>
        </p:nvSpPr>
        <p:spPr>
          <a:xfrm>
            <a:off x="1987630" y="1669313"/>
            <a:ext cx="4805917" cy="146729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남자가 받은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가지 형벌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2190313" y="3136606"/>
            <a:ext cx="2200275" cy="14141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4390589" y="3136606"/>
            <a:ext cx="2274703" cy="14141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501067" y="4550738"/>
            <a:ext cx="3698801" cy="15736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간접적 형벌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76045" y="4550738"/>
            <a:ext cx="3698801" cy="15736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직접적 형벌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lvl="1"/>
            <a:endParaRPr kumimoji="1" lang="en-US" altLang="ko-KR" sz="2400" dirty="0"/>
          </a:p>
          <a:p>
            <a:pPr marL="457200" lvl="1" indent="0">
              <a:buNone/>
            </a:pPr>
            <a:endParaRPr kumimoji="1" lang="en-US" altLang="ko-KR" sz="2400" dirty="0"/>
          </a:p>
          <a:p>
            <a:pPr lvl="1"/>
            <a:endParaRPr kumimoji="1" lang="en-US" altLang="ko-KR" sz="1700" dirty="0" smtClean="0"/>
          </a:p>
          <a:p>
            <a:pPr lvl="1"/>
            <a:r>
              <a:rPr kumimoji="1" lang="ko-KR" altLang="en-US" dirty="0" smtClean="0"/>
              <a:t>인간의 활동 무대인 </a:t>
            </a:r>
            <a:r>
              <a:rPr kumimoji="1" lang="ko-KR" altLang="en-US" b="1" dirty="0" smtClean="0">
                <a:solidFill>
                  <a:schemeClr val="accent2"/>
                </a:solidFill>
              </a:rPr>
              <a:t>땅</a:t>
            </a:r>
            <a:r>
              <a:rPr kumimoji="1" lang="ko-KR" altLang="en-US" dirty="0" smtClean="0"/>
              <a:t>이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저주</a:t>
            </a:r>
            <a:r>
              <a:rPr kumimoji="1" lang="ko-KR" altLang="en-US" dirty="0" smtClean="0"/>
              <a:t>를 받게 됨</a:t>
            </a:r>
            <a:endParaRPr kumimoji="1" lang="en-US" altLang="ko-KR" dirty="0" smtClean="0"/>
          </a:p>
          <a:p>
            <a:pPr lvl="1"/>
            <a:endParaRPr kumimoji="1" lang="en-US" altLang="ko-KR" sz="500" dirty="0"/>
          </a:p>
          <a:p>
            <a:pPr lvl="1"/>
            <a:r>
              <a:rPr kumimoji="1" lang="ko-KR" altLang="en-US" dirty="0" smtClean="0"/>
              <a:t>땅이 저주를 받아 가시덤불과 엉겅퀴를 냄</a:t>
            </a:r>
            <a:endParaRPr kumimoji="1" lang="en-US" altLang="ko-KR" dirty="0" smtClean="0"/>
          </a:p>
          <a:p>
            <a:pPr lvl="1"/>
            <a:endParaRPr kumimoji="1" lang="en-US" altLang="ko-KR" sz="500" dirty="0"/>
          </a:p>
          <a:p>
            <a:pPr lvl="1"/>
            <a:r>
              <a:rPr kumimoji="1" lang="ko-KR" altLang="en-US" dirty="0" smtClean="0"/>
              <a:t>인간은 땀 흘리는 노동의 작업을 통해서만 식물을 얻게 됨</a:t>
            </a:r>
            <a:endParaRPr kumimoji="1" lang="en-US" altLang="ko-KR" dirty="0" smtClean="0"/>
          </a:p>
          <a:p>
            <a:pPr lvl="1"/>
            <a:endParaRPr kumimoji="1" lang="en-US" altLang="ko-KR" sz="500" dirty="0" smtClean="0"/>
          </a:p>
          <a:p>
            <a:pPr marL="457200" lvl="1" indent="0">
              <a:buNone/>
            </a:pPr>
            <a:r>
              <a:rPr kumimoji="1" lang="en-US" altLang="ko-KR" sz="1800" dirty="0"/>
              <a:t> </a:t>
            </a:r>
            <a:r>
              <a:rPr kumimoji="1" lang="en-US" altLang="ko-KR" sz="1800" dirty="0" smtClean="0"/>
              <a:t>                    </a:t>
            </a:r>
            <a:r>
              <a:rPr kumimoji="1" lang="en-US" altLang="ko-KR" sz="1800" b="1" dirty="0" smtClean="0">
                <a:solidFill>
                  <a:schemeClr val="accent1"/>
                </a:solidFill>
              </a:rPr>
              <a:t>‘</a:t>
            </a:r>
            <a:r>
              <a:rPr kumimoji="1" lang="ko-KR" altLang="en-US" sz="1800" b="1" dirty="0" smtClean="0">
                <a:solidFill>
                  <a:schemeClr val="accent1"/>
                </a:solidFill>
              </a:rPr>
              <a:t>존재의 저하</a:t>
            </a:r>
            <a:r>
              <a:rPr kumimoji="1" lang="en-US" altLang="ko-KR" sz="1800" b="1" dirty="0" smtClean="0">
                <a:solidFill>
                  <a:schemeClr val="accent1"/>
                </a:solidFill>
              </a:rPr>
              <a:t>’   </a:t>
            </a:r>
            <a:r>
              <a:rPr kumimoji="1" lang="en-US" altLang="ko-KR" sz="1800" dirty="0" smtClean="0"/>
              <a:t>or   </a:t>
            </a:r>
            <a:r>
              <a:rPr kumimoji="1" lang="en-US" altLang="ko-KR" sz="1800" b="1" dirty="0" smtClean="0">
                <a:solidFill>
                  <a:schemeClr val="accent1"/>
                </a:solidFill>
              </a:rPr>
              <a:t>‘</a:t>
            </a:r>
            <a:r>
              <a:rPr kumimoji="1" lang="ko-KR" altLang="en-US" sz="1800" b="1" dirty="0" smtClean="0">
                <a:solidFill>
                  <a:schemeClr val="accent1"/>
                </a:solidFill>
              </a:rPr>
              <a:t>존재의 감소</a:t>
            </a:r>
            <a:r>
              <a:rPr kumimoji="1" lang="en-US" altLang="ko-KR" sz="1800" b="1" dirty="0" smtClean="0">
                <a:solidFill>
                  <a:schemeClr val="accent1"/>
                </a:solidFill>
              </a:rPr>
              <a:t>’</a:t>
            </a:r>
            <a:r>
              <a:rPr kumimoji="1" lang="ko-KR" altLang="en-US" sz="1800" dirty="0" smtClean="0"/>
              <a:t>를 의미</a:t>
            </a:r>
            <a:endParaRPr kumimoji="1" lang="en-US" altLang="ko-KR" sz="1800" dirty="0" smtClean="0"/>
          </a:p>
          <a:p>
            <a:pPr marL="457200" lvl="1" indent="0">
              <a:buNone/>
            </a:pPr>
            <a:endParaRPr kumimoji="1" lang="en-US" altLang="ko-KR" sz="500" dirty="0" smtClean="0"/>
          </a:p>
          <a:p>
            <a:pPr lvl="1">
              <a:buFont typeface="Wingdings" pitchFamily="2" charset="2"/>
              <a:buChar char="§"/>
            </a:pPr>
            <a:r>
              <a:rPr kumimoji="1" lang="ko-KR" altLang="en-US" b="1" dirty="0">
                <a:solidFill>
                  <a:schemeClr val="accent2"/>
                </a:solidFill>
              </a:rPr>
              <a:t>땅</a:t>
            </a:r>
            <a:r>
              <a:rPr kumimoji="1" lang="ko-KR" altLang="en-US" dirty="0"/>
              <a:t>이 </a:t>
            </a:r>
            <a:r>
              <a:rPr kumimoji="1" lang="ko-KR" altLang="en-US" dirty="0" smtClean="0"/>
              <a:t>관리자</a:t>
            </a:r>
            <a:r>
              <a:rPr kumimoji="1" lang="en-US" altLang="ko-KR" dirty="0" smtClean="0"/>
              <a:t>, </a:t>
            </a:r>
            <a:r>
              <a:rPr kumimoji="1" lang="ko-KR" altLang="en-US" dirty="0" smtClean="0"/>
              <a:t>책임자인 인간에게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불복종</a:t>
            </a:r>
            <a:endParaRPr kumimoji="1" lang="en-US" altLang="ko-KR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kumimoji="1" lang="en-US" altLang="ko-KR" sz="500" dirty="0" smtClean="0"/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              </a:t>
            </a:r>
            <a:r>
              <a:rPr kumimoji="1" lang="ko-KR" altLang="en-US" sz="1800" dirty="0" smtClean="0"/>
              <a:t>인간과 자연의 </a:t>
            </a:r>
            <a:r>
              <a:rPr kumimoji="1" lang="ko-KR" altLang="en-US" sz="1800" b="1" dirty="0" smtClean="0"/>
              <a:t>갈등</a:t>
            </a:r>
            <a:r>
              <a:rPr kumimoji="1" lang="ko-KR" altLang="en-US" sz="1800" dirty="0" smtClean="0"/>
              <a:t>과 </a:t>
            </a:r>
            <a:r>
              <a:rPr kumimoji="1" lang="ko-KR" altLang="en-US" sz="1800" b="1" dirty="0" smtClean="0"/>
              <a:t>부조화</a:t>
            </a:r>
            <a:r>
              <a:rPr kumimoji="1" lang="ko-KR" altLang="en-US" sz="1800" dirty="0" smtClean="0"/>
              <a:t>의 </a:t>
            </a:r>
            <a:r>
              <a:rPr kumimoji="1" lang="ko-KR" altLang="en-US" sz="1800" b="1" dirty="0" smtClean="0"/>
              <a:t>적대적 관계</a:t>
            </a:r>
            <a:r>
              <a:rPr kumimoji="1" lang="ko-KR" altLang="en-US" sz="1800" dirty="0" smtClean="0"/>
              <a:t>가 형성</a:t>
            </a:r>
            <a:endParaRPr kumimoji="1" lang="en-US" altLang="ko-KR" sz="1800" dirty="0" smtClean="0"/>
          </a:p>
          <a:p>
            <a:pPr marL="457200" lvl="1" indent="0">
              <a:buNone/>
            </a:pPr>
            <a:endParaRPr kumimoji="1" lang="en-US" altLang="ko-KR" sz="500" dirty="0" smtClean="0"/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              </a:t>
            </a:r>
            <a:r>
              <a:rPr kumimoji="1" lang="ko-KR" altLang="en-US" sz="1800" dirty="0" smtClean="0"/>
              <a:t>인간의 타락과 범죄가 자연 세계의 </a:t>
            </a:r>
            <a:r>
              <a:rPr kumimoji="1" lang="ko-KR" altLang="en-US" sz="1800" b="1" dirty="0" smtClean="0"/>
              <a:t>균열</a:t>
            </a:r>
            <a:r>
              <a:rPr kumimoji="1" lang="ko-KR" altLang="en-US" sz="1800" dirty="0" smtClean="0"/>
              <a:t>과 </a:t>
            </a:r>
            <a:r>
              <a:rPr kumimoji="1" lang="ko-KR" altLang="en-US" sz="1800" b="1" dirty="0" smtClean="0"/>
              <a:t>혼란</a:t>
            </a:r>
            <a:r>
              <a:rPr kumimoji="1" lang="ko-KR" altLang="en-US" sz="1800" dirty="0" smtClean="0"/>
              <a:t>을 일으킴</a:t>
            </a:r>
            <a:r>
              <a:rPr kumimoji="1" lang="en-US" altLang="ko-KR" sz="1800" dirty="0" smtClean="0"/>
              <a:t>   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46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>
                <a:solidFill>
                  <a:schemeClr val="tx1"/>
                </a:solidFill>
              </a:rPr>
              <a:t>남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28656" y="1594884"/>
            <a:ext cx="7505257" cy="925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간접적 형벌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-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땅의 저주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1697668" y="4524156"/>
            <a:ext cx="354423" cy="265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1697668" y="6046060"/>
            <a:ext cx="354423" cy="265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1697665" y="5543104"/>
            <a:ext cx="354423" cy="265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5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 fontScale="4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 smtClean="0"/>
          </a:p>
          <a:p>
            <a:pPr lvl="1"/>
            <a:endParaRPr kumimoji="1" lang="en-US" altLang="ko-KR" sz="2400" dirty="0"/>
          </a:p>
          <a:p>
            <a:pPr marL="457200" lvl="1" indent="0">
              <a:buNone/>
            </a:pPr>
            <a:endParaRPr kumimoji="1" lang="en-US" altLang="ko-KR" sz="2400" dirty="0"/>
          </a:p>
          <a:p>
            <a:pPr lvl="1"/>
            <a:endParaRPr kumimoji="1" lang="en-US" altLang="ko-KR" sz="2400" dirty="0" smtClean="0"/>
          </a:p>
          <a:p>
            <a:pPr lvl="1"/>
            <a:endParaRPr kumimoji="1" lang="en-US" altLang="ko-KR" dirty="0" smtClean="0"/>
          </a:p>
          <a:p>
            <a:pPr lvl="1"/>
            <a:endParaRPr kumimoji="1" lang="en-US" altLang="ko-KR" dirty="0"/>
          </a:p>
          <a:p>
            <a:pPr lvl="1"/>
            <a:endParaRPr kumimoji="1" lang="en-US" altLang="ko-KR" dirty="0" smtClean="0"/>
          </a:p>
          <a:p>
            <a:pPr lvl="1"/>
            <a:endParaRPr kumimoji="1" lang="en-US" altLang="ko-KR" dirty="0"/>
          </a:p>
          <a:p>
            <a:pPr lvl="1"/>
            <a:endParaRPr kumimoji="1" lang="en-US" altLang="ko-KR" sz="3600" dirty="0" smtClean="0"/>
          </a:p>
          <a:p>
            <a:pPr marL="1371600" lvl="1" indent="-685800">
              <a:buFont typeface="Arial" pitchFamily="34" charset="0"/>
              <a:buChar char="•"/>
            </a:pPr>
            <a:r>
              <a:rPr kumimoji="1" lang="ko-KR" altLang="en-US" sz="4800" dirty="0" smtClean="0"/>
              <a:t>노동 자체가 죄의 결과는 아님 </a:t>
            </a:r>
            <a:r>
              <a:rPr kumimoji="1" lang="en-US" altLang="ko-KR" sz="4800" dirty="0" smtClean="0"/>
              <a:t>(</a:t>
            </a:r>
            <a:r>
              <a:rPr kumimoji="1" lang="ko-KR" altLang="en-US" sz="4800" dirty="0" smtClean="0"/>
              <a:t>타락 이전부터 </a:t>
            </a:r>
            <a:r>
              <a:rPr kumimoji="1" lang="ko-KR" altLang="en-US" sz="4800" dirty="0"/>
              <a:t>노동은 </a:t>
            </a:r>
            <a:r>
              <a:rPr kumimoji="1" lang="ko-KR" altLang="en-US" sz="4800" dirty="0" smtClean="0"/>
              <a:t>존재</a:t>
            </a:r>
            <a:r>
              <a:rPr kumimoji="1" lang="en-US" altLang="ko-KR" sz="4800" dirty="0" smtClean="0"/>
              <a:t>)</a:t>
            </a:r>
          </a:p>
          <a:p>
            <a:pPr marL="1371600" lvl="1" indent="-685800">
              <a:buFont typeface="Arial" pitchFamily="34" charset="0"/>
              <a:buChar char="•"/>
            </a:pPr>
            <a:endParaRPr kumimoji="1" lang="en-US" altLang="ko-KR" sz="4800" dirty="0" smtClean="0"/>
          </a:p>
          <a:p>
            <a:pPr marL="1371600" lvl="1" indent="-685800">
              <a:buFont typeface="Arial" pitchFamily="34" charset="0"/>
              <a:buChar char="•"/>
            </a:pPr>
            <a:r>
              <a:rPr kumimoji="1" lang="ko-KR" altLang="en-US" sz="4800" dirty="0" smtClean="0"/>
              <a:t>노동의 </a:t>
            </a:r>
            <a:r>
              <a:rPr kumimoji="1" lang="ko-KR" altLang="en-US" sz="4800" b="1" dirty="0" smtClean="0">
                <a:solidFill>
                  <a:srgbClr val="0000FF"/>
                </a:solidFill>
              </a:rPr>
              <a:t>본질</a:t>
            </a:r>
            <a:r>
              <a:rPr kumimoji="1" lang="ko-KR" altLang="en-US" sz="4800" dirty="0" smtClean="0"/>
              <a:t>이 달라짐</a:t>
            </a:r>
            <a:endParaRPr kumimoji="1" lang="en-US" altLang="ko-KR" sz="4800" dirty="0" smtClean="0"/>
          </a:p>
          <a:p>
            <a:pPr lvl="1"/>
            <a:endParaRPr kumimoji="1" lang="en-US" altLang="ko-KR" dirty="0"/>
          </a:p>
          <a:p>
            <a:pPr lvl="1"/>
            <a:endParaRPr kumimoji="1" lang="en-US" altLang="ko-KR" dirty="0" smtClean="0"/>
          </a:p>
          <a:p>
            <a:pPr lvl="1"/>
            <a:endParaRPr kumimoji="1" lang="en-US" altLang="ko-KR" dirty="0"/>
          </a:p>
          <a:p>
            <a:pPr lvl="1"/>
            <a:endParaRPr kumimoji="1" lang="en-US" altLang="ko-KR" dirty="0" smtClean="0"/>
          </a:p>
          <a:p>
            <a:pPr lvl="1"/>
            <a:endParaRPr kumimoji="1" lang="en-US" altLang="ko-KR" dirty="0"/>
          </a:p>
          <a:p>
            <a:pPr marL="457200" lvl="1" indent="0">
              <a:buNone/>
            </a:pPr>
            <a:endParaRPr kumimoji="1" lang="en-US" altLang="ko-KR" dirty="0" smtClean="0"/>
          </a:p>
          <a:p>
            <a:pPr marL="457200" lvl="1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r>
              <a:rPr kumimoji="1" lang="en-US" altLang="ko-KR" dirty="0" smtClean="0"/>
              <a:t>                </a:t>
            </a:r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</a:t>
            </a:r>
          </a:p>
          <a:p>
            <a:pPr marL="457200" lvl="1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r>
              <a:rPr kumimoji="1" lang="en-US" altLang="ko-KR" dirty="0" smtClean="0"/>
              <a:t>                               </a:t>
            </a:r>
          </a:p>
          <a:p>
            <a:pPr marL="457200" lvl="1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r>
              <a:rPr kumimoji="1" lang="en-US" altLang="ko-KR" dirty="0" smtClean="0"/>
              <a:t>                                            </a:t>
            </a:r>
          </a:p>
          <a:p>
            <a:pPr marL="457200" lvl="1" indent="0">
              <a:buNone/>
            </a:pPr>
            <a:endParaRPr kumimoji="1" lang="en-US" altLang="ko-KR" sz="5000" dirty="0"/>
          </a:p>
          <a:p>
            <a:pPr marL="457200" lvl="1" indent="0">
              <a:buNone/>
            </a:pPr>
            <a:r>
              <a:rPr kumimoji="1" lang="en-US" altLang="ko-KR" dirty="0" smtClean="0"/>
              <a:t> </a:t>
            </a:r>
          </a:p>
          <a:p>
            <a:pPr marL="457200" lvl="1" indent="0">
              <a:buNone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            </a:t>
            </a:r>
            <a:endParaRPr kumimoji="1"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47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>
                <a:solidFill>
                  <a:schemeClr val="tx1"/>
                </a:solidFill>
              </a:rPr>
              <a:t>남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28656" y="1594884"/>
            <a:ext cx="7505257" cy="925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2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</a:rPr>
              <a:t>직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접적 형벌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-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노동의 고통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4912" y="4167966"/>
            <a:ext cx="7760438" cy="1265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ko-KR" altLang="en-US" dirty="0" smtClean="0">
                <a:solidFill>
                  <a:schemeClr val="tx1"/>
                </a:solidFill>
              </a:rPr>
              <a:t>에덴에서의       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b="1" dirty="0">
                <a:solidFill>
                  <a:schemeClr val="tx1"/>
                </a:solidFill>
              </a:rPr>
              <a:t>즐거운 노동</a:t>
            </a:r>
            <a:r>
              <a:rPr kumimoji="1" lang="en-US" altLang="ko-KR" b="1" dirty="0">
                <a:solidFill>
                  <a:schemeClr val="tx1"/>
                </a:solidFill>
              </a:rPr>
              <a:t>’</a:t>
            </a:r>
            <a:r>
              <a:rPr kumimoji="1" lang="ko-KR" altLang="en-US" b="1" dirty="0">
                <a:solidFill>
                  <a:schemeClr val="tx1"/>
                </a:solidFill>
              </a:rPr>
              <a:t>           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    </a:t>
            </a:r>
            <a:r>
              <a:rPr kumimoji="1" lang="en-US" altLang="ko-KR" b="1" dirty="0">
                <a:solidFill>
                  <a:schemeClr val="tx1"/>
                </a:solidFill>
              </a:rPr>
              <a:t>‘</a:t>
            </a:r>
            <a:r>
              <a:rPr kumimoji="1" lang="ko-KR" altLang="en-US" b="1" dirty="0">
                <a:solidFill>
                  <a:schemeClr val="tx1"/>
                </a:solidFill>
              </a:rPr>
              <a:t>힘들고 괴로운 노동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’</a:t>
            </a:r>
          </a:p>
          <a:p>
            <a:pPr lvl="1"/>
            <a:endParaRPr kumimoji="1" lang="en-US" altLang="ko-KR" sz="1000" b="1" dirty="0" smtClean="0">
              <a:solidFill>
                <a:schemeClr val="tx1"/>
              </a:solidFill>
            </a:endParaRPr>
          </a:p>
          <a:p>
            <a:pPr lvl="1"/>
            <a:r>
              <a:rPr kumimoji="1" lang="ko-KR" altLang="en-US" dirty="0" smtClean="0">
                <a:solidFill>
                  <a:schemeClr val="tx1"/>
                </a:solidFill>
              </a:rPr>
              <a:t>하나님의 동산을 가꾸고 관리하는</a:t>
            </a:r>
            <a:r>
              <a:rPr kumimoji="1" lang="en-US" altLang="ko-KR" dirty="0" smtClean="0">
                <a:solidFill>
                  <a:schemeClr val="tx1"/>
                </a:solidFill>
              </a:rPr>
              <a:t>  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b="1" dirty="0">
                <a:solidFill>
                  <a:schemeClr val="tx1"/>
                </a:solidFill>
              </a:rPr>
              <a:t>거룩한 노동</a:t>
            </a:r>
            <a:r>
              <a:rPr kumimoji="1" lang="en-US" altLang="ko-KR" b="1" dirty="0">
                <a:solidFill>
                  <a:schemeClr val="tx1"/>
                </a:solidFill>
              </a:rPr>
              <a:t>’      </a:t>
            </a:r>
          </a:p>
          <a:p>
            <a:pPr lvl="1"/>
            <a:r>
              <a:rPr kumimoji="1" lang="en-US" altLang="ko-KR" sz="500" b="1" dirty="0" smtClean="0">
                <a:solidFill>
                  <a:schemeClr val="tx1"/>
                </a:solidFill>
              </a:rPr>
              <a:t>      </a:t>
            </a:r>
          </a:p>
          <a:p>
            <a:pPr lvl="1"/>
            <a:r>
              <a:rPr kumimoji="1" lang="ko-KR" altLang="en-US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kumimoji="1" lang="ko-KR" altLang="en-US" dirty="0" smtClean="0">
                <a:solidFill>
                  <a:schemeClr val="tx1"/>
                </a:solidFill>
              </a:rPr>
              <a:t> </a:t>
            </a:r>
            <a:r>
              <a:rPr kumimoji="1" lang="ko-KR" altLang="en-US" dirty="0" smtClean="0">
                <a:solidFill>
                  <a:schemeClr val="tx1"/>
                </a:solidFill>
              </a:rPr>
              <a:t>땅과 치열하게 투쟁하며 갈등하는</a:t>
            </a:r>
            <a:r>
              <a:rPr kumimoji="1" lang="en-US" altLang="ko-KR" dirty="0" smtClean="0">
                <a:solidFill>
                  <a:schemeClr val="tx1"/>
                </a:solidFill>
              </a:rPr>
              <a:t> 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‘</a:t>
            </a:r>
            <a:r>
              <a:rPr kumimoji="1" lang="ko-KR" altLang="en-US" b="1" dirty="0">
                <a:solidFill>
                  <a:schemeClr val="tx1"/>
                </a:solidFill>
              </a:rPr>
              <a:t>세속적 </a:t>
            </a:r>
            <a:r>
              <a:rPr kumimoji="1" lang="ko-KR" altLang="en-US" b="1" dirty="0" smtClean="0">
                <a:solidFill>
                  <a:schemeClr val="tx1"/>
                </a:solidFill>
              </a:rPr>
              <a:t>노동</a:t>
            </a:r>
            <a:r>
              <a:rPr kumimoji="1" lang="en-US" altLang="ko-KR" b="1" dirty="0" smtClean="0">
                <a:solidFill>
                  <a:schemeClr val="tx1"/>
                </a:solidFill>
              </a:rPr>
              <a:t>’</a:t>
            </a:r>
            <a:r>
              <a:rPr kumimoji="1" lang="en-US" altLang="ko-KR" b="1" dirty="0" smtClean="0"/>
              <a:t>’</a:t>
            </a:r>
            <a:endParaRPr kumimoji="1" lang="en-US" altLang="ko-KR" b="1" dirty="0"/>
          </a:p>
        </p:txBody>
      </p:sp>
      <p:cxnSp>
        <p:nvCxnSpPr>
          <p:cNvPr id="13" name="꺾인 연결선 12"/>
          <p:cNvCxnSpPr>
            <a:endCxn id="18" idx="1"/>
          </p:cNvCxnSpPr>
          <p:nvPr/>
        </p:nvCxnSpPr>
        <p:spPr>
          <a:xfrm>
            <a:off x="754912" y="5433241"/>
            <a:ext cx="1380902" cy="681145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오른쪽 화살표 15"/>
          <p:cNvSpPr/>
          <p:nvPr/>
        </p:nvSpPr>
        <p:spPr>
          <a:xfrm>
            <a:off x="4381284" y="4327455"/>
            <a:ext cx="329609" cy="15948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168508" y="5092485"/>
            <a:ext cx="329609" cy="15948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135814" y="5730949"/>
            <a:ext cx="6379536" cy="7668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000" dirty="0"/>
              <a:t>고통스럽게 땀 흘리는 </a:t>
            </a:r>
            <a:r>
              <a:rPr kumimoji="1" lang="en-US" altLang="ko-KR" sz="2000" b="1" dirty="0">
                <a:solidFill>
                  <a:srgbClr val="FF0000"/>
                </a:solidFill>
              </a:rPr>
              <a:t>‘</a:t>
            </a:r>
            <a:r>
              <a:rPr kumimoji="1" lang="ko-KR" altLang="en-US" sz="2000" b="1" dirty="0">
                <a:solidFill>
                  <a:srgbClr val="FF0000"/>
                </a:solidFill>
              </a:rPr>
              <a:t>실존적</a:t>
            </a:r>
            <a:r>
              <a:rPr kumimoji="1" lang="en-US" altLang="ko-KR" sz="2000" b="1" dirty="0">
                <a:solidFill>
                  <a:srgbClr val="FF0000"/>
                </a:solidFill>
              </a:rPr>
              <a:t>’ </a:t>
            </a:r>
            <a:r>
              <a:rPr kumimoji="1" lang="ko-KR" altLang="en-US" sz="2000" dirty="0"/>
              <a:t>노동을 </a:t>
            </a:r>
            <a:r>
              <a:rPr kumimoji="1" lang="ko-KR" altLang="en-US" sz="2000" dirty="0" smtClean="0"/>
              <a:t>통해서만</a:t>
            </a:r>
            <a:endParaRPr kumimoji="1" lang="en-US" altLang="ko-KR" sz="2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000" dirty="0" smtClean="0"/>
              <a:t>먹고 </a:t>
            </a:r>
            <a:r>
              <a:rPr kumimoji="1" lang="ko-KR" altLang="en-US" sz="2000" dirty="0"/>
              <a:t>살 수 있는 운명</a:t>
            </a:r>
            <a:endParaRPr kumimoji="1" lang="en-US" altLang="ko-KR" sz="2000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91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6" y="1361663"/>
            <a:ext cx="8111313" cy="5367131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>
              <a:buFont typeface="Wingdings" pitchFamily="2" charset="2"/>
              <a:buChar char="§"/>
            </a:pPr>
            <a:r>
              <a:rPr kumimoji="1" lang="en-US" altLang="ko-KR" sz="2000" dirty="0" smtClean="0"/>
              <a:t>‘</a:t>
            </a:r>
            <a:r>
              <a:rPr kumimoji="1" lang="ko-KR" altLang="en-US" sz="2000" dirty="0" smtClean="0"/>
              <a:t>죽음의 형벌</a:t>
            </a:r>
            <a:r>
              <a:rPr kumimoji="1" lang="en-US" altLang="ko-KR" sz="2000" dirty="0" smtClean="0"/>
              <a:t>’</a:t>
            </a:r>
            <a:r>
              <a:rPr kumimoji="1" lang="ko-KR" altLang="en-US" sz="2000" dirty="0" smtClean="0"/>
              <a:t>을 의미 </a:t>
            </a:r>
            <a:r>
              <a:rPr kumimoji="1" lang="en-US" altLang="ko-KR" sz="2000" dirty="0" smtClean="0"/>
              <a:t>X                </a:t>
            </a:r>
            <a:r>
              <a:rPr kumimoji="1" lang="en-US" altLang="ko-KR" sz="2000" b="1" dirty="0" smtClean="0"/>
              <a:t>‘</a:t>
            </a:r>
            <a:r>
              <a:rPr kumimoji="1" lang="ko-KR" altLang="en-US" sz="2000" b="1" dirty="0" smtClean="0"/>
              <a:t>죽음의 현실성</a:t>
            </a:r>
            <a:r>
              <a:rPr kumimoji="1" lang="en-US" altLang="ko-KR" sz="2000" b="1" dirty="0" smtClean="0"/>
              <a:t>’ </a:t>
            </a:r>
            <a:r>
              <a:rPr kumimoji="1" lang="ko-KR" altLang="en-US" sz="2000" dirty="0" smtClean="0"/>
              <a:t>언급</a:t>
            </a:r>
            <a:endParaRPr kumimoji="1"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선악과를 먹지 말라는 명령 이전에도 인간의 </a:t>
            </a:r>
            <a:r>
              <a:rPr kumimoji="1" lang="en-US" altLang="ko-KR" sz="2000" dirty="0" smtClean="0"/>
              <a:t>‘</a:t>
            </a:r>
            <a:r>
              <a:rPr kumimoji="1" lang="ko-KR" altLang="en-US" sz="2000" dirty="0" smtClean="0"/>
              <a:t>현실적인 죽음</a:t>
            </a:r>
            <a:r>
              <a:rPr kumimoji="1" lang="en-US" altLang="ko-KR" sz="2000" dirty="0" smtClean="0"/>
              <a:t>’</a:t>
            </a:r>
            <a:r>
              <a:rPr kumimoji="1" lang="ko-KR" altLang="en-US" sz="2000" dirty="0" smtClean="0"/>
              <a:t>은 존재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000" dirty="0" smtClean="0"/>
              <a:t>       </a:t>
            </a:r>
            <a:r>
              <a:rPr kumimoji="1" lang="en-US" altLang="ko-KR" sz="1700" dirty="0" smtClean="0"/>
              <a:t>ex : “</a:t>
            </a:r>
            <a:r>
              <a:rPr kumimoji="1" lang="ko-KR" altLang="en-US" sz="1700" dirty="0" smtClean="0"/>
              <a:t>내 살 중의 살</a:t>
            </a:r>
            <a:r>
              <a:rPr kumimoji="1" lang="en-US" altLang="ko-KR" sz="1700" dirty="0" smtClean="0"/>
              <a:t>”</a:t>
            </a:r>
            <a:r>
              <a:rPr kumimoji="1" lang="ko-KR" altLang="en-US" sz="1700" dirty="0" smtClean="0"/>
              <a:t>에서 </a:t>
            </a:r>
            <a:r>
              <a:rPr kumimoji="1" lang="en-US" altLang="ko-KR" sz="1700" dirty="0" smtClean="0"/>
              <a:t>‘</a:t>
            </a:r>
            <a:r>
              <a:rPr kumimoji="1" lang="ko-KR" altLang="en-US" sz="1700" b="1" dirty="0" smtClean="0">
                <a:solidFill>
                  <a:srgbClr val="0000FF"/>
                </a:solidFill>
              </a:rPr>
              <a:t>살</a:t>
            </a:r>
            <a:r>
              <a:rPr kumimoji="1" lang="en-US" altLang="ko-KR" sz="1700" b="1" dirty="0" smtClean="0">
                <a:solidFill>
                  <a:srgbClr val="0000FF"/>
                </a:solidFill>
              </a:rPr>
              <a:t>’</a:t>
            </a:r>
            <a:r>
              <a:rPr kumimoji="1" lang="en-US" altLang="ko-KR" sz="1700" dirty="0" smtClean="0"/>
              <a:t>(</a:t>
            </a:r>
            <a:r>
              <a:rPr lang="he-IL" altLang="ko-KR" sz="1800" dirty="0" smtClean="0"/>
              <a:t>בָשָׂר</a:t>
            </a:r>
            <a:r>
              <a:rPr kumimoji="1" lang="en-US" altLang="ko-KR" sz="1700" dirty="0" smtClean="0"/>
              <a:t>)</a:t>
            </a:r>
            <a:r>
              <a:rPr kumimoji="1" lang="ko-KR" altLang="en-US" sz="1700" dirty="0" smtClean="0"/>
              <a:t>은 </a:t>
            </a:r>
            <a:r>
              <a:rPr kumimoji="1" lang="ko-KR" altLang="en-US" sz="1700" b="1" dirty="0" smtClean="0">
                <a:solidFill>
                  <a:srgbClr val="0000FF"/>
                </a:solidFill>
              </a:rPr>
              <a:t>인간의 유한성</a:t>
            </a:r>
            <a:r>
              <a:rPr kumimoji="1" lang="ko-KR" altLang="en-US" sz="1700" dirty="0" smtClean="0"/>
              <a:t>을 상징</a:t>
            </a:r>
            <a:endParaRPr kumimoji="1" lang="en-US" altLang="ko-KR" sz="1700" dirty="0" smtClean="0"/>
          </a:p>
          <a:p>
            <a:pPr marL="0" indent="0">
              <a:buNone/>
            </a:pPr>
            <a:endParaRPr kumimoji="1" lang="en-US" altLang="ko-KR" sz="1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인간의 죽음은 죄의 결과가 아님</a:t>
            </a:r>
            <a:endParaRPr kumimoji="1"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인간의 유한성</a:t>
            </a:r>
            <a:r>
              <a:rPr kumimoji="1" lang="en-US" altLang="ko-KR" sz="2000" dirty="0" smtClean="0"/>
              <a:t>, </a:t>
            </a:r>
            <a:r>
              <a:rPr kumimoji="1" lang="ko-KR" altLang="en-US" sz="2000" dirty="0" smtClean="0"/>
              <a:t>즉 </a:t>
            </a:r>
            <a:r>
              <a:rPr kumimoji="1" lang="ko-KR" altLang="en-US" sz="2000" b="1" dirty="0" smtClean="0"/>
              <a:t>인간의 죽음</a:t>
            </a:r>
            <a:r>
              <a:rPr kumimoji="1" lang="ko-KR" altLang="en-US" sz="2000" dirty="0" smtClean="0"/>
              <a:t>은 근본적인 창조 질서에 속함</a:t>
            </a:r>
            <a:endParaRPr kumimoji="1" lang="en-US" altLang="ko-KR" sz="2000" dirty="0" smtClean="0"/>
          </a:p>
          <a:p>
            <a:pPr marL="0" indent="0">
              <a:buNone/>
            </a:pPr>
            <a:endParaRPr kumimoji="1" lang="en-US" altLang="ko-KR" sz="1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인간은 에덴에서 추방당한 후 생명나무로의 접근 원천적 차단</a:t>
            </a:r>
            <a:endParaRPr kumimoji="1"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/>
              <a:t>인간의 수고와 곤궁은 살아있는 한 계속 됨</a:t>
            </a:r>
            <a:endParaRPr kumimoji="1" lang="en-US" altLang="ko-KR" sz="2000" dirty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b="1" dirty="0" smtClean="0"/>
              <a:t>죽음</a:t>
            </a:r>
            <a:r>
              <a:rPr kumimoji="1" lang="ko-KR" altLang="en-US" sz="2000" dirty="0" smtClean="0"/>
              <a:t>은 수고로운 노동에 주어진 한계</a:t>
            </a:r>
            <a:endParaRPr kumimoji="1" lang="en-US" altLang="ko-KR" sz="2000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48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2) </a:t>
            </a:r>
            <a:r>
              <a:rPr kumimoji="1" lang="ko-KR" altLang="en-US" sz="2000" dirty="0">
                <a:solidFill>
                  <a:schemeClr val="tx1"/>
                </a:solidFill>
              </a:rPr>
              <a:t>남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자가 받은 형벌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50633" y="1872737"/>
            <a:ext cx="680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dirty="0" smtClean="0"/>
              <a:t>“</a:t>
            </a:r>
            <a:r>
              <a:rPr lang="ko-KR" altLang="en-US" sz="2400" b="1" i="1" dirty="0" smtClean="0"/>
              <a:t>너는 </a:t>
            </a:r>
            <a:r>
              <a:rPr lang="ko-KR" altLang="en-US" sz="2400" b="1" i="1" dirty="0"/>
              <a:t>흙이니 </a:t>
            </a:r>
            <a:r>
              <a:rPr lang="ko-KR" altLang="en-US" sz="2400" b="1" i="1" dirty="0">
                <a:solidFill>
                  <a:schemeClr val="accent2"/>
                </a:solidFill>
              </a:rPr>
              <a:t>흙으로 돌아갈 </a:t>
            </a:r>
            <a:r>
              <a:rPr lang="ko-KR" altLang="en-US" sz="2400" b="1" i="1" dirty="0" smtClean="0">
                <a:solidFill>
                  <a:schemeClr val="accent2"/>
                </a:solidFill>
              </a:rPr>
              <a:t>것이니라</a:t>
            </a:r>
            <a:r>
              <a:rPr lang="en-US" altLang="ko-KR" sz="2400" b="1" i="1" dirty="0" smtClean="0"/>
              <a:t>….”</a:t>
            </a:r>
            <a:r>
              <a:rPr lang="ko-KR" altLang="en-US" sz="2400" b="1" i="1" dirty="0" smtClean="0"/>
              <a:t> </a:t>
            </a:r>
            <a:endParaRPr lang="ko-KR" altLang="en-US" sz="2400" b="1" i="1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795830" y="2881424"/>
            <a:ext cx="39340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7649" y="1361663"/>
            <a:ext cx="860884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 smtClean="0"/>
          </a:p>
          <a:p>
            <a:pPr lvl="4"/>
            <a:endParaRPr kumimoji="1" lang="en-US" altLang="ko-KR" dirty="0"/>
          </a:p>
          <a:p>
            <a:pPr lvl="4"/>
            <a:endParaRPr kumimoji="1" lang="en-US" altLang="ko-KR" sz="400" dirty="0"/>
          </a:p>
          <a:p>
            <a:pPr marL="488950" indent="-171450">
              <a:buFont typeface="Wingdings" pitchFamily="2" charset="2"/>
              <a:buChar char="§"/>
            </a:pPr>
            <a:r>
              <a:rPr kumimoji="1" lang="ko-KR" altLang="en-US" sz="2000" dirty="0" smtClean="0"/>
              <a:t>뱀의 등장</a:t>
            </a:r>
            <a:endParaRPr kumimoji="1" lang="en-US" altLang="ko-KR" sz="2000" dirty="0" smtClean="0"/>
          </a:p>
          <a:p>
            <a:pPr marL="488950" indent="-171450">
              <a:buFont typeface="Wingdings" pitchFamily="2" charset="2"/>
              <a:buChar char="§"/>
            </a:pPr>
            <a:r>
              <a:rPr kumimoji="1" lang="ko-KR" altLang="en-US" sz="2000" dirty="0" smtClean="0"/>
              <a:t>뱀으로부터 여자가 유혹을 받게 됨</a:t>
            </a:r>
            <a:endParaRPr kumimoji="1" lang="en-US" altLang="ko-KR" sz="2000" dirty="0" smtClean="0"/>
          </a:p>
          <a:p>
            <a:pPr marL="488950" indent="-171450">
              <a:buFont typeface="Wingdings" pitchFamily="2" charset="2"/>
              <a:buChar char="§"/>
            </a:pPr>
            <a:r>
              <a:rPr kumimoji="1" lang="ko-KR" altLang="en-US" sz="2000" dirty="0" smtClean="0"/>
              <a:t>뱀과 여자의 대화로 구성</a:t>
            </a:r>
            <a:endParaRPr kumimoji="1" lang="en-US" altLang="ko-KR" sz="2000" dirty="0" smtClean="0"/>
          </a:p>
          <a:p>
            <a:pPr marL="488950" indent="-171450">
              <a:buFont typeface="Wingdings" pitchFamily="2" charset="2"/>
              <a:buChar char="§"/>
            </a:pPr>
            <a:r>
              <a:rPr kumimoji="1" lang="ko-KR" altLang="en-US" sz="2000" dirty="0" smtClean="0"/>
              <a:t>뱀은 하나님의 말씀을 거역하도록 </a:t>
            </a:r>
            <a:endParaRPr kumimoji="1" lang="en-US" altLang="ko-KR" sz="2000" dirty="0" smtClean="0"/>
          </a:p>
          <a:p>
            <a:pPr indent="0">
              <a:buNone/>
            </a:pPr>
            <a:r>
              <a:rPr kumimoji="1" lang="en-US" altLang="ko-KR" sz="2000" dirty="0" smtClean="0"/>
              <a:t>   </a:t>
            </a:r>
            <a:r>
              <a:rPr kumimoji="1" lang="ko-KR" altLang="en-US" sz="2000" dirty="0" smtClean="0"/>
              <a:t>여자를 교묘히 유혹</a:t>
            </a:r>
            <a:endParaRPr kumimoji="1" lang="ko-KR" altLang="en-US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7649" y="2416594"/>
            <a:ext cx="4291694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b="1" dirty="0">
                <a:solidFill>
                  <a:srgbClr val="0000FF"/>
                </a:solidFill>
              </a:rPr>
              <a:t>3:1-5</a:t>
            </a:r>
            <a:r>
              <a:rPr kumimoji="1" lang="en-US" altLang="ko-KR" b="1" dirty="0"/>
              <a:t>                </a:t>
            </a:r>
            <a:r>
              <a:rPr kumimoji="1" lang="ko-KR" altLang="en-US" b="1" dirty="0">
                <a:solidFill>
                  <a:srgbClr val="0000FF"/>
                </a:solidFill>
              </a:rPr>
              <a:t>뱀의 등장과 유혹</a:t>
            </a:r>
            <a:endParaRPr kumimoji="1" lang="en-US" altLang="ko-KR" b="1" dirty="0">
              <a:solidFill>
                <a:srgbClr val="0000FF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47649" y="1545756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1st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6" y="1545760"/>
            <a:ext cx="4441371" cy="53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sz="2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ko-KR" altLang="en-US" sz="4900" b="1" dirty="0" smtClean="0">
                <a:solidFill>
                  <a:srgbClr val="C00000"/>
                </a:solidFill>
              </a:rPr>
              <a:t>가죽옷</a:t>
            </a:r>
            <a:endParaRPr kumimoji="1" lang="en-US" altLang="ko-KR" sz="49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kumimoji="1" lang="ko-KR" altLang="en-US" sz="2600" b="1" dirty="0" err="1" smtClean="0">
                <a:solidFill>
                  <a:srgbClr val="0000FF"/>
                </a:solidFill>
              </a:rPr>
              <a:t>카트놋</a:t>
            </a:r>
            <a:r>
              <a:rPr kumimoji="1" lang="en-US" altLang="ko-KR" sz="2600" b="1" dirty="0" smtClean="0">
                <a:solidFill>
                  <a:srgbClr val="0000FF"/>
                </a:solidFill>
              </a:rPr>
              <a:t>(</a:t>
            </a:r>
            <a:r>
              <a:rPr lang="he-IL" altLang="ko-KR" sz="2600" b="1" dirty="0" smtClean="0">
                <a:solidFill>
                  <a:srgbClr val="0000FF"/>
                </a:solidFill>
              </a:rPr>
              <a:t>כָּתְנֹות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)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무릎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발목까지 내려오는 긴 옷</a:t>
            </a:r>
            <a:endParaRPr lang="en-US" altLang="ko-KR" sz="2600" dirty="0" smtClean="0"/>
          </a:p>
          <a:p>
            <a:pPr marL="0" indent="0">
              <a:buNone/>
            </a:pPr>
            <a:endParaRPr lang="en-US" altLang="ko-KR" sz="100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2600" dirty="0" smtClean="0"/>
              <a:t>인간      </a:t>
            </a:r>
            <a:r>
              <a:rPr lang="en-US" altLang="ko-KR" sz="2600" dirty="0" smtClean="0"/>
              <a:t>–  </a:t>
            </a:r>
            <a:r>
              <a:rPr lang="ko-KR" altLang="en-US" sz="2600" dirty="0" smtClean="0"/>
              <a:t>부끄러움을 가리기 위한 허술한 </a:t>
            </a:r>
            <a:r>
              <a:rPr lang="ko-KR" altLang="en-US" sz="2600" b="1" dirty="0" smtClean="0">
                <a:solidFill>
                  <a:srgbClr val="00B050"/>
                </a:solidFill>
              </a:rPr>
              <a:t>나뭇잎 옷</a:t>
            </a:r>
            <a:endParaRPr lang="en-US" altLang="ko-KR" sz="26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600" dirty="0" smtClean="0"/>
              <a:t>하나님  </a:t>
            </a:r>
            <a:r>
              <a:rPr lang="en-US" altLang="ko-KR" sz="2600" dirty="0" smtClean="0"/>
              <a:t>–  </a:t>
            </a:r>
            <a:r>
              <a:rPr lang="ko-KR" altLang="en-US" sz="2600" dirty="0" smtClean="0"/>
              <a:t>몸을 잘 보호 할 수 있고</a:t>
            </a:r>
            <a:r>
              <a:rPr lang="en-US" altLang="ko-KR" sz="2600" dirty="0" smtClean="0"/>
              <a:t>,</a:t>
            </a:r>
            <a:r>
              <a:rPr lang="ko-KR" altLang="en-US" sz="2600" dirty="0" smtClean="0"/>
              <a:t> 부끄러움을 완전히 덮어 줄 수 있는 </a:t>
            </a:r>
            <a:endParaRPr lang="en-US" altLang="ko-KR" sz="2600" dirty="0" smtClean="0"/>
          </a:p>
          <a:p>
            <a:pPr marL="0" indent="0"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                        </a:t>
            </a:r>
            <a:r>
              <a:rPr lang="ko-KR" altLang="en-US" sz="2600" b="1" dirty="0" smtClean="0">
                <a:solidFill>
                  <a:srgbClr val="C00000"/>
                </a:solidFill>
              </a:rPr>
              <a:t>가죽옷</a:t>
            </a:r>
            <a:r>
              <a:rPr lang="ko-KR" altLang="en-US" sz="2600" dirty="0" smtClean="0"/>
              <a:t>을 만들어 주심</a:t>
            </a:r>
            <a:endParaRPr lang="en-US" altLang="ko-KR" sz="2600" dirty="0" smtClean="0"/>
          </a:p>
          <a:p>
            <a:pPr>
              <a:buFont typeface="Wingdings" pitchFamily="2" charset="2"/>
              <a:buChar char="§"/>
            </a:pPr>
            <a:endParaRPr lang="en-US" altLang="ko-KR" sz="500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2600" dirty="0" smtClean="0"/>
              <a:t>엉겅퀴와 가시덤불의 위협 속에 있는 </a:t>
            </a:r>
            <a:r>
              <a:rPr lang="ko-KR" altLang="en-US" sz="2600" u="sng" dirty="0" smtClean="0"/>
              <a:t>인간의 생명을 보호</a:t>
            </a:r>
            <a:r>
              <a:rPr lang="ko-KR" altLang="en-US" sz="2600" dirty="0" smtClean="0"/>
              <a:t> 하시려는</a:t>
            </a:r>
            <a:r>
              <a:rPr lang="en-US" altLang="ko-KR" sz="2600" dirty="0" smtClean="0"/>
              <a:t>   </a:t>
            </a:r>
          </a:p>
          <a:p>
            <a:pPr marL="0" indent="0">
              <a:buNone/>
            </a:pPr>
            <a:r>
              <a:rPr lang="en-US" altLang="ko-KR" sz="2600" b="1" dirty="0"/>
              <a:t> </a:t>
            </a:r>
            <a:r>
              <a:rPr lang="en-US" altLang="ko-KR" sz="2600" b="1" dirty="0" smtClean="0"/>
              <a:t>     </a:t>
            </a:r>
            <a:r>
              <a:rPr lang="ko-KR" altLang="en-US" sz="2600" b="1" dirty="0" smtClean="0"/>
              <a:t>하나님의 은총의 선물</a:t>
            </a:r>
            <a:endParaRPr lang="en-US" altLang="ko-KR" sz="2600" b="1" dirty="0" smtClean="0"/>
          </a:p>
          <a:p>
            <a:pPr>
              <a:buFont typeface="Wingdings" pitchFamily="2" charset="2"/>
              <a:buChar char="§"/>
            </a:pPr>
            <a:endParaRPr lang="en-US" altLang="ko-KR" sz="500" dirty="0"/>
          </a:p>
          <a:p>
            <a:pPr>
              <a:buFont typeface="Wingdings" pitchFamily="2" charset="2"/>
              <a:buChar char="§"/>
            </a:pPr>
            <a:r>
              <a:rPr lang="ko-KR" altLang="en-US" sz="2600" dirty="0" smtClean="0"/>
              <a:t>범죄한 인간을 </a:t>
            </a:r>
            <a:r>
              <a:rPr lang="ko-KR" altLang="en-US" sz="2600" dirty="0"/>
              <a:t>향</a:t>
            </a:r>
            <a:r>
              <a:rPr lang="ko-KR" altLang="en-US" sz="2600" dirty="0" smtClean="0"/>
              <a:t>한 </a:t>
            </a:r>
            <a:r>
              <a:rPr lang="ko-KR" altLang="en-US" sz="2600" b="1" dirty="0" smtClean="0"/>
              <a:t>하나님의 사랑</a:t>
            </a:r>
            <a:r>
              <a:rPr lang="en-US" altLang="ko-KR" sz="2600" b="1" dirty="0" smtClean="0"/>
              <a:t>, </a:t>
            </a:r>
            <a:r>
              <a:rPr lang="ko-KR" altLang="en-US" sz="2600" b="1" dirty="0" smtClean="0"/>
              <a:t>긍휼</a:t>
            </a:r>
            <a:endParaRPr lang="en-US" altLang="ko-KR" sz="2600" b="1" dirty="0" smtClean="0"/>
          </a:p>
          <a:p>
            <a:pPr>
              <a:buFont typeface="Wingdings" pitchFamily="2" charset="2"/>
              <a:buChar char="§"/>
            </a:pPr>
            <a:endParaRPr kumimoji="1"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49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r>
              <a:rPr kumimoji="1" lang="en-US" altLang="ko-KR" sz="2000" dirty="0">
                <a:solidFill>
                  <a:schemeClr val="tx1"/>
                </a:solidFill>
              </a:rPr>
              <a:t>3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) </a:t>
            </a:r>
            <a:r>
              <a:rPr kumimoji="1" lang="ko-KR" altLang="en-US" sz="2000" b="1" dirty="0" smtClean="0">
                <a:solidFill>
                  <a:srgbClr val="C00000"/>
                </a:solidFill>
              </a:rPr>
              <a:t>가죽옷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을 지어 주신 하나님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2" y="1436092"/>
            <a:ext cx="2902688" cy="24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en-US" altLang="ko-KR" sz="1000" b="1" dirty="0" smtClean="0">
                <a:solidFill>
                  <a:srgbClr val="C00000"/>
                </a:solidFill>
              </a:rPr>
              <a:t>      </a:t>
            </a:r>
          </a:p>
          <a:p>
            <a:pPr marL="0" indent="0">
              <a:buNone/>
            </a:pPr>
            <a:endParaRPr kumimoji="1" lang="en-US" altLang="ko-KR" sz="1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ko-KR" altLang="en-US" b="1" dirty="0" smtClean="0"/>
              <a:t>              </a:t>
            </a:r>
            <a:endParaRPr kumimoji="1" lang="en-US" altLang="ko-KR" sz="1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 typeface="Wingdings" pitchFamily="2" charset="2"/>
              <a:buChar char="§"/>
            </a:pPr>
            <a:endParaRPr kumimoji="1"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50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r>
              <a:rPr kumimoji="1" lang="en-US" altLang="ko-KR" sz="2000" dirty="0">
                <a:solidFill>
                  <a:schemeClr val="tx1"/>
                </a:solidFill>
              </a:rPr>
              <a:t>3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) </a:t>
            </a:r>
            <a:r>
              <a:rPr kumimoji="1" lang="ko-KR" altLang="en-US" sz="2000" b="1" dirty="0" smtClean="0">
                <a:solidFill>
                  <a:srgbClr val="C00000"/>
                </a:solidFill>
              </a:rPr>
              <a:t>가죽옷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을 지어 주신 하나님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타원 1"/>
          <p:cNvSpPr/>
          <p:nvPr/>
        </p:nvSpPr>
        <p:spPr>
          <a:xfrm>
            <a:off x="2817637" y="1733109"/>
            <a:ext cx="3763925" cy="12227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500" b="1" dirty="0" smtClean="0">
                <a:solidFill>
                  <a:srgbClr val="C00000"/>
                </a:solidFill>
              </a:rPr>
              <a:t>하나님</a:t>
            </a:r>
            <a:endParaRPr kumimoji="1" lang="en-US" altLang="ko-KR" sz="3500" b="1" dirty="0">
              <a:solidFill>
                <a:srgbClr val="C00000"/>
              </a:solidFill>
            </a:endParaRPr>
          </a:p>
        </p:txBody>
      </p:sp>
      <p:cxnSp>
        <p:nvCxnSpPr>
          <p:cNvPr id="7" name="직선 화살표 연결선 6"/>
          <p:cNvCxnSpPr>
            <a:stCxn id="2" idx="4"/>
          </p:cNvCxnSpPr>
          <p:nvPr/>
        </p:nvCxnSpPr>
        <p:spPr>
          <a:xfrm flipH="1">
            <a:off x="2115879" y="2955855"/>
            <a:ext cx="2583714" cy="10189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2" idx="4"/>
          </p:cNvCxnSpPr>
          <p:nvPr/>
        </p:nvCxnSpPr>
        <p:spPr>
          <a:xfrm>
            <a:off x="4699599" y="2955853"/>
            <a:ext cx="2800663" cy="10082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127051" y="4004869"/>
            <a:ext cx="23497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2500" b="1" dirty="0" smtClean="0"/>
              <a:t>죄인을 심판</a:t>
            </a:r>
            <a:endParaRPr kumimoji="1" lang="en-US" altLang="ko-KR" sz="2500" b="1" dirty="0"/>
          </a:p>
        </p:txBody>
      </p:sp>
      <p:sp>
        <p:nvSpPr>
          <p:cNvPr id="20" name="직사각형 19"/>
          <p:cNvSpPr/>
          <p:nvPr/>
        </p:nvSpPr>
        <p:spPr>
          <a:xfrm>
            <a:off x="6282829" y="3972973"/>
            <a:ext cx="24135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2500" b="1" dirty="0" smtClean="0"/>
              <a:t>은혜</a:t>
            </a:r>
            <a:endParaRPr kumimoji="1" lang="en-US" altLang="ko-KR" sz="2500" b="1" dirty="0"/>
          </a:p>
        </p:txBody>
      </p:sp>
      <p:cxnSp>
        <p:nvCxnSpPr>
          <p:cNvPr id="22" name="직선 화살표 연결선 21"/>
          <p:cNvCxnSpPr>
            <a:stCxn id="17" idx="2"/>
          </p:cNvCxnSpPr>
          <p:nvPr/>
        </p:nvCxnSpPr>
        <p:spPr>
          <a:xfrm>
            <a:off x="2301949" y="4481923"/>
            <a:ext cx="2397644" cy="7492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20" idx="2"/>
          </p:cNvCxnSpPr>
          <p:nvPr/>
        </p:nvCxnSpPr>
        <p:spPr>
          <a:xfrm flipH="1">
            <a:off x="4805916" y="4450027"/>
            <a:ext cx="2683708" cy="7811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2966489" y="5401340"/>
            <a:ext cx="3678865" cy="11671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rgbClr val="00B050"/>
                </a:solidFill>
              </a:rPr>
              <a:t>구약의 </a:t>
            </a:r>
            <a:r>
              <a:rPr lang="ko-KR" altLang="en-US" sz="2200" b="1" dirty="0" smtClean="0">
                <a:solidFill>
                  <a:srgbClr val="00B050"/>
                </a:solidFill>
              </a:rPr>
              <a:t>복음</a:t>
            </a:r>
            <a:r>
              <a:rPr lang="en-US" altLang="ko-KR" sz="2200" dirty="0">
                <a:solidFill>
                  <a:srgbClr val="00B050"/>
                </a:solidFill>
              </a:rPr>
              <a:t>,</a:t>
            </a:r>
            <a:r>
              <a:rPr lang="en-US" altLang="ko-KR" sz="22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ko-KR" altLang="en-US" sz="2200" dirty="0" smtClean="0">
                <a:solidFill>
                  <a:srgbClr val="00B050"/>
                </a:solidFill>
              </a:rPr>
              <a:t>구원의 </a:t>
            </a:r>
            <a:r>
              <a:rPr lang="ko-KR" altLang="en-US" sz="2200" b="1" dirty="0" smtClean="0">
                <a:solidFill>
                  <a:srgbClr val="00B050"/>
                </a:solidFill>
              </a:rPr>
              <a:t>기쁜 소식</a:t>
            </a:r>
            <a:endParaRPr lang="ko-KR" alt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51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3:14-21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4.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하나님의 심판 선고와 은혜의 선물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r>
              <a:rPr kumimoji="1" lang="en-US" altLang="ko-KR" sz="2000" dirty="0">
                <a:solidFill>
                  <a:schemeClr val="tx1"/>
                </a:solidFill>
              </a:rPr>
              <a:t>3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) </a:t>
            </a:r>
            <a:r>
              <a:rPr kumimoji="1" lang="ko-KR" altLang="en-US" sz="2000" b="1" dirty="0" smtClean="0">
                <a:solidFill>
                  <a:srgbClr val="C00000"/>
                </a:solidFill>
              </a:rPr>
              <a:t>가죽옷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을 지어 주신 하나님</a:t>
            </a:r>
            <a:endParaRPr kumimoji="1" lang="en-US" altLang="ko-KR" sz="2000" dirty="0">
              <a:solidFill>
                <a:schemeClr val="tx1"/>
              </a:solidFill>
            </a:endParaRPr>
          </a:p>
          <a:p>
            <a:pPr marL="0" lvl="1" algn="ctr">
              <a:spcBef>
                <a:spcPts val="1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78195" y="1818173"/>
            <a:ext cx="2094614" cy="1807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>
                <a:solidFill>
                  <a:srgbClr val="C00000"/>
                </a:solidFill>
              </a:rPr>
              <a:t>가죽옷</a:t>
            </a:r>
            <a:endParaRPr lang="ko-KR" altLang="en-US" sz="3000" b="1" dirty="0">
              <a:solidFill>
                <a:srgbClr val="C00000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381154" y="2397641"/>
            <a:ext cx="850604" cy="6485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412518" y="1818173"/>
            <a:ext cx="3413051" cy="1807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rgbClr val="C00000"/>
                </a:solidFill>
              </a:rPr>
              <a:t>용서</a:t>
            </a:r>
            <a:endParaRPr lang="en-US" altLang="ko-KR" sz="2200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&amp;</a:t>
            </a:r>
          </a:p>
          <a:p>
            <a:pPr algn="ctr"/>
            <a:r>
              <a:rPr lang="en-US" altLang="ko-KR" sz="2200" b="1" dirty="0" smtClean="0">
                <a:solidFill>
                  <a:srgbClr val="C00000"/>
                </a:solidFill>
              </a:rPr>
              <a:t>‘</a:t>
            </a:r>
            <a:r>
              <a:rPr lang="ko-KR" altLang="en-US" sz="2200" b="1" dirty="0" smtClean="0">
                <a:solidFill>
                  <a:srgbClr val="C00000"/>
                </a:solidFill>
              </a:rPr>
              <a:t>은혜로운 심판</a:t>
            </a:r>
            <a:r>
              <a:rPr lang="en-US" altLang="ko-KR" sz="2200" b="1" dirty="0" smtClean="0">
                <a:solidFill>
                  <a:srgbClr val="C00000"/>
                </a:solidFill>
              </a:rPr>
              <a:t>’</a:t>
            </a:r>
            <a:endParaRPr lang="ko-KR" altLang="en-US" sz="2200" b="1" dirty="0">
              <a:solidFill>
                <a:srgbClr val="C0000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78202" y="4809464"/>
            <a:ext cx="6868633" cy="16003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rgbClr val="C00000"/>
                </a:solidFill>
              </a:rPr>
              <a:t>하나님은 만드신 가죽옷을 인간들에게</a:t>
            </a:r>
            <a:endParaRPr lang="en-US" altLang="ko-KR" sz="2200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sz="2200" dirty="0" smtClean="0">
                <a:solidFill>
                  <a:srgbClr val="C00000"/>
                </a:solidFill>
              </a:rPr>
              <a:t> </a:t>
            </a:r>
            <a:endParaRPr lang="en-US" altLang="ko-KR" sz="2200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sz="2200" dirty="0" smtClean="0">
                <a:solidFill>
                  <a:srgbClr val="C00000"/>
                </a:solidFill>
              </a:rPr>
              <a:t>직접 </a:t>
            </a:r>
            <a:r>
              <a:rPr lang="en-US" altLang="ko-KR" sz="2200" b="1" dirty="0" smtClean="0">
                <a:solidFill>
                  <a:srgbClr val="C00000"/>
                </a:solidFill>
              </a:rPr>
              <a:t>‘</a:t>
            </a:r>
            <a:r>
              <a:rPr lang="ko-KR" altLang="en-US" sz="2200" b="1" dirty="0" smtClean="0">
                <a:solidFill>
                  <a:srgbClr val="C00000"/>
                </a:solidFill>
              </a:rPr>
              <a:t>입혀주시는</a:t>
            </a:r>
            <a:r>
              <a:rPr lang="en-US" altLang="ko-KR" sz="2200" b="1" dirty="0" smtClean="0">
                <a:solidFill>
                  <a:srgbClr val="C00000"/>
                </a:solidFill>
              </a:rPr>
              <a:t>’ </a:t>
            </a:r>
            <a:r>
              <a:rPr lang="ko-KR" altLang="en-US" sz="2200" dirty="0" smtClean="0">
                <a:solidFill>
                  <a:srgbClr val="C00000"/>
                </a:solidFill>
              </a:rPr>
              <a:t>자비로우신 분</a:t>
            </a:r>
            <a:endParaRPr lang="ko-KR" altLang="en-US" sz="2200" dirty="0">
              <a:solidFill>
                <a:srgbClr val="C00000"/>
              </a:solidFill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5762852" y="3774562"/>
            <a:ext cx="712381" cy="8506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52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3:22-24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</a:t>
            </a: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에덴에서 추방당한 인간의 모습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437282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  </a:t>
            </a:r>
            <a:r>
              <a:rPr lang="en-US" altLang="ko-KR" dirty="0">
                <a:latin typeface="+mn-ea"/>
              </a:rPr>
              <a:t>22 </a:t>
            </a:r>
            <a:r>
              <a:rPr lang="ko-KR" altLang="en-US" dirty="0">
                <a:latin typeface="+mn-ea"/>
              </a:rPr>
              <a:t>여호와 하나님이 이르시되 보라 이 사람이 선악을 아는 일에 우리 중 하나 같이 </a:t>
            </a:r>
            <a:endParaRPr lang="en-US" altLang="ko-KR" dirty="0" smtClean="0">
              <a:latin typeface="+mn-ea"/>
            </a:endParaRPr>
          </a:p>
          <a:p>
            <a:pPr fontAlgn="base"/>
            <a:endParaRPr lang="en-US" altLang="ko-KR" sz="500" dirty="0">
              <a:latin typeface="+mn-ea"/>
            </a:endParaRPr>
          </a:p>
          <a:p>
            <a:pPr fontAlgn="base"/>
            <a:r>
              <a:rPr lang="en-US" altLang="ko-KR" dirty="0" smtClean="0">
                <a:latin typeface="+mn-ea"/>
              </a:rPr>
              <a:t>      </a:t>
            </a:r>
            <a:r>
              <a:rPr lang="ko-KR" altLang="en-US" dirty="0" smtClean="0">
                <a:latin typeface="+mn-ea"/>
              </a:rPr>
              <a:t>되었으니 </a:t>
            </a:r>
            <a:r>
              <a:rPr lang="ko-KR" altLang="en-US" dirty="0">
                <a:latin typeface="+mn-ea"/>
              </a:rPr>
              <a:t>그가 그의 손을 들어 생명 나무 열매도 따먹고 영생할까 하노라 </a:t>
            </a:r>
            <a:r>
              <a:rPr lang="ko-KR" altLang="en-US" dirty="0" smtClean="0">
                <a:latin typeface="+mn-ea"/>
              </a:rPr>
              <a:t>하시고</a:t>
            </a:r>
            <a:endParaRPr lang="en-US" altLang="ko-KR" dirty="0" smtClean="0">
              <a:latin typeface="+mn-ea"/>
            </a:endParaRPr>
          </a:p>
          <a:p>
            <a:pPr fontAlgn="base"/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pPr fontAlgn="base"/>
            <a:endParaRPr lang="ko-KR" altLang="en-US" sz="500" dirty="0">
              <a:latin typeface="+mn-ea"/>
            </a:endParaRPr>
          </a:p>
          <a:p>
            <a:pPr fontAlgn="base"/>
            <a:r>
              <a:rPr lang="en-US" altLang="ko-KR" dirty="0" smtClean="0">
                <a:latin typeface="+mn-ea"/>
              </a:rPr>
              <a:t>  23 </a:t>
            </a:r>
            <a:r>
              <a:rPr lang="ko-KR" altLang="en-US" dirty="0">
                <a:latin typeface="+mn-ea"/>
              </a:rPr>
              <a:t>여호와 하나님이 에덴 동산에서 그를 내보내어 그의 근원이 된 땅을 갈게 </a:t>
            </a:r>
            <a:r>
              <a:rPr lang="ko-KR" altLang="en-US" dirty="0" smtClean="0">
                <a:latin typeface="+mn-ea"/>
              </a:rPr>
              <a:t>하시니</a:t>
            </a:r>
            <a:endParaRPr lang="en-US" altLang="ko-KR" dirty="0" smtClean="0">
              <a:latin typeface="+mn-ea"/>
            </a:endParaRPr>
          </a:p>
          <a:p>
            <a:pPr fontAlgn="base"/>
            <a:endParaRPr lang="en-US" altLang="ko-KR" dirty="0" smtClean="0">
              <a:latin typeface="+mn-ea"/>
            </a:endParaRPr>
          </a:p>
          <a:p>
            <a:pPr fontAlgn="base"/>
            <a:endParaRPr lang="en-US" altLang="ko-KR" sz="500" dirty="0">
              <a:latin typeface="+mn-ea"/>
            </a:endParaRPr>
          </a:p>
          <a:p>
            <a:pPr fontAlgn="base"/>
            <a:r>
              <a:rPr lang="en-US" altLang="ko-KR" dirty="0" smtClean="0">
                <a:latin typeface="+mn-ea"/>
              </a:rPr>
              <a:t>  24 </a:t>
            </a:r>
            <a:r>
              <a:rPr lang="ko-KR" altLang="en-US" dirty="0">
                <a:latin typeface="+mn-ea"/>
              </a:rPr>
              <a:t>이같이 하나님이 그 사람을 쫓아내시고 에덴 동산 동쪽에 그룹들과 두루 도는 </a:t>
            </a:r>
            <a:endParaRPr lang="en-US" altLang="ko-KR" dirty="0" smtClean="0">
              <a:latin typeface="+mn-ea"/>
            </a:endParaRPr>
          </a:p>
          <a:p>
            <a:pPr fontAlgn="base"/>
            <a:endParaRPr lang="en-US" altLang="ko-KR" sz="500" dirty="0">
              <a:latin typeface="+mn-ea"/>
            </a:endParaRPr>
          </a:p>
          <a:p>
            <a:pPr fontAlgn="base"/>
            <a:r>
              <a:rPr lang="ko-KR" altLang="en-US" dirty="0" smtClean="0">
                <a:latin typeface="+mn-ea"/>
              </a:rPr>
              <a:t>      불 칼을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두어 </a:t>
            </a:r>
            <a:r>
              <a:rPr lang="ko-KR" altLang="en-US" dirty="0">
                <a:latin typeface="+mn-ea"/>
              </a:rPr>
              <a:t>생명나무의 길을 지키게 하시니라 </a:t>
            </a:r>
          </a:p>
          <a:p>
            <a:pPr fontAlgn="base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417231" y="1973228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5</a:t>
            </a:r>
            <a:r>
              <a:rPr lang="en-US" altLang="ko-KR" b="1" dirty="0" smtClean="0">
                <a:solidFill>
                  <a:schemeClr val="tx1"/>
                </a:solidFill>
              </a:rPr>
              <a:t>th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025286" y="1924241"/>
            <a:ext cx="4857751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b="1">
                <a:solidFill>
                  <a:srgbClr val="0000FF"/>
                </a:solidFill>
              </a:rPr>
              <a:t>3:22-24</a:t>
            </a:r>
            <a:r>
              <a:rPr kumimoji="1" lang="en-US" altLang="ko-KR" b="1"/>
              <a:t>          </a:t>
            </a:r>
            <a:r>
              <a:rPr kumimoji="1" lang="ko-KR" altLang="en-US" b="1" smtClean="0">
                <a:solidFill>
                  <a:srgbClr val="0000FF"/>
                </a:solidFill>
              </a:rPr>
              <a:t>에덴에서 </a:t>
            </a:r>
            <a:r>
              <a:rPr kumimoji="1" lang="ko-KR" altLang="en-US" b="1" dirty="0">
                <a:solidFill>
                  <a:srgbClr val="0000FF"/>
                </a:solidFill>
              </a:rPr>
              <a:t>추방당한 인간의 모습</a:t>
            </a:r>
            <a:endParaRPr kumimoji="1" lang="en-US" altLang="ko-K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 smtClean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400" b="1" i="1" dirty="0" smtClean="0"/>
              <a:t>선악과를 따먹은 인간은</a:t>
            </a:r>
            <a:r>
              <a:rPr kumimoji="1" lang="en-US" altLang="ko-KR" sz="2400" b="1" i="1" dirty="0" smtClean="0"/>
              <a:t>….</a:t>
            </a: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 smtClean="0"/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en-US" altLang="ko-KR" dirty="0" smtClean="0"/>
              <a:t>‘</a:t>
            </a:r>
            <a:r>
              <a:rPr kumimoji="1" lang="ko-KR" altLang="en-US" dirty="0" smtClean="0"/>
              <a:t>생명나무</a:t>
            </a:r>
            <a:r>
              <a:rPr kumimoji="1" lang="en-US" altLang="ko-KR" dirty="0" smtClean="0"/>
              <a:t>’ </a:t>
            </a:r>
            <a:r>
              <a:rPr kumimoji="1" lang="ko-KR" altLang="en-US" dirty="0" smtClean="0"/>
              <a:t>실과를 따먹고 영생하지 못하도록 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에덴에서 추방</a:t>
            </a:r>
            <a:endParaRPr kumimoji="1" lang="en-US" altLang="ko-KR" b="1" dirty="0" smtClean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kumimoji="1" lang="ko-KR" altLang="en-US" dirty="0"/>
              <a:t>선악을 아는 일에는 하나님으로부터 벗어나 </a:t>
            </a:r>
            <a:r>
              <a:rPr kumimoji="1" lang="ko-KR" altLang="en-US" b="1" dirty="0">
                <a:solidFill>
                  <a:srgbClr val="0000FF"/>
                </a:solidFill>
              </a:rPr>
              <a:t>독립적인 자유의지</a:t>
            </a:r>
            <a:r>
              <a:rPr kumimoji="1" lang="ko-KR" altLang="en-US" dirty="0"/>
              <a:t>를 </a:t>
            </a:r>
            <a:endParaRPr kumimoji="1" lang="en-US" altLang="ko-KR" dirty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dirty="0"/>
              <a:t>      행사할 수 있는 존재가 </a:t>
            </a:r>
            <a:r>
              <a:rPr kumimoji="1" lang="ko-KR" altLang="en-US" dirty="0" smtClean="0"/>
              <a:t>됨</a:t>
            </a:r>
            <a:endParaRPr kumimoji="1" lang="en-US" altLang="ko-KR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 algn="ctr">
              <a:buNone/>
            </a:pPr>
            <a:r>
              <a:rPr lang="ko-KR" altLang="en-US" sz="2000" b="1" i="1" u="sng" dirty="0">
                <a:solidFill>
                  <a:schemeClr val="accent2"/>
                </a:solidFill>
              </a:rPr>
              <a:t>“</a:t>
            </a:r>
            <a:r>
              <a:rPr lang="ko-KR" altLang="en-US" sz="2000" b="1" i="1" u="sng" dirty="0" smtClean="0">
                <a:solidFill>
                  <a:schemeClr val="accent2"/>
                </a:solidFill>
              </a:rPr>
              <a:t>하나님과의 </a:t>
            </a:r>
            <a:r>
              <a:rPr lang="ko-KR" altLang="en-US" sz="2000" b="1" i="1" u="sng" dirty="0">
                <a:solidFill>
                  <a:schemeClr val="accent2"/>
                </a:solidFill>
              </a:rPr>
              <a:t>의존 관계에서 벗어난 인간에게 찾아온 것은 무엇인가</a:t>
            </a:r>
            <a:r>
              <a:rPr lang="en-US" altLang="ko-KR" sz="2000" b="1" i="1" u="sng" dirty="0">
                <a:solidFill>
                  <a:schemeClr val="accent2"/>
                </a:solidFill>
              </a:rPr>
              <a:t>?”</a:t>
            </a:r>
            <a:endParaRPr lang="ko-KR" altLang="en-US" sz="2000" b="1" i="1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             </a:t>
            </a:r>
            <a:r>
              <a:rPr kumimoji="1" lang="ko-KR" altLang="en-US" sz="2000" dirty="0" smtClean="0"/>
              <a:t>가시덤불과 엉겅퀴가 가득한 땅을 경작해야만 하는 힘든 일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             </a:t>
            </a:r>
            <a:r>
              <a:rPr kumimoji="1" lang="ko-KR" altLang="en-US" sz="2000" dirty="0" smtClean="0"/>
              <a:t>하나님을 떠난 인간의 서글픈 실존적 운명</a:t>
            </a:r>
            <a:endParaRPr kumimoji="1" lang="en-US" altLang="ko-KR" sz="2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53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3:22-24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325310"/>
            <a:ext cx="6953694" cy="74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</a:t>
            </a: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에덴에서 추방당한 인간의 모습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       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1) 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토지를 경작해야 하는 인간</a:t>
            </a:r>
            <a:endParaRPr kumimoji="1" lang="en-US" altLang="ko-KR" sz="2400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1063263" y="5816013"/>
            <a:ext cx="446567" cy="2445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063263" y="5388936"/>
            <a:ext cx="446567" cy="2445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10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kumimoji="1" lang="ko-KR" altLang="en-US" sz="2500" b="1" i="1" dirty="0" smtClean="0"/>
              <a:t>에덴에서의</a:t>
            </a:r>
            <a:r>
              <a:rPr kumimoji="1" lang="ko-KR" altLang="en-US" b="1" i="1" dirty="0" smtClean="0"/>
              <a:t> </a:t>
            </a:r>
            <a:r>
              <a:rPr kumimoji="1" lang="ko-KR" altLang="en-US" sz="3500" b="1" i="1" dirty="0" smtClean="0">
                <a:solidFill>
                  <a:srgbClr val="0000FF"/>
                </a:solidFill>
              </a:rPr>
              <a:t>추방</a:t>
            </a:r>
            <a:r>
              <a:rPr kumimoji="1" lang="ko-KR" altLang="en-US" sz="2500" b="1" i="1" dirty="0" smtClean="0"/>
              <a:t>은</a:t>
            </a:r>
            <a:r>
              <a:rPr kumimoji="1" lang="en-US" altLang="ko-KR" sz="2500" b="1" i="1" dirty="0" smtClean="0"/>
              <a:t>…</a:t>
            </a:r>
            <a:endParaRPr kumimoji="1" lang="en-US" altLang="ko-KR" sz="2500" b="1" i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54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3:22-24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325310"/>
            <a:ext cx="6953694" cy="74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</a:t>
            </a: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에덴에서 추방당한 인간의 모습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           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2)  </a:t>
            </a:r>
            <a:r>
              <a:rPr kumimoji="1" lang="ko-KR" altLang="en-US" sz="2000" dirty="0" smtClean="0">
                <a:solidFill>
                  <a:schemeClr val="tx1"/>
                </a:solidFill>
              </a:rPr>
              <a:t>에덴으로 되돌아갈 수 없는  인간</a:t>
            </a:r>
            <a:endParaRPr kumimoji="1" lang="en-US" altLang="ko-KR" sz="2400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65842" y="2617016"/>
            <a:ext cx="680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400" b="1" i="1" dirty="0"/>
          </a:p>
        </p:txBody>
      </p:sp>
      <p:sp>
        <p:nvSpPr>
          <p:cNvPr id="8" name="직사각형 7"/>
          <p:cNvSpPr/>
          <p:nvPr/>
        </p:nvSpPr>
        <p:spPr>
          <a:xfrm>
            <a:off x="1127619" y="2617014"/>
            <a:ext cx="70807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/>
              <a:t>가장 무서운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하나님의 심판 </a:t>
            </a:r>
            <a:r>
              <a:rPr lang="ko-KR" altLang="en-US" sz="2000" dirty="0" smtClean="0"/>
              <a:t>선고</a:t>
            </a:r>
            <a:endParaRPr lang="en-US" altLang="ko-KR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/>
              <a:t>인간이 하나님께 불순종한 범죄에 대한 가장 가혹한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처벌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/>
              <a:t>인간의 죄</a:t>
            </a:r>
            <a:r>
              <a:rPr lang="ko-KR" altLang="en-US" sz="2000" b="1" i="1" dirty="0" smtClean="0"/>
              <a:t>  </a:t>
            </a:r>
            <a:r>
              <a:rPr lang="en-US" altLang="ko-KR" sz="2000" b="1" i="1" dirty="0" smtClean="0"/>
              <a:t>-  </a:t>
            </a:r>
            <a:r>
              <a:rPr lang="ko-KR" altLang="en-US" sz="2000" dirty="0" smtClean="0"/>
              <a:t>축복과 생명의 장소인 에덴으로부터의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추방</a:t>
            </a:r>
            <a:r>
              <a:rPr lang="ko-KR" altLang="en-US" sz="2000" dirty="0" smtClean="0"/>
              <a:t>을               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                    </a:t>
            </a:r>
            <a:r>
              <a:rPr lang="ko-KR" altLang="en-US" sz="2000" dirty="0" smtClean="0"/>
              <a:t>초래</a:t>
            </a:r>
            <a:endParaRPr lang="en-US" altLang="ko-KR" sz="2000" dirty="0" smtClean="0"/>
          </a:p>
          <a:p>
            <a:endParaRPr lang="en-US" altLang="ko-KR" sz="1000" dirty="0" smtClean="0"/>
          </a:p>
          <a:p>
            <a:endParaRPr lang="en-US" altLang="ko-KR" sz="5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2000" b="1" dirty="0" smtClean="0">
                <a:solidFill>
                  <a:schemeClr val="accent2"/>
                </a:solidFill>
              </a:rPr>
              <a:t>쫓아내다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’(</a:t>
            </a:r>
            <a:r>
              <a:rPr lang="he-IL" altLang="ko-KR" sz="2000" b="1" dirty="0" smtClean="0">
                <a:solidFill>
                  <a:schemeClr val="accent2"/>
                </a:solidFill>
              </a:rPr>
              <a:t>גָרֶשׁ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)  </a:t>
            </a:r>
            <a:r>
              <a:rPr lang="en-US" altLang="ko-KR" sz="2000" dirty="0" smtClean="0"/>
              <a:t>-  </a:t>
            </a:r>
            <a:r>
              <a:rPr lang="ko-KR" altLang="en-US" sz="2000" dirty="0" smtClean="0"/>
              <a:t>되돌아 올 수 있는 모든 가능성이 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                                </a:t>
            </a:r>
            <a:r>
              <a:rPr lang="ko-KR" altLang="en-US" sz="2000" b="1" dirty="0" smtClean="0"/>
              <a:t>완전히 차단</a:t>
            </a:r>
            <a:r>
              <a:rPr lang="ko-KR" altLang="en-US" sz="2000" dirty="0" smtClean="0"/>
              <a:t>된 추방</a:t>
            </a:r>
            <a:endParaRPr lang="en-US" altLang="ko-KR" sz="2000" dirty="0" smtClean="0"/>
          </a:p>
          <a:p>
            <a:endParaRPr lang="en-US" altLang="ko-KR" sz="1000" dirty="0" smtClean="0"/>
          </a:p>
          <a:p>
            <a:endParaRPr lang="en-US" altLang="ko-KR" sz="5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/>
              <a:t>하나님은 인간의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영원한 생명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을 단호히 </a:t>
            </a:r>
            <a:r>
              <a:rPr lang="ko-KR" altLang="en-US" sz="2000" b="1" dirty="0" smtClean="0"/>
              <a:t>거부</a:t>
            </a:r>
            <a:endParaRPr lang="en-US" altLang="ko-KR" sz="20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dirty="0" smtClean="0"/>
              <a:t>인간은 영생할 수 있는 가능성을 </a:t>
            </a:r>
            <a:r>
              <a:rPr lang="ko-KR" altLang="en-US" sz="2000" b="1" dirty="0" smtClean="0"/>
              <a:t>완전히 상실</a:t>
            </a:r>
            <a:endParaRPr lang="en-US" altLang="ko-KR" sz="20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500" dirty="0" smtClean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729762" y="1552357"/>
            <a:ext cx="4290966" cy="7577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chemeClr val="tx1"/>
                </a:solidFill>
              </a:rPr>
              <a:t>“…</a:t>
            </a:r>
            <a:r>
              <a:rPr lang="ko-KR" altLang="en-US" b="1" i="1" dirty="0" smtClean="0">
                <a:solidFill>
                  <a:schemeClr val="tx1"/>
                </a:solidFill>
              </a:rPr>
              <a:t>하나님이 그 사람을 </a:t>
            </a:r>
            <a:r>
              <a:rPr lang="ko-KR" altLang="en-US" b="1" i="1" dirty="0" smtClean="0">
                <a:solidFill>
                  <a:srgbClr val="C00000"/>
                </a:solidFill>
              </a:rPr>
              <a:t>쫓아 내시고</a:t>
            </a:r>
            <a:r>
              <a:rPr lang="en-US" altLang="ko-KR" b="1" i="1" dirty="0" smtClean="0">
                <a:solidFill>
                  <a:schemeClr val="tx1"/>
                </a:solidFill>
              </a:rPr>
              <a:t>…”</a:t>
            </a:r>
            <a:endParaRPr lang="ko-KR" alt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55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3:22-24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</a:t>
            </a: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에덴에서 추방당한 인간의 모습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95160" y="1635860"/>
            <a:ext cx="6804837" cy="14794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0771" y="1675412"/>
            <a:ext cx="753361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i="1" dirty="0" smtClean="0"/>
              <a:t>“</a:t>
            </a:r>
            <a:r>
              <a:rPr lang="ko-KR" altLang="en-US" sz="2000" b="1" i="1" dirty="0" smtClean="0"/>
              <a:t>하나님이 그 사람을 쫓아 내시고 </a:t>
            </a:r>
            <a:endParaRPr lang="en-US" altLang="ko-KR" sz="2000" b="1" i="1" dirty="0" smtClean="0"/>
          </a:p>
          <a:p>
            <a:pPr algn="ctr"/>
            <a:endParaRPr lang="en-US" altLang="ko-KR" sz="500" b="1" i="1" dirty="0" smtClean="0"/>
          </a:p>
          <a:p>
            <a:pPr algn="ctr"/>
            <a:endParaRPr lang="en-US" altLang="ko-KR" sz="500" b="1" i="1" dirty="0" smtClean="0"/>
          </a:p>
          <a:p>
            <a:pPr algn="ctr"/>
            <a:r>
              <a:rPr lang="ko-KR" altLang="en-US" sz="2000" b="1" i="1" dirty="0" smtClean="0"/>
              <a:t>에덴 동산 </a:t>
            </a:r>
            <a:r>
              <a:rPr lang="ko-KR" altLang="en-US" sz="2000" b="1" i="1" u="sng" dirty="0" smtClean="0">
                <a:solidFill>
                  <a:schemeClr val="accent1"/>
                </a:solidFill>
              </a:rPr>
              <a:t>동편</a:t>
            </a:r>
            <a:r>
              <a:rPr lang="ko-KR" altLang="en-US" sz="2000" b="1" i="1" dirty="0" smtClean="0"/>
              <a:t>에 </a:t>
            </a:r>
            <a:r>
              <a:rPr lang="ko-KR" altLang="en-US" sz="2500" b="1" i="1" u="sng" dirty="0" smtClean="0">
                <a:solidFill>
                  <a:srgbClr val="00B050"/>
                </a:solidFill>
              </a:rPr>
              <a:t>그룹들</a:t>
            </a:r>
            <a:r>
              <a:rPr lang="ko-KR" altLang="en-US" sz="2000" b="1" i="1" dirty="0" smtClean="0"/>
              <a:t>과 </a:t>
            </a:r>
            <a:r>
              <a:rPr lang="ko-KR" altLang="en-US" sz="2000" b="1" i="1" u="sng" dirty="0" smtClean="0"/>
              <a:t>두루 도는 </a:t>
            </a:r>
            <a:r>
              <a:rPr lang="ko-KR" altLang="en-US" sz="2500" b="1" i="1" u="sng" dirty="0" err="1" smtClean="0">
                <a:solidFill>
                  <a:srgbClr val="FF0000"/>
                </a:solidFill>
              </a:rPr>
              <a:t>화염검</a:t>
            </a:r>
            <a:r>
              <a:rPr lang="ko-KR" altLang="en-US" sz="2000" b="1" i="1" dirty="0" err="1" smtClean="0"/>
              <a:t>을</a:t>
            </a:r>
            <a:r>
              <a:rPr lang="ko-KR" altLang="en-US" sz="2000" b="1" i="1" dirty="0" smtClean="0"/>
              <a:t> 두어</a:t>
            </a:r>
            <a:endParaRPr lang="en-US" altLang="ko-KR" sz="2000" b="1" i="1" dirty="0" smtClean="0"/>
          </a:p>
          <a:p>
            <a:pPr algn="ctr"/>
            <a:endParaRPr lang="en-US" altLang="ko-KR" sz="500" b="1" i="1" dirty="0"/>
          </a:p>
          <a:p>
            <a:pPr algn="ctr"/>
            <a:r>
              <a:rPr lang="ko-KR" altLang="en-US" sz="500" b="1" i="1" dirty="0" smtClean="0"/>
              <a:t> </a:t>
            </a:r>
            <a:endParaRPr lang="en-US" altLang="ko-KR" sz="500" b="1" i="1" dirty="0" smtClean="0"/>
          </a:p>
          <a:p>
            <a:pPr algn="ctr"/>
            <a:r>
              <a:rPr lang="ko-KR" altLang="en-US" sz="2000" b="1" i="1" dirty="0" smtClean="0"/>
              <a:t>생명나무의 길을 지키게 하시니라</a:t>
            </a:r>
            <a:r>
              <a:rPr lang="en-US" altLang="ko-KR" sz="2000" b="1" i="1" dirty="0" smtClean="0"/>
              <a:t>”</a:t>
            </a:r>
            <a:r>
              <a:rPr lang="ko-KR" altLang="en-US" sz="2000" b="1" i="1" dirty="0" smtClean="0"/>
              <a:t> </a:t>
            </a:r>
            <a:endParaRPr lang="ko-KR" altLang="en-US" sz="2000" b="1" i="1" dirty="0"/>
          </a:p>
        </p:txBody>
      </p:sp>
      <p:sp>
        <p:nvSpPr>
          <p:cNvPr id="12" name="직사각형 11"/>
          <p:cNvSpPr/>
          <p:nvPr/>
        </p:nvSpPr>
        <p:spPr>
          <a:xfrm>
            <a:off x="1095153" y="3425647"/>
            <a:ext cx="71692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accent1"/>
                </a:solidFill>
              </a:rPr>
              <a:t>동편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 :   </a:t>
            </a:r>
            <a:r>
              <a:rPr lang="ko-KR" altLang="en-US" sz="2000" dirty="0" smtClean="0"/>
              <a:t>동산의 입구</a:t>
            </a:r>
            <a:endParaRPr lang="en-US" altLang="ko-KR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altLang="ko-KR" sz="1000" b="1" i="1" dirty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rgbClr val="00B050"/>
                </a:solidFill>
              </a:rPr>
              <a:t>그룹들</a:t>
            </a:r>
            <a:r>
              <a:rPr lang="ko-KR" altLang="en-US" sz="2000" dirty="0" smtClean="0"/>
              <a:t>  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(1) </a:t>
            </a:r>
            <a:r>
              <a:rPr lang="ko-KR" altLang="en-US" dirty="0" smtClean="0"/>
              <a:t>날개 달린 반인 반수의 </a:t>
            </a:r>
            <a:r>
              <a:rPr lang="ko-KR" altLang="en-US" b="1" dirty="0"/>
              <a:t>신적인 존재들 </a:t>
            </a:r>
            <a:endParaRPr lang="en-US" altLang="ko-KR" b="1" dirty="0" smtClean="0"/>
          </a:p>
          <a:p>
            <a:r>
              <a:rPr lang="en-US" altLang="ko-KR" dirty="0" smtClean="0"/>
              <a:t>                              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구약에서 </a:t>
            </a:r>
            <a:r>
              <a:rPr lang="ko-KR" altLang="en-US" sz="1600" dirty="0"/>
              <a:t>거룩한 장소와 관련해서만 </a:t>
            </a:r>
            <a:r>
              <a:rPr lang="ko-KR" altLang="en-US" sz="1600" dirty="0" smtClean="0"/>
              <a:t>등장</a:t>
            </a:r>
            <a:r>
              <a:rPr lang="en-US" altLang="ko-KR" sz="1600" dirty="0" smtClean="0"/>
              <a:t>)</a:t>
            </a:r>
          </a:p>
          <a:p>
            <a:endParaRPr lang="en-US" altLang="ko-KR" sz="3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(2) </a:t>
            </a:r>
            <a:r>
              <a:rPr lang="ko-KR" altLang="en-US" dirty="0" err="1"/>
              <a:t>성막을</a:t>
            </a:r>
            <a:r>
              <a:rPr lang="ko-KR" altLang="en-US" dirty="0"/>
              <a:t> 지키는 </a:t>
            </a:r>
            <a:r>
              <a:rPr lang="ko-KR" altLang="en-US" b="1" dirty="0"/>
              <a:t>파수꾼</a:t>
            </a:r>
            <a:r>
              <a:rPr lang="ko-KR" altLang="en-US" dirty="0"/>
              <a:t>의 </a:t>
            </a:r>
            <a:r>
              <a:rPr lang="ko-KR" altLang="en-US" dirty="0" smtClean="0"/>
              <a:t>역할</a:t>
            </a:r>
            <a:endParaRPr lang="en-US" altLang="ko-KR" dirty="0" smtClean="0"/>
          </a:p>
          <a:p>
            <a:endParaRPr lang="en-US" altLang="ko-KR" sz="3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(3) </a:t>
            </a:r>
            <a:r>
              <a:rPr lang="ko-KR" altLang="en-US" dirty="0"/>
              <a:t>예루살렘 성전을 지키고 </a:t>
            </a:r>
            <a:r>
              <a:rPr lang="ko-KR" altLang="en-US" dirty="0" err="1"/>
              <a:t>법궤</a:t>
            </a:r>
            <a:r>
              <a:rPr lang="ko-KR" altLang="en-US" dirty="0"/>
              <a:t> 위에 위치함으로써 </a:t>
            </a:r>
            <a:r>
              <a:rPr lang="ko-KR" altLang="en-US" dirty="0" smtClean="0"/>
              <a:t>            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</a:t>
            </a:r>
            <a:r>
              <a:rPr lang="ko-KR" altLang="en-US" b="1" dirty="0" smtClean="0"/>
              <a:t>하나님의 </a:t>
            </a:r>
            <a:r>
              <a:rPr lang="ko-KR" altLang="en-US" b="1" dirty="0"/>
              <a:t>거룩한 물건을 </a:t>
            </a:r>
            <a:r>
              <a:rPr lang="ko-KR" altLang="en-US" b="1" dirty="0" smtClean="0"/>
              <a:t>지킴</a:t>
            </a:r>
            <a:endParaRPr lang="en-US" altLang="ko-KR" b="1" dirty="0" smtClean="0"/>
          </a:p>
          <a:p>
            <a:endParaRPr lang="en-US" altLang="ko-KR" sz="1000" dirty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2000" dirty="0" smtClean="0"/>
              <a:t>두루 도는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화염검</a:t>
            </a:r>
            <a:r>
              <a:rPr lang="ko-KR" altLang="en-US" sz="2000" dirty="0" smtClean="0"/>
              <a:t> </a:t>
            </a:r>
            <a:r>
              <a:rPr lang="ko-KR" altLang="en-US" dirty="0" smtClean="0"/>
              <a:t>   </a:t>
            </a:r>
            <a:r>
              <a:rPr lang="en-US" altLang="ko-KR" dirty="0" smtClean="0"/>
              <a:t>(1) </a:t>
            </a:r>
            <a:r>
              <a:rPr lang="ko-KR" altLang="en-US" dirty="0" smtClean="0"/>
              <a:t>빙빙 도는 불 칼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altLang="ko-KR" sz="3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(2)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두루 도는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하나님의 전쟁 무기</a:t>
            </a:r>
            <a:r>
              <a:rPr lang="ko-KR" altLang="en-US" dirty="0" smtClean="0"/>
              <a:t>인 번개 불</a:t>
            </a:r>
            <a:endParaRPr lang="en-US" altLang="ko-KR" dirty="0" smtClean="0"/>
          </a:p>
          <a:p>
            <a:endParaRPr lang="en-US" altLang="ko-KR" sz="3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(3)</a:t>
            </a:r>
            <a:r>
              <a:rPr lang="ko-KR" altLang="en-US" dirty="0" smtClean="0"/>
              <a:t>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불</a:t>
            </a:r>
            <a:r>
              <a:rPr lang="en-US" altLang="ko-KR" b="1" dirty="0" smtClean="0"/>
              <a:t>’</a:t>
            </a:r>
            <a:r>
              <a:rPr lang="en-US" altLang="ko-KR" dirty="0" smtClean="0"/>
              <a:t>  :  </a:t>
            </a:r>
            <a:r>
              <a:rPr lang="ko-KR" altLang="en-US" b="1" dirty="0" smtClean="0"/>
              <a:t>하나님의 현현</a:t>
            </a:r>
            <a:r>
              <a:rPr lang="ko-KR" altLang="en-US" dirty="0" smtClean="0"/>
              <a:t>을 상징</a:t>
            </a:r>
            <a:endParaRPr lang="ko-KR" altLang="en-US" dirty="0"/>
          </a:p>
          <a:p>
            <a:endParaRPr lang="ko-KR" altLang="en-US" dirty="0"/>
          </a:p>
          <a:p>
            <a:pPr marL="342900" indent="-342900">
              <a:buFont typeface="Wingdings" pitchFamily="2" charset="2"/>
              <a:buChar char="§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91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28650" y="1361663"/>
            <a:ext cx="7886700" cy="536713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kumimoji="1" lang="en-US" altLang="ko-KR" sz="2400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 smtClean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56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90"/>
            <a:ext cx="1458686" cy="1178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3:22-24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08352"/>
            <a:ext cx="6953694" cy="93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endParaRPr kumimoji="1" lang="en-US" altLang="ko-KR" sz="2400" b="1" dirty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400" b="1" dirty="0" smtClean="0">
                <a:solidFill>
                  <a:schemeClr val="tx1"/>
                </a:solidFill>
              </a:rPr>
              <a:t>       </a:t>
            </a:r>
            <a:r>
              <a:rPr kumimoji="1" lang="en-US" altLang="ko-KR" sz="2400" b="1" dirty="0">
                <a:solidFill>
                  <a:schemeClr val="tx1"/>
                </a:solidFill>
              </a:rPr>
              <a:t> </a:t>
            </a:r>
            <a:r>
              <a:rPr kumimoji="1"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kumimoji="1" lang="ko-KR" altLang="en-US" sz="2400" b="1" dirty="0" smtClean="0">
                <a:solidFill>
                  <a:schemeClr val="tx1"/>
                </a:solidFill>
              </a:rPr>
              <a:t>에덴에서 추방당한 인간의 모습</a:t>
            </a:r>
            <a:endParaRPr kumimoji="1" lang="en-US" altLang="ko-KR" sz="2400" b="1" dirty="0" smtClean="0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kumimoji="1" lang="en-US" altLang="ko-KR" sz="2000" dirty="0">
                <a:solidFill>
                  <a:schemeClr val="tx1"/>
                </a:solidFill>
              </a:rPr>
              <a:t> </a:t>
            </a:r>
            <a:r>
              <a:rPr kumimoji="1" lang="en-US" altLang="ko-KR" sz="2000" dirty="0" smtClean="0">
                <a:solidFill>
                  <a:schemeClr val="tx1"/>
                </a:solidFill>
              </a:rPr>
              <a:t>                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29076" y="1517346"/>
            <a:ext cx="6804837" cy="14794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64687" y="1576740"/>
            <a:ext cx="753361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i="1" dirty="0" smtClean="0"/>
              <a:t>“</a:t>
            </a:r>
            <a:r>
              <a:rPr lang="ko-KR" altLang="en-US" sz="2000" b="1" i="1" dirty="0" smtClean="0"/>
              <a:t>하나님이 그 사람을 쫓아 내시고 </a:t>
            </a:r>
            <a:endParaRPr lang="en-US" altLang="ko-KR" sz="2000" b="1" i="1" dirty="0" smtClean="0"/>
          </a:p>
          <a:p>
            <a:pPr algn="ctr"/>
            <a:endParaRPr lang="en-US" altLang="ko-KR" sz="500" b="1" i="1" dirty="0" smtClean="0"/>
          </a:p>
          <a:p>
            <a:pPr algn="ctr"/>
            <a:endParaRPr lang="en-US" altLang="ko-KR" sz="500" b="1" i="1" dirty="0" smtClean="0"/>
          </a:p>
          <a:p>
            <a:pPr algn="ctr"/>
            <a:r>
              <a:rPr lang="ko-KR" altLang="en-US" sz="2000" b="1" i="1" dirty="0" smtClean="0"/>
              <a:t>에덴 동산 </a:t>
            </a:r>
            <a:r>
              <a:rPr lang="ko-KR" altLang="en-US" sz="2000" b="1" i="1" u="sng" dirty="0" smtClean="0">
                <a:solidFill>
                  <a:schemeClr val="accent1"/>
                </a:solidFill>
              </a:rPr>
              <a:t>동편</a:t>
            </a:r>
            <a:r>
              <a:rPr lang="ko-KR" altLang="en-US" sz="2000" b="1" i="1" dirty="0" smtClean="0"/>
              <a:t>에 </a:t>
            </a:r>
            <a:r>
              <a:rPr lang="ko-KR" altLang="en-US" sz="2500" b="1" i="1" u="sng" dirty="0" smtClean="0">
                <a:solidFill>
                  <a:srgbClr val="00B050"/>
                </a:solidFill>
              </a:rPr>
              <a:t>그룹들</a:t>
            </a:r>
            <a:r>
              <a:rPr lang="ko-KR" altLang="en-US" sz="2000" b="1" i="1" u="sng" dirty="0" smtClean="0"/>
              <a:t>과 두루 도는 </a:t>
            </a:r>
            <a:r>
              <a:rPr lang="ko-KR" altLang="en-US" sz="2500" b="1" i="1" u="sng" dirty="0" err="1" smtClean="0">
                <a:solidFill>
                  <a:srgbClr val="FF0000"/>
                </a:solidFill>
              </a:rPr>
              <a:t>화염검</a:t>
            </a:r>
            <a:r>
              <a:rPr lang="ko-KR" altLang="en-US" sz="2000" b="1" i="1" dirty="0" err="1" smtClean="0"/>
              <a:t>을</a:t>
            </a:r>
            <a:r>
              <a:rPr lang="ko-KR" altLang="en-US" sz="2000" b="1" i="1" dirty="0" smtClean="0"/>
              <a:t> 두어</a:t>
            </a:r>
            <a:endParaRPr lang="en-US" altLang="ko-KR" sz="2000" b="1" i="1" dirty="0" smtClean="0"/>
          </a:p>
          <a:p>
            <a:pPr algn="ctr"/>
            <a:endParaRPr lang="en-US" altLang="ko-KR" sz="500" b="1" i="1" dirty="0"/>
          </a:p>
          <a:p>
            <a:pPr algn="ctr"/>
            <a:r>
              <a:rPr lang="ko-KR" altLang="en-US" sz="500" b="1" i="1" dirty="0" smtClean="0"/>
              <a:t> </a:t>
            </a:r>
            <a:endParaRPr lang="en-US" altLang="ko-KR" sz="500" b="1" i="1" dirty="0" smtClean="0"/>
          </a:p>
          <a:p>
            <a:pPr algn="ctr"/>
            <a:r>
              <a:rPr lang="ko-KR" altLang="en-US" sz="2000" b="1" i="1" dirty="0" smtClean="0"/>
              <a:t>생명나무의 길을 지키게 하시니라</a:t>
            </a:r>
            <a:r>
              <a:rPr lang="en-US" altLang="ko-KR" sz="2000" b="1" i="1" dirty="0" smtClean="0"/>
              <a:t>”</a:t>
            </a:r>
            <a:r>
              <a:rPr lang="ko-KR" altLang="en-US" sz="2000" b="1" i="1" dirty="0" smtClean="0"/>
              <a:t> </a:t>
            </a:r>
            <a:endParaRPr lang="ko-KR" altLang="en-US" sz="2000" b="1" i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26" y="3359894"/>
            <a:ext cx="3905988" cy="336890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461799" y="3997375"/>
            <a:ext cx="4497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500" b="1" i="1" dirty="0"/>
          </a:p>
          <a:p>
            <a:pPr algn="ctr"/>
            <a:r>
              <a:rPr lang="ko-KR" altLang="en-US" sz="500" b="1" i="1" dirty="0" smtClean="0"/>
              <a:t> </a:t>
            </a:r>
            <a:endParaRPr lang="en-US" altLang="ko-KR" sz="500" b="1" i="1" dirty="0" smtClean="0"/>
          </a:p>
          <a:p>
            <a:pPr algn="ctr"/>
            <a:r>
              <a:rPr lang="ko-KR" altLang="en-US" sz="2000" b="1" i="1" dirty="0" smtClean="0"/>
              <a:t> </a:t>
            </a:r>
            <a:endParaRPr lang="ko-KR" altLang="en-US" sz="2000" b="1" i="1" dirty="0"/>
          </a:p>
        </p:txBody>
      </p:sp>
      <p:sp>
        <p:nvSpPr>
          <p:cNvPr id="15" name="직사각형 14"/>
          <p:cNvSpPr/>
          <p:nvPr/>
        </p:nvSpPr>
        <p:spPr>
          <a:xfrm>
            <a:off x="234342" y="4302623"/>
            <a:ext cx="472043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dirty="0" smtClean="0"/>
              <a:t>인간이 아무리 노력해도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sz="2200" b="1" dirty="0" smtClean="0"/>
              <a:t>에덴으로 되돌아 갈 수 없음</a:t>
            </a:r>
            <a:r>
              <a:rPr lang="ko-KR" altLang="en-US" dirty="0" smtClean="0"/>
              <a:t>을 의미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ko-KR" altLang="en-US" dirty="0" smtClean="0"/>
              <a:t>결국 인간은 영원한 생명을 상실 당하고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sz="2200" b="1" dirty="0" smtClean="0"/>
              <a:t>죽어야만 하는 존재</a:t>
            </a:r>
            <a:r>
              <a:rPr lang="ko-KR" altLang="en-US" dirty="0" smtClean="0"/>
              <a:t>로 살아가야 함</a:t>
            </a:r>
            <a:endParaRPr lang="en-US" altLang="ko-KR" dirty="0"/>
          </a:p>
          <a:p>
            <a:pPr algn="ctr"/>
            <a:r>
              <a:rPr lang="ko-KR" altLang="en-US" sz="500" b="1" i="1" dirty="0" smtClean="0"/>
              <a:t> </a:t>
            </a:r>
            <a:endParaRPr lang="en-US" altLang="ko-KR" sz="500" b="1" i="1" dirty="0" smtClean="0"/>
          </a:p>
          <a:p>
            <a:pPr algn="ctr"/>
            <a:r>
              <a:rPr lang="ko-KR" altLang="en-US" sz="2000" b="1" i="1" dirty="0" smtClean="0"/>
              <a:t> </a:t>
            </a:r>
            <a:endParaRPr lang="ko-KR" altLang="en-US" sz="2000" b="1" i="1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381695" y="2434858"/>
            <a:ext cx="2913321" cy="1679944"/>
          </a:xfrm>
          <a:prstGeom prst="straightConnector1">
            <a:avLst/>
          </a:prstGeom>
          <a:ln w="19050">
            <a:solidFill>
              <a:srgbClr val="1938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7649" y="1361663"/>
            <a:ext cx="860884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dirty="0" smtClean="0">
                <a:solidFill>
                  <a:schemeClr val="accent2"/>
                </a:solidFill>
              </a:rPr>
              <a:t>  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endParaRPr kumimoji="1" lang="en-US" altLang="ko-KR" sz="1000" dirty="0" smtClean="0"/>
          </a:p>
          <a:p>
            <a:pPr marL="457200" lvl="1" indent="0">
              <a:buNone/>
            </a:pPr>
            <a:endParaRPr kumimoji="1" lang="en-US" altLang="ko-KR" sz="1000" dirty="0" smtClean="0"/>
          </a:p>
          <a:p>
            <a:pPr marL="457200" lvl="1" indent="0">
              <a:buNone/>
            </a:pPr>
            <a:endParaRPr kumimoji="1" lang="en-US" altLang="ko-KR" sz="1000" dirty="0"/>
          </a:p>
          <a:p>
            <a:pPr>
              <a:buFont typeface="Wingdings" pitchFamily="2" charset="2"/>
              <a:buChar char="§"/>
            </a:pPr>
            <a:r>
              <a:rPr kumimoji="1" lang="en-US" altLang="ko-KR" sz="2000" dirty="0" smtClean="0"/>
              <a:t> </a:t>
            </a:r>
            <a:r>
              <a:rPr kumimoji="1" lang="ko-KR" altLang="en-US" sz="2000" dirty="0" smtClean="0"/>
              <a:t>유혹에 넘어간 여자와 아담</a:t>
            </a:r>
            <a:endParaRPr kumimoji="1"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kumimoji="1" lang="en-US" altLang="ko-KR" sz="2000" dirty="0" smtClean="0"/>
              <a:t> </a:t>
            </a:r>
            <a:r>
              <a:rPr kumimoji="1" lang="ko-KR" altLang="en-US" sz="2000" dirty="0" smtClean="0"/>
              <a:t>인간</a:t>
            </a:r>
            <a:r>
              <a:rPr kumimoji="1" lang="en-US" altLang="ko-KR" sz="2000" dirty="0" smtClean="0"/>
              <a:t>(</a:t>
            </a:r>
            <a:r>
              <a:rPr kumimoji="1" lang="ko-KR" altLang="en-US" sz="2000" dirty="0" smtClean="0"/>
              <a:t>남자와 여자</a:t>
            </a:r>
            <a:r>
              <a:rPr kumimoji="1" lang="en-US" altLang="ko-KR" sz="2000" dirty="0" smtClean="0"/>
              <a:t>)</a:t>
            </a:r>
            <a:r>
              <a:rPr kumimoji="1" lang="ko-KR" altLang="en-US" sz="2000" dirty="0" smtClean="0"/>
              <a:t>이 선악과를 따먹고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  </a:t>
            </a:r>
            <a:r>
              <a:rPr kumimoji="1" lang="ko-KR" altLang="en-US" sz="2000" dirty="0" smtClean="0"/>
              <a:t>눈이 </a:t>
            </a:r>
            <a:r>
              <a:rPr kumimoji="1" lang="ko-KR" altLang="en-US" sz="2000" dirty="0"/>
              <a:t>밝아짐</a:t>
            </a:r>
            <a:endParaRPr kumimoji="1"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kumimoji="1" lang="ko-KR" altLang="en-US" sz="2000" dirty="0" smtClean="0"/>
              <a:t>자신들의 벌거벗은 몸을 발견하고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000" dirty="0" smtClean="0"/>
              <a:t>      </a:t>
            </a:r>
            <a:r>
              <a:rPr kumimoji="1" lang="ko-KR" altLang="en-US" sz="2000" dirty="0" smtClean="0"/>
              <a:t>나뭇잎으로 치마를 만들어 입음</a:t>
            </a:r>
            <a:endParaRPr kumimoji="1" lang="en-US" altLang="ko-KR" sz="2000" dirty="0" smtClean="0"/>
          </a:p>
          <a:p>
            <a:pPr marL="0" indent="0">
              <a:buNone/>
            </a:pPr>
            <a:r>
              <a:rPr kumimoji="1" lang="en-US" altLang="ko-KR" sz="2000" dirty="0"/>
              <a:t> </a:t>
            </a:r>
            <a:r>
              <a:rPr kumimoji="1" lang="en-US" altLang="ko-KR" sz="2000" dirty="0" smtClean="0"/>
              <a:t>      </a:t>
            </a:r>
          </a:p>
          <a:p>
            <a:pPr marL="0" indent="0">
              <a:buNone/>
            </a:pPr>
            <a:endParaRPr kumimoji="1" lang="en-US" altLang="ko-KR" sz="2000" dirty="0" smtClean="0"/>
          </a:p>
          <a:p>
            <a:pPr marL="457200" lvl="1" indent="0">
              <a:buNone/>
            </a:pP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7656" y="2362189"/>
            <a:ext cx="4313465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b="1" dirty="0">
                <a:solidFill>
                  <a:srgbClr val="0000FF"/>
                </a:solidFill>
              </a:rPr>
              <a:t>3:6-7</a:t>
            </a:r>
            <a:r>
              <a:rPr kumimoji="1" lang="en-US" altLang="ko-KR" b="1" dirty="0"/>
              <a:t>                </a:t>
            </a:r>
            <a:r>
              <a:rPr kumimoji="1" lang="ko-KR" altLang="en-US" b="1" dirty="0">
                <a:solidFill>
                  <a:srgbClr val="0000FF"/>
                </a:solidFill>
              </a:rPr>
              <a:t>인간</a:t>
            </a:r>
            <a:r>
              <a:rPr kumimoji="1" lang="en-US" altLang="ko-KR" b="1" dirty="0">
                <a:solidFill>
                  <a:srgbClr val="0000FF"/>
                </a:solidFill>
              </a:rPr>
              <a:t>(</a:t>
            </a:r>
            <a:r>
              <a:rPr kumimoji="1" lang="ko-KR" altLang="en-US" b="1" dirty="0">
                <a:solidFill>
                  <a:srgbClr val="0000FF"/>
                </a:solidFill>
              </a:rPr>
              <a:t>아담과 여자</a:t>
            </a:r>
            <a:r>
              <a:rPr kumimoji="1" lang="en-US" altLang="ko-KR" b="1" dirty="0">
                <a:solidFill>
                  <a:srgbClr val="0000FF"/>
                </a:solidFill>
              </a:rPr>
              <a:t>)</a:t>
            </a:r>
            <a:r>
              <a:rPr kumimoji="1" lang="ko-KR" altLang="en-US" b="1" dirty="0">
                <a:solidFill>
                  <a:srgbClr val="0000FF"/>
                </a:solidFill>
              </a:rPr>
              <a:t>의 범죄</a:t>
            </a:r>
            <a:endParaRPr kumimoji="1" lang="en-US" altLang="ko-KR" b="1" dirty="0">
              <a:solidFill>
                <a:srgbClr val="0000FF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47649" y="1589299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2nd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3" y="1556045"/>
            <a:ext cx="4784652" cy="53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69421" y="1361663"/>
            <a:ext cx="860884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dirty="0" smtClean="0">
                <a:solidFill>
                  <a:schemeClr val="accent2"/>
                </a:solidFill>
              </a:rPr>
              <a:t>   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457200" lvl="1" indent="0">
              <a:buNone/>
            </a:pPr>
            <a:r>
              <a:rPr kumimoji="1" lang="ko-KR" altLang="en-US" sz="1000" dirty="0" err="1" smtClean="0"/>
              <a:t>ㅇㅇ</a:t>
            </a:r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7654" y="2551042"/>
            <a:ext cx="4509409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000" dirty="0">
                <a:solidFill>
                  <a:srgbClr val="0000FF"/>
                </a:solidFill>
              </a:rPr>
              <a:t>3:8-13</a:t>
            </a:r>
            <a:r>
              <a:rPr kumimoji="1" lang="en-US" altLang="ko-KR" sz="2000" dirty="0"/>
              <a:t>  </a:t>
            </a:r>
            <a:r>
              <a:rPr kumimoji="1" lang="en-US" altLang="ko-KR" dirty="0"/>
              <a:t>           </a:t>
            </a:r>
            <a:r>
              <a:rPr kumimoji="1" lang="ko-KR" altLang="en-US" sz="2000" dirty="0" smtClean="0">
                <a:solidFill>
                  <a:srgbClr val="0000FF"/>
                </a:solidFill>
              </a:rPr>
              <a:t>인간</a:t>
            </a:r>
            <a:r>
              <a:rPr kumimoji="1" lang="en-US" altLang="ko-KR" sz="2000" dirty="0">
                <a:solidFill>
                  <a:srgbClr val="0000FF"/>
                </a:solidFill>
              </a:rPr>
              <a:t>(</a:t>
            </a:r>
            <a:r>
              <a:rPr kumimoji="1" lang="ko-KR" altLang="en-US" sz="2000" dirty="0">
                <a:solidFill>
                  <a:srgbClr val="0000FF"/>
                </a:solidFill>
              </a:rPr>
              <a:t>아담과 여자</a:t>
            </a:r>
            <a:r>
              <a:rPr kumimoji="1" lang="en-US" altLang="ko-KR" sz="2000" dirty="0">
                <a:solidFill>
                  <a:srgbClr val="0000FF"/>
                </a:solidFill>
              </a:rPr>
              <a:t>) </a:t>
            </a:r>
            <a:r>
              <a:rPr kumimoji="1" lang="ko-KR" altLang="en-US" sz="2000" dirty="0">
                <a:solidFill>
                  <a:srgbClr val="0000FF"/>
                </a:solidFill>
              </a:rPr>
              <a:t>을 향한 </a:t>
            </a:r>
            <a:r>
              <a:rPr kumimoji="1" lang="ko-KR" altLang="en-US" sz="2000" dirty="0" smtClean="0">
                <a:solidFill>
                  <a:srgbClr val="0000FF"/>
                </a:solidFill>
              </a:rPr>
              <a:t>              </a:t>
            </a:r>
            <a:endParaRPr kumimoji="1" lang="en-US" altLang="ko-KR" sz="2000" dirty="0" smtClean="0">
              <a:solidFill>
                <a:srgbClr val="0000FF"/>
              </a:solidFill>
            </a:endParaRPr>
          </a:p>
          <a:p>
            <a:r>
              <a:rPr kumimoji="1" lang="en-US" altLang="ko-KR" sz="2000" dirty="0">
                <a:solidFill>
                  <a:srgbClr val="0000FF"/>
                </a:solidFill>
              </a:rPr>
              <a:t> </a:t>
            </a:r>
            <a:r>
              <a:rPr kumimoji="1" lang="en-US" altLang="ko-KR" sz="2000" dirty="0" smtClean="0">
                <a:solidFill>
                  <a:srgbClr val="0000FF"/>
                </a:solidFill>
              </a:rPr>
              <a:t>                       </a:t>
            </a:r>
            <a:r>
              <a:rPr kumimoji="1" lang="ko-KR" altLang="en-US" sz="2000" dirty="0" smtClean="0">
                <a:solidFill>
                  <a:srgbClr val="0000FF"/>
                </a:solidFill>
              </a:rPr>
              <a:t>하나님의 </a:t>
            </a:r>
            <a:r>
              <a:rPr kumimoji="1" lang="ko-KR" altLang="en-US" sz="2000" dirty="0">
                <a:solidFill>
                  <a:srgbClr val="0000FF"/>
                </a:solidFill>
              </a:rPr>
              <a:t>사랑과 관심</a:t>
            </a:r>
            <a:endParaRPr kumimoji="1" lang="en-US" altLang="ko-KR" sz="2000" dirty="0">
              <a:solidFill>
                <a:srgbClr val="0000FF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9421" y="1709057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3rd</a:t>
            </a:r>
            <a:endParaRPr lang="ko-KR" altLang="en-US" sz="2000" b="1" dirty="0"/>
          </a:p>
        </p:txBody>
      </p:sp>
      <p:sp>
        <p:nvSpPr>
          <p:cNvPr id="8" name="직사각형 7"/>
          <p:cNvSpPr/>
          <p:nvPr/>
        </p:nvSpPr>
        <p:spPr>
          <a:xfrm>
            <a:off x="247648" y="3609892"/>
            <a:ext cx="5111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1" lang="en-US" altLang="ko-KR" dirty="0"/>
              <a:t> </a:t>
            </a:r>
            <a:r>
              <a:rPr kumimoji="1" lang="ko-KR" altLang="en-US" sz="2000" dirty="0" smtClean="0">
                <a:latin typeface="+mj-ea"/>
                <a:ea typeface="+mj-ea"/>
              </a:rPr>
              <a:t>하나님이 범죄한 후 숨은 인간을 찾아오심</a:t>
            </a:r>
            <a:endParaRPr kumimoji="1" lang="en-US" altLang="ko-KR" sz="2000" dirty="0" smtClean="0">
              <a:latin typeface="+mj-ea"/>
              <a:ea typeface="+mj-ea"/>
            </a:endParaRPr>
          </a:p>
          <a:p>
            <a:endParaRPr kumimoji="1" lang="en-US" altLang="ko-KR" sz="20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r>
              <a:rPr kumimoji="1" lang="en-US" altLang="ko-KR" sz="2000" dirty="0">
                <a:latin typeface="+mj-ea"/>
                <a:ea typeface="+mj-ea"/>
              </a:rPr>
              <a:t> </a:t>
            </a:r>
            <a:r>
              <a:rPr kumimoji="1" lang="ko-KR" altLang="en-US" sz="2000" dirty="0" smtClean="0">
                <a:latin typeface="+mj-ea"/>
                <a:ea typeface="+mj-ea"/>
              </a:rPr>
              <a:t>하나님이 인간과 대화하심</a:t>
            </a:r>
            <a:endParaRPr kumimoji="1" lang="en-US" altLang="ko-KR" sz="2000" dirty="0" smtClean="0"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endParaRPr kumimoji="1" lang="en-US" altLang="ko-KR" sz="20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§"/>
            </a:pPr>
            <a:r>
              <a:rPr kumimoji="1" lang="en-US" altLang="ko-KR" sz="2000" dirty="0" smtClean="0">
                <a:latin typeface="+mj-ea"/>
                <a:ea typeface="+mj-ea"/>
              </a:rPr>
              <a:t> </a:t>
            </a:r>
            <a:r>
              <a:rPr kumimoji="1" lang="ko-KR" altLang="en-US" sz="2000" dirty="0" smtClean="0">
                <a:latin typeface="+mj-ea"/>
                <a:ea typeface="+mj-ea"/>
              </a:rPr>
              <a:t>아담에게 먼저 질문하신 후</a:t>
            </a:r>
            <a:r>
              <a:rPr kumimoji="1" lang="en-US" altLang="ko-KR" sz="2000" dirty="0" smtClean="0">
                <a:latin typeface="+mj-ea"/>
                <a:ea typeface="+mj-ea"/>
              </a:rPr>
              <a:t>,</a:t>
            </a:r>
            <a:r>
              <a:rPr kumimoji="1" lang="ko-KR" altLang="en-US" sz="2000" dirty="0" smtClean="0">
                <a:latin typeface="+mj-ea"/>
                <a:ea typeface="+mj-ea"/>
              </a:rPr>
              <a:t> </a:t>
            </a:r>
            <a:endParaRPr kumimoji="1" lang="en-US" altLang="ko-KR" sz="2000" dirty="0" smtClean="0">
              <a:latin typeface="+mj-ea"/>
              <a:ea typeface="+mj-ea"/>
            </a:endParaRPr>
          </a:p>
          <a:p>
            <a:r>
              <a:rPr kumimoji="1" lang="en-US" altLang="ko-KR" sz="2000" dirty="0">
                <a:latin typeface="+mj-ea"/>
                <a:ea typeface="+mj-ea"/>
              </a:rPr>
              <a:t> </a:t>
            </a:r>
            <a:r>
              <a:rPr kumimoji="1" lang="en-US" altLang="ko-KR" sz="2000" dirty="0" smtClean="0">
                <a:latin typeface="+mj-ea"/>
                <a:ea typeface="+mj-ea"/>
              </a:rPr>
              <a:t> </a:t>
            </a:r>
            <a:r>
              <a:rPr kumimoji="1" lang="ko-KR" altLang="en-US" sz="2000" dirty="0" smtClean="0">
                <a:latin typeface="+mj-ea"/>
                <a:ea typeface="+mj-ea"/>
              </a:rPr>
              <a:t>여자를 찾아가심</a:t>
            </a:r>
            <a:endParaRPr kumimoji="1" lang="en-US" altLang="ko-KR" sz="2000" dirty="0"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09" y="1709059"/>
            <a:ext cx="38100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7649" y="1361663"/>
            <a:ext cx="860884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dirty="0" smtClean="0">
                <a:solidFill>
                  <a:schemeClr val="accent2"/>
                </a:solidFill>
              </a:rPr>
              <a:t>   </a:t>
            </a: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51239" y="2300426"/>
            <a:ext cx="5064580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000" b="1" dirty="0">
                <a:solidFill>
                  <a:srgbClr val="0000FF"/>
                </a:solidFill>
              </a:rPr>
              <a:t>3:14-21</a:t>
            </a:r>
            <a:r>
              <a:rPr kumimoji="1" lang="en-US" altLang="ko-KR" sz="2000" b="1" dirty="0"/>
              <a:t>    </a:t>
            </a:r>
            <a:r>
              <a:rPr kumimoji="1" lang="ko-KR" altLang="en-US" sz="2000" b="1" dirty="0" smtClean="0">
                <a:solidFill>
                  <a:srgbClr val="0000FF"/>
                </a:solidFill>
              </a:rPr>
              <a:t>하나님의 </a:t>
            </a:r>
            <a:r>
              <a:rPr kumimoji="1" lang="ko-KR" altLang="en-US" sz="2000" b="1" dirty="0">
                <a:solidFill>
                  <a:srgbClr val="0000FF"/>
                </a:solidFill>
              </a:rPr>
              <a:t>심판 선고와 은혜의 선물</a:t>
            </a:r>
            <a:endParaRPr kumimoji="1" lang="en-US" altLang="ko-KR" sz="2000" b="1" dirty="0">
              <a:solidFill>
                <a:srgbClr val="0000FF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47649" y="1570328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4th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247649" y="3215078"/>
            <a:ext cx="4781551" cy="350865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1" lang="en-US" altLang="ko-KR" dirty="0"/>
              <a:t> </a:t>
            </a:r>
            <a:r>
              <a:rPr kumimoji="1" lang="ko-KR" altLang="en-US" b="1" dirty="0" smtClean="0">
                <a:solidFill>
                  <a:srgbClr val="00B0F0"/>
                </a:solidFill>
              </a:rPr>
              <a:t>남자         여자          뱀</a:t>
            </a:r>
            <a:r>
              <a:rPr kumimoji="1" lang="ko-KR" altLang="en-US" dirty="0" smtClean="0"/>
              <a:t>에게 범죄를 추궁</a:t>
            </a:r>
            <a:endParaRPr kumimoji="1" lang="en-US" altLang="ko-KR" dirty="0" smtClean="0"/>
          </a:p>
          <a:p>
            <a:endParaRPr kumimoji="1" lang="en-US" altLang="ko-KR" sz="10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kumimoji="1" lang="ko-KR" altLang="en-US" b="1" dirty="0" smtClean="0"/>
              <a:t>   </a:t>
            </a:r>
            <a:r>
              <a:rPr kumimoji="1" lang="ko-KR" altLang="en-US" b="1" dirty="0" smtClean="0">
                <a:solidFill>
                  <a:srgbClr val="00B050"/>
                </a:solidFill>
              </a:rPr>
              <a:t>뱀           여자          남자</a:t>
            </a:r>
            <a:r>
              <a:rPr kumimoji="1" lang="ko-KR" altLang="en-US" dirty="0" smtClean="0"/>
              <a:t>에게 심판</a:t>
            </a:r>
            <a:endParaRPr kumimoji="1" lang="en-US" altLang="ko-KR" dirty="0" smtClean="0"/>
          </a:p>
          <a:p>
            <a:endParaRPr kumimoji="1" lang="en-US" altLang="ko-KR" sz="1000" dirty="0" smtClean="0"/>
          </a:p>
          <a:p>
            <a:pPr>
              <a:buFont typeface="Wingdings" pitchFamily="2" charset="2"/>
              <a:buChar char="§"/>
            </a:pPr>
            <a:r>
              <a:rPr kumimoji="1" lang="en-US" altLang="ko-KR" dirty="0"/>
              <a:t> 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하나님의 심판 선고와 범죄를 추궁하던 순서</a:t>
            </a:r>
            <a:endParaRPr kumimoji="1" lang="en-US" altLang="ko-KR" dirty="0" smtClean="0"/>
          </a:p>
          <a:p>
            <a:r>
              <a:rPr kumimoji="1" lang="en-US" altLang="ko-KR" dirty="0" smtClean="0"/>
              <a:t>    </a:t>
            </a:r>
            <a:r>
              <a:rPr kumimoji="1" lang="ko-KR" altLang="en-US" dirty="0" smtClean="0"/>
              <a:t>뒤바뀜 </a:t>
            </a:r>
            <a:r>
              <a:rPr kumimoji="1" lang="en-US" altLang="ko-KR" dirty="0" smtClean="0"/>
              <a:t>: </a:t>
            </a:r>
            <a:r>
              <a:rPr kumimoji="1" lang="ko-KR" altLang="en-US" b="1" dirty="0" err="1" smtClean="0">
                <a:solidFill>
                  <a:schemeClr val="accent2"/>
                </a:solidFill>
              </a:rPr>
              <a:t>역순환법적</a:t>
            </a:r>
            <a:r>
              <a:rPr kumimoji="1" lang="ko-KR" altLang="en-US" b="1" dirty="0" smtClean="0">
                <a:solidFill>
                  <a:schemeClr val="accent2"/>
                </a:solidFill>
              </a:rPr>
              <a:t> 기법 </a:t>
            </a:r>
            <a:r>
              <a:rPr kumimoji="1" lang="en-US" altLang="ko-KR" sz="1500" dirty="0" smtClean="0"/>
              <a:t>(</a:t>
            </a:r>
            <a:r>
              <a:rPr kumimoji="1" lang="ko-KR" altLang="en-US" sz="1500" dirty="0" smtClean="0"/>
              <a:t>구약에 자주 등장</a:t>
            </a:r>
            <a:r>
              <a:rPr kumimoji="1" lang="en-US" altLang="ko-KR" sz="1500" dirty="0" smtClean="0"/>
              <a:t>)</a:t>
            </a:r>
          </a:p>
          <a:p>
            <a:endParaRPr kumimoji="1" lang="en-US" altLang="ko-KR" sz="1000" dirty="0"/>
          </a:p>
          <a:p>
            <a:pPr>
              <a:buFont typeface="Wingdings" pitchFamily="2" charset="2"/>
              <a:buChar char="§"/>
            </a:pPr>
            <a:r>
              <a:rPr kumimoji="1" lang="en-US" altLang="ko-KR" dirty="0" smtClean="0"/>
              <a:t> </a:t>
            </a:r>
            <a:r>
              <a:rPr kumimoji="1" lang="ko-KR" altLang="en-US" b="1" dirty="0" smtClean="0"/>
              <a:t>심판</a:t>
            </a:r>
            <a:r>
              <a:rPr kumimoji="1" lang="ko-KR" altLang="en-US" dirty="0" smtClean="0"/>
              <a:t>은 범죄의 </a:t>
            </a:r>
            <a:r>
              <a:rPr kumimoji="1" lang="ko-KR" altLang="en-US" b="1" dirty="0" smtClean="0"/>
              <a:t>직접적인 원인 제공자</a:t>
            </a:r>
            <a:r>
              <a:rPr kumimoji="1" lang="ko-KR" altLang="en-US" dirty="0" smtClean="0"/>
              <a:t>부터      </a:t>
            </a:r>
            <a:endParaRPr kumimoji="1" lang="en-US" altLang="ko-KR" dirty="0" smtClean="0"/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</a:t>
            </a:r>
            <a:r>
              <a:rPr kumimoji="1" lang="ko-KR" altLang="en-US" dirty="0" smtClean="0"/>
              <a:t>시작</a:t>
            </a:r>
            <a:endParaRPr kumimoji="1" lang="en-US" altLang="ko-KR" dirty="0" smtClean="0"/>
          </a:p>
          <a:p>
            <a:pPr>
              <a:buFont typeface="Wingdings" pitchFamily="2" charset="2"/>
              <a:buChar char="§"/>
            </a:pPr>
            <a:endParaRPr kumimoji="1" lang="en-US" altLang="ko-KR" sz="1000" dirty="0"/>
          </a:p>
          <a:p>
            <a:pPr>
              <a:buFont typeface="Wingdings" pitchFamily="2" charset="2"/>
              <a:buChar char="§"/>
            </a:pP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하나님은 범죄한 인간을 에덴에서 추방하심</a:t>
            </a:r>
            <a:endParaRPr kumimoji="1" lang="en-US" altLang="ko-KR" dirty="0" smtClean="0"/>
          </a:p>
          <a:p>
            <a:pPr>
              <a:buFont typeface="Wingdings" pitchFamily="2" charset="2"/>
              <a:buChar char="§"/>
            </a:pPr>
            <a:endParaRPr kumimoji="1" lang="en-US" altLang="ko-KR" sz="1000" dirty="0"/>
          </a:p>
          <a:p>
            <a:pPr>
              <a:buFont typeface="Wingdings" pitchFamily="2" charset="2"/>
              <a:buChar char="§"/>
            </a:pPr>
            <a:r>
              <a:rPr kumimoji="1" lang="en-US" altLang="ko-KR" dirty="0" smtClean="0"/>
              <a:t> </a:t>
            </a:r>
            <a:r>
              <a:rPr kumimoji="1" lang="ko-KR" altLang="en-US" b="1" dirty="0" smtClean="0">
                <a:solidFill>
                  <a:srgbClr val="FF00FF"/>
                </a:solidFill>
              </a:rPr>
              <a:t>가죽옷</a:t>
            </a:r>
            <a:r>
              <a:rPr kumimoji="1" lang="ko-KR" altLang="en-US" dirty="0" smtClean="0"/>
              <a:t>을 지어 입히심</a:t>
            </a:r>
            <a:endParaRPr kumimoji="1" lang="en-US" altLang="ko-KR" dirty="0" smtClean="0"/>
          </a:p>
          <a:p>
            <a:r>
              <a:rPr kumimoji="1" lang="en-US" altLang="ko-KR" sz="1000" dirty="0" smtClean="0"/>
              <a:t>            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            </a:t>
            </a:r>
            <a:r>
              <a:rPr kumimoji="1" lang="ko-KR" altLang="en-US" dirty="0" smtClean="0"/>
              <a:t>인간을 위한 </a:t>
            </a:r>
            <a:r>
              <a:rPr kumimoji="1" lang="en-US" altLang="ko-KR" dirty="0" smtClean="0">
                <a:solidFill>
                  <a:srgbClr val="FF0000"/>
                </a:solidFill>
              </a:rPr>
              <a:t>‘</a:t>
            </a:r>
            <a:r>
              <a:rPr kumimoji="1" lang="ko-KR" altLang="en-US" b="1" dirty="0" smtClean="0">
                <a:solidFill>
                  <a:srgbClr val="FF0000"/>
                </a:solidFill>
              </a:rPr>
              <a:t>하나님의 은총의 선물</a:t>
            </a:r>
            <a:r>
              <a:rPr kumimoji="1" lang="en-US" altLang="ko-KR" b="1" dirty="0" smtClean="0">
                <a:solidFill>
                  <a:srgbClr val="FF0000"/>
                </a:solidFill>
              </a:rPr>
              <a:t>’</a:t>
            </a:r>
            <a:endParaRPr kumimoji="1" lang="en-US" altLang="ko-KR" b="1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1061952" y="3839863"/>
            <a:ext cx="2530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968668" y="3839863"/>
            <a:ext cx="2530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오른쪽 화살표 12"/>
          <p:cNvSpPr/>
          <p:nvPr/>
        </p:nvSpPr>
        <p:spPr>
          <a:xfrm>
            <a:off x="805559" y="6424797"/>
            <a:ext cx="249013" cy="1572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72" y="1484088"/>
            <a:ext cx="3732028" cy="5373916"/>
          </a:xfrm>
          <a:prstGeom prst="rect">
            <a:avLst/>
          </a:prstGeom>
        </p:spPr>
      </p:pic>
      <p:cxnSp>
        <p:nvCxnSpPr>
          <p:cNvPr id="14" name="직선 화살표 연결선 13"/>
          <p:cNvCxnSpPr/>
          <p:nvPr/>
        </p:nvCxnSpPr>
        <p:spPr>
          <a:xfrm>
            <a:off x="1061952" y="3419122"/>
            <a:ext cx="2530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1979902" y="3419122"/>
            <a:ext cx="2530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7649" y="1361663"/>
            <a:ext cx="8608844" cy="5367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b="1" dirty="0" smtClean="0">
                <a:solidFill>
                  <a:schemeClr val="accent2"/>
                </a:solidFill>
              </a:rPr>
              <a:t>   2</a:t>
            </a:r>
            <a:r>
              <a:rPr kumimoji="1" lang="en-US" altLang="ko-KR" b="1" dirty="0">
                <a:solidFill>
                  <a:schemeClr val="accent2"/>
                </a:solidFill>
              </a:rPr>
              <a:t>. </a:t>
            </a:r>
            <a:r>
              <a:rPr kumimoji="1" lang="ko-KR" altLang="en-US" b="1" dirty="0">
                <a:solidFill>
                  <a:schemeClr val="accent2"/>
                </a:solidFill>
              </a:rPr>
              <a:t>구조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lvl="1"/>
            <a:endParaRPr kumimoji="1" lang="ko-KR" altLang="en-US" sz="1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F430DA-E526-0949-BF97-13AC342FA0B9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00257" y="87085"/>
            <a:ext cx="1458686" cy="117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창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3:1-24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제목 6"/>
          <p:cNvSpPr txBox="1">
            <a:spLocks noGrp="1"/>
          </p:cNvSpPr>
          <p:nvPr>
            <p:ph type="title"/>
          </p:nvPr>
        </p:nvSpPr>
        <p:spPr>
          <a:xfrm>
            <a:off x="247649" y="462551"/>
            <a:ext cx="2974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</a:rPr>
              <a:t>Ⅰ. </a:t>
            </a:r>
            <a:r>
              <a:rPr lang="ko-KR" altLang="en-US" sz="2400" b="1" dirty="0" smtClean="0">
                <a:latin typeface="+mj-ea"/>
              </a:rPr>
              <a:t>양식과 구조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7654" y="2634329"/>
            <a:ext cx="4857751" cy="674915"/>
          </a:xfrm>
          <a:prstGeom prst="roundRect">
            <a:avLst/>
          </a:prstGeom>
          <a:solidFill>
            <a:schemeClr val="bg1"/>
          </a:solidFill>
          <a:ln>
            <a:solidFill>
              <a:srgbClr val="72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b="1" dirty="0">
                <a:solidFill>
                  <a:srgbClr val="0000FF"/>
                </a:solidFill>
              </a:rPr>
              <a:t>3:22-24</a:t>
            </a:r>
            <a:r>
              <a:rPr kumimoji="1" lang="en-US" altLang="ko-KR" b="1" dirty="0"/>
              <a:t>            </a:t>
            </a:r>
            <a:r>
              <a:rPr kumimoji="1" lang="ko-KR" altLang="en-US" b="1" dirty="0">
                <a:solidFill>
                  <a:srgbClr val="0000FF"/>
                </a:solidFill>
              </a:rPr>
              <a:t>에덴에서 추방당한 인간의 모습</a:t>
            </a:r>
            <a:endParaRPr kumimoji="1" lang="en-US" altLang="ko-KR" b="1" dirty="0">
              <a:solidFill>
                <a:srgbClr val="0000FF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47649" y="1768924"/>
            <a:ext cx="1240972" cy="57693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5</a:t>
            </a:r>
            <a:r>
              <a:rPr lang="en-US" altLang="ko-KR" b="1" dirty="0" smtClean="0">
                <a:solidFill>
                  <a:schemeClr val="tx1"/>
                </a:solidFill>
              </a:rPr>
              <a:t>th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247648" y="3712424"/>
            <a:ext cx="5206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에덴에서 추방당한 인간의 처량한 모습</a:t>
            </a:r>
            <a:endParaRPr kumimoji="1" lang="en-US" altLang="ko-KR" dirty="0" smtClean="0">
              <a:latin typeface="+mn-ea"/>
            </a:endParaRPr>
          </a:p>
          <a:p>
            <a:endParaRPr kumimoji="1" lang="en-US" altLang="ko-KR" dirty="0" smtClean="0">
              <a:latin typeface="+mn-ea"/>
            </a:endParaRPr>
          </a:p>
          <a:p>
            <a:pPr>
              <a:buFont typeface="Wingdings" pitchFamily="2" charset="2"/>
              <a:buChar char="§"/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ko-KR" altLang="en-US" dirty="0">
                <a:latin typeface="+mn-ea"/>
              </a:rPr>
              <a:t>에덴에서 </a:t>
            </a:r>
            <a:r>
              <a:rPr kumimoji="1" lang="ko-KR" altLang="en-US" dirty="0" smtClean="0">
                <a:latin typeface="+mn-ea"/>
              </a:rPr>
              <a:t>쫓겨난 인간은 </a:t>
            </a:r>
            <a:r>
              <a:rPr kumimoji="1" lang="ko-KR" altLang="en-US" dirty="0">
                <a:latin typeface="+mn-ea"/>
              </a:rPr>
              <a:t>땅을 </a:t>
            </a:r>
            <a:r>
              <a:rPr kumimoji="1" lang="ko-KR" altLang="en-US" dirty="0" smtClean="0">
                <a:latin typeface="+mn-ea"/>
              </a:rPr>
              <a:t>경작해야 함</a:t>
            </a:r>
            <a:endParaRPr kumimoji="1" lang="en-US" altLang="ko-KR" dirty="0" smtClean="0">
              <a:latin typeface="+mn-ea"/>
            </a:endParaRPr>
          </a:p>
          <a:p>
            <a:pPr>
              <a:buFont typeface="Wingdings" pitchFamily="2" charset="2"/>
              <a:buChar char="§"/>
            </a:pPr>
            <a:endParaRPr kumimoji="1" lang="en-US" altLang="ko-KR" dirty="0">
              <a:latin typeface="+mn-ea"/>
            </a:endParaRPr>
          </a:p>
          <a:p>
            <a:pPr>
              <a:buFont typeface="Wingdings" pitchFamily="2" charset="2"/>
              <a:buChar char="§"/>
            </a:pP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인간이 다시 에덴으로 들어가지 못하도록</a:t>
            </a:r>
            <a:endParaRPr kumimoji="1" lang="en-US" altLang="ko-KR" dirty="0" smtClean="0">
              <a:latin typeface="+mn-ea"/>
            </a:endParaRPr>
          </a:p>
          <a:p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하나님은 그룹들과 </a:t>
            </a:r>
            <a:r>
              <a:rPr kumimoji="1" lang="ko-KR" altLang="en-US" dirty="0" err="1" smtClean="0">
                <a:latin typeface="+mn-ea"/>
              </a:rPr>
              <a:t>화염검을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두어 생명나무의</a:t>
            </a:r>
            <a:endParaRPr kumimoji="1" lang="en-US" altLang="ko-KR" dirty="0" smtClean="0">
              <a:latin typeface="+mn-ea"/>
            </a:endParaRPr>
          </a:p>
          <a:p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길을 지키심</a:t>
            </a:r>
            <a:endParaRPr kumimoji="1" lang="en-US" altLang="ko-KR" dirty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88" y="1560533"/>
            <a:ext cx="3859619" cy="34974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28" y="4859081"/>
            <a:ext cx="3944679" cy="20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3537</TotalTime>
  <Words>4339</Words>
  <Application>Microsoft Office PowerPoint</Application>
  <PresentationFormat>화면 슬라이드 쇼(4:3)</PresentationFormat>
  <Paragraphs>1344</Paragraphs>
  <Slides>57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Office 테마</vt:lpstr>
      <vt:lpstr>PowerPoint 프레젠테이션</vt:lpstr>
      <vt:lpstr>Ⅰ. 양식과 구조</vt:lpstr>
      <vt:lpstr>Ⅰ. 양식과 구조</vt:lpstr>
      <vt:lpstr>Ⅰ. 양식과 구조</vt:lpstr>
      <vt:lpstr>Ⅰ. 양식과 구조</vt:lpstr>
      <vt:lpstr>Ⅰ. 양식과 구조</vt:lpstr>
      <vt:lpstr>Ⅰ. 양식과 구조</vt:lpstr>
      <vt:lpstr>Ⅰ. 양식과 구조</vt:lpstr>
      <vt:lpstr>Ⅰ. 양식과 구조</vt:lpstr>
      <vt:lpstr>II. 본문주석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최재훈</dc:creator>
  <cp:lastModifiedBy>김종민</cp:lastModifiedBy>
  <cp:revision>322</cp:revision>
  <dcterms:created xsi:type="dcterms:W3CDTF">2017-06-24T17:53:24Z</dcterms:created>
  <dcterms:modified xsi:type="dcterms:W3CDTF">2017-09-18T13:40:59Z</dcterms:modified>
</cp:coreProperties>
</file>