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8"/>
  </p:handoutMasterIdLst>
  <p:sldIdLst>
    <p:sldId id="256" r:id="rId2"/>
    <p:sldId id="274" r:id="rId3"/>
    <p:sldId id="272" r:id="rId4"/>
    <p:sldId id="269" r:id="rId5"/>
    <p:sldId id="271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73" r:id="rId16"/>
    <p:sldId id="275" r:id="rId17"/>
  </p:sldIdLst>
  <p:sldSz cx="12192000" cy="6858000"/>
  <p:notesSz cx="7104063" cy="10234613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799B23B-EC83-4686-B30A-512413B5E67A}" styleName="밝은 스타일 3 - 강조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ED083AE6-46FA-4A59-8FB0-9F97EB10719F}" styleName="밝은 스타일 3 - 강조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00A15C55-8517-42AA-B614-E9B94910E393}" styleName="보통 스타일 2 - 강조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D27102A9-8310-4765-A935-A1911B00CA55}" styleName="밝은 스타일 1 - 강조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86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34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78427" cy="513508"/>
          </a:xfrm>
          <a:prstGeom prst="rect">
            <a:avLst/>
          </a:prstGeom>
        </p:spPr>
        <p:txBody>
          <a:bodyPr vert="horz" lIns="94796" tIns="47398" rIns="94796" bIns="47398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4023993" y="0"/>
            <a:ext cx="3078427" cy="513508"/>
          </a:xfrm>
          <a:prstGeom prst="rect">
            <a:avLst/>
          </a:prstGeom>
        </p:spPr>
        <p:txBody>
          <a:bodyPr vert="horz" lIns="94796" tIns="47398" rIns="94796" bIns="47398" rtlCol="0"/>
          <a:lstStyle>
            <a:lvl1pPr algn="r">
              <a:defRPr sz="1200"/>
            </a:lvl1pPr>
          </a:lstStyle>
          <a:p>
            <a:fld id="{F41926FE-9F2A-4385-94A6-E654855B28CA}" type="datetimeFigureOut">
              <a:rPr lang="ko-KR" altLang="en-US" smtClean="0"/>
              <a:t>2022-08-09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1" y="9721107"/>
            <a:ext cx="3078427" cy="513507"/>
          </a:xfrm>
          <a:prstGeom prst="rect">
            <a:avLst/>
          </a:prstGeom>
        </p:spPr>
        <p:txBody>
          <a:bodyPr vert="horz" lIns="94796" tIns="47398" rIns="94796" bIns="47398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4023993" y="9721107"/>
            <a:ext cx="3078427" cy="513507"/>
          </a:xfrm>
          <a:prstGeom prst="rect">
            <a:avLst/>
          </a:prstGeom>
        </p:spPr>
        <p:txBody>
          <a:bodyPr vert="horz" lIns="94796" tIns="47398" rIns="94796" bIns="47398" rtlCol="0" anchor="b"/>
          <a:lstStyle>
            <a:lvl1pPr algn="r">
              <a:defRPr sz="1200"/>
            </a:lvl1pPr>
          </a:lstStyle>
          <a:p>
            <a:fld id="{DB64BED2-3A53-4DE1-91D9-920787D5040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071804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2FB7F-83F0-4DA0-8E36-7B9AB9CAF971}" type="datetimeFigureOut">
              <a:rPr lang="ko-KR" altLang="en-US" smtClean="0"/>
              <a:t>2022-08-09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DC604-E8DD-4AAA-8752-652EB0BDF6C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224951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2FB7F-83F0-4DA0-8E36-7B9AB9CAF971}" type="datetimeFigureOut">
              <a:rPr lang="ko-KR" altLang="en-US" smtClean="0"/>
              <a:t>2022-08-09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DC604-E8DD-4AAA-8752-652EB0BDF6C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678698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2FB7F-83F0-4DA0-8E36-7B9AB9CAF971}" type="datetimeFigureOut">
              <a:rPr lang="ko-KR" altLang="en-US" smtClean="0"/>
              <a:t>2022-08-09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DC604-E8DD-4AAA-8752-652EB0BDF6C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487756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2FB7F-83F0-4DA0-8E36-7B9AB9CAF971}" type="datetimeFigureOut">
              <a:rPr lang="ko-KR" altLang="en-US" smtClean="0"/>
              <a:t>2022-08-09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DC604-E8DD-4AAA-8752-652EB0BDF6C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572543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2FB7F-83F0-4DA0-8E36-7B9AB9CAF971}" type="datetimeFigureOut">
              <a:rPr lang="ko-KR" altLang="en-US" smtClean="0"/>
              <a:t>2022-08-09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DC604-E8DD-4AAA-8752-652EB0BDF6C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561103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2FB7F-83F0-4DA0-8E36-7B9AB9CAF971}" type="datetimeFigureOut">
              <a:rPr lang="ko-KR" altLang="en-US" smtClean="0"/>
              <a:t>2022-08-09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DC604-E8DD-4AAA-8752-652EB0BDF6C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545446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2FB7F-83F0-4DA0-8E36-7B9AB9CAF971}" type="datetimeFigureOut">
              <a:rPr lang="ko-KR" altLang="en-US" smtClean="0"/>
              <a:t>2022-08-09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DC604-E8DD-4AAA-8752-652EB0BDF6C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181292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2FB7F-83F0-4DA0-8E36-7B9AB9CAF971}" type="datetimeFigureOut">
              <a:rPr lang="ko-KR" altLang="en-US" smtClean="0"/>
              <a:t>2022-08-09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DC604-E8DD-4AAA-8752-652EB0BDF6C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707257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2FB7F-83F0-4DA0-8E36-7B9AB9CAF971}" type="datetimeFigureOut">
              <a:rPr lang="ko-KR" altLang="en-US" smtClean="0"/>
              <a:t>2022-08-09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DC604-E8DD-4AAA-8752-652EB0BDF6C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222693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2FB7F-83F0-4DA0-8E36-7B9AB9CAF971}" type="datetimeFigureOut">
              <a:rPr lang="ko-KR" altLang="en-US" smtClean="0"/>
              <a:t>2022-08-09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DC604-E8DD-4AAA-8752-652EB0BDF6C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527499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2FB7F-83F0-4DA0-8E36-7B9AB9CAF971}" type="datetimeFigureOut">
              <a:rPr lang="ko-KR" altLang="en-US" smtClean="0"/>
              <a:t>2022-08-09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DC604-E8DD-4AAA-8752-652EB0BDF6C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437831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52FB7F-83F0-4DA0-8E36-7B9AB9CAF971}" type="datetimeFigureOut">
              <a:rPr lang="ko-KR" altLang="en-US" smtClean="0"/>
              <a:t>2022-08-09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CDC604-E8DD-4AAA-8752-652EB0BDF6C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33513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659774" y="1731963"/>
            <a:ext cx="9008225" cy="1908220"/>
          </a:xfrm>
        </p:spPr>
        <p:txBody>
          <a:bodyPr>
            <a:normAutofit/>
          </a:bodyPr>
          <a:lstStyle/>
          <a:p>
            <a:r>
              <a:rPr lang="en-US" altLang="ko-KR" dirty="0"/>
              <a:t>LINC 3.0 </a:t>
            </a:r>
            <a:r>
              <a:rPr lang="ko-KR" altLang="en-US" dirty="0"/>
              <a:t>사업단 </a:t>
            </a:r>
            <a:br>
              <a:rPr lang="en-US" altLang="ko-KR" dirty="0"/>
            </a:br>
            <a:r>
              <a:rPr lang="ko-KR" altLang="en-US" dirty="0"/>
              <a:t>현장실습 프로그램 안내 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524000" y="3341716"/>
            <a:ext cx="9008225" cy="1730577"/>
          </a:xfrm>
        </p:spPr>
        <p:txBody>
          <a:bodyPr/>
          <a:lstStyle/>
          <a:p>
            <a:endParaRPr lang="en-US" altLang="ko-KR" dirty="0"/>
          </a:p>
          <a:p>
            <a:endParaRPr lang="en-US" altLang="ko-KR" dirty="0"/>
          </a:p>
          <a:p>
            <a:r>
              <a:rPr lang="en-US" altLang="ko-KR" dirty="0"/>
              <a:t>&lt;</a:t>
            </a:r>
            <a:r>
              <a:rPr lang="ko-KR" altLang="en-US" dirty="0"/>
              <a:t>제출서류 및 진행방법 안내</a:t>
            </a:r>
            <a:r>
              <a:rPr lang="en-US" altLang="ko-KR" dirty="0"/>
              <a:t>&gt;</a:t>
            </a:r>
            <a:r>
              <a:rPr lang="ko-KR" altLang="en-US" dirty="0"/>
              <a:t> </a:t>
            </a:r>
          </a:p>
        </p:txBody>
      </p:sp>
      <p:pic>
        <p:nvPicPr>
          <p:cNvPr id="6" name="그림 5">
            <a:extLst>
              <a:ext uri="{FF2B5EF4-FFF2-40B4-BE49-F238E27FC236}">
                <a16:creationId xmlns:a16="http://schemas.microsoft.com/office/drawing/2014/main" id="{F3EF279B-417C-6AFD-CA44-8E1D8830634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40660" y="142461"/>
            <a:ext cx="2854677" cy="314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91233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8.</a:t>
            </a:r>
            <a:r>
              <a:rPr lang="ko-KR" altLang="en-US" dirty="0"/>
              <a:t>종합보고서</a:t>
            </a:r>
            <a:r>
              <a:rPr lang="en-US" altLang="ko-KR" dirty="0"/>
              <a:t>(</a:t>
            </a:r>
            <a:r>
              <a:rPr lang="ko-KR" altLang="en-US" dirty="0" err="1"/>
              <a:t>제출문</a:t>
            </a:r>
            <a:r>
              <a:rPr lang="en-US" altLang="ko-KR" dirty="0"/>
              <a:t>, </a:t>
            </a:r>
            <a:r>
              <a:rPr lang="ko-KR" altLang="en-US" dirty="0"/>
              <a:t>요약문</a:t>
            </a:r>
            <a:r>
              <a:rPr lang="en-US" altLang="ko-KR" dirty="0"/>
              <a:t>)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ko-KR" sz="1900" dirty="0"/>
              <a:t>1) </a:t>
            </a:r>
            <a:r>
              <a:rPr lang="ko-KR" altLang="en-US" sz="1900" dirty="0"/>
              <a:t>과정 구분하여 체크 </a:t>
            </a:r>
            <a:endParaRPr lang="en-US" altLang="ko-KR" sz="1900" dirty="0"/>
          </a:p>
          <a:p>
            <a:pPr marL="457200" indent="-457200">
              <a:buAutoNum type="arabicParenR"/>
            </a:pPr>
            <a:endParaRPr lang="en-US" altLang="ko-KR" sz="1900" dirty="0"/>
          </a:p>
          <a:p>
            <a:pPr marL="0" indent="0">
              <a:buNone/>
            </a:pPr>
            <a:r>
              <a:rPr lang="en-US" altLang="ko-KR" sz="1900" dirty="0"/>
              <a:t>2) </a:t>
            </a:r>
            <a:r>
              <a:rPr lang="ko-KR" altLang="en-US" sz="1900" dirty="0"/>
              <a:t>연수생 서명 필수 </a:t>
            </a:r>
            <a:endParaRPr lang="en-US" altLang="ko-KR" sz="1900" dirty="0"/>
          </a:p>
          <a:p>
            <a:pPr marL="457200" indent="-457200">
              <a:buAutoNum type="arabicParenR"/>
            </a:pPr>
            <a:endParaRPr lang="en-US" altLang="ko-KR" sz="1900" dirty="0"/>
          </a:p>
          <a:p>
            <a:pPr marL="0" indent="0">
              <a:buNone/>
            </a:pPr>
            <a:r>
              <a:rPr lang="en-US" altLang="ko-KR" sz="1900" dirty="0"/>
              <a:t>3) </a:t>
            </a:r>
            <a:r>
              <a:rPr lang="ko-KR" altLang="en-US" sz="1900" dirty="0" err="1"/>
              <a:t>제출문</a:t>
            </a:r>
            <a:r>
              <a:rPr lang="ko-KR" altLang="en-US" sz="1900" dirty="0"/>
              <a:t> </a:t>
            </a:r>
            <a:r>
              <a:rPr lang="en-US" altLang="ko-KR" sz="1900" dirty="0"/>
              <a:t>+ </a:t>
            </a:r>
            <a:r>
              <a:rPr lang="ko-KR" altLang="en-US" sz="1900" dirty="0"/>
              <a:t>요약문 함께 제출 </a:t>
            </a:r>
            <a:endParaRPr lang="en-US" altLang="ko-KR" sz="1900" dirty="0"/>
          </a:p>
          <a:p>
            <a:pPr marL="457200" indent="-457200">
              <a:buAutoNum type="arabicParenR"/>
            </a:pPr>
            <a:endParaRPr lang="en-US" altLang="ko-KR" sz="1900" dirty="0"/>
          </a:p>
          <a:p>
            <a:pPr marL="0" indent="0">
              <a:buNone/>
            </a:pPr>
            <a:r>
              <a:rPr lang="en-US" altLang="ko-KR" sz="1900" dirty="0"/>
              <a:t>4) </a:t>
            </a:r>
            <a:r>
              <a:rPr lang="ko-KR" altLang="en-US" sz="1900" dirty="0"/>
              <a:t>요약문</a:t>
            </a:r>
            <a:r>
              <a:rPr lang="en-US" altLang="ko-KR" sz="1900" dirty="0"/>
              <a:t> : </a:t>
            </a:r>
            <a:r>
              <a:rPr lang="ko-KR" altLang="en-US" sz="1900" dirty="0" err="1"/>
              <a:t>소감문</a:t>
            </a:r>
            <a:r>
              <a:rPr lang="ko-KR" altLang="en-US" sz="1900" dirty="0"/>
              <a:t> 형태로 사진을 첨부하여 </a:t>
            </a:r>
            <a:r>
              <a:rPr lang="ko-KR" altLang="en-US" sz="1900" u="sng" dirty="0">
                <a:solidFill>
                  <a:srgbClr val="FF0000"/>
                </a:solidFill>
              </a:rPr>
              <a:t>최소 </a:t>
            </a:r>
            <a:r>
              <a:rPr lang="en-US" altLang="ko-KR" sz="1900" u="sng" dirty="0">
                <a:solidFill>
                  <a:srgbClr val="FF0000"/>
                </a:solidFill>
              </a:rPr>
              <a:t>3</a:t>
            </a:r>
            <a:r>
              <a:rPr lang="ko-KR" altLang="en-US" sz="1900" u="sng" dirty="0">
                <a:solidFill>
                  <a:srgbClr val="FF0000"/>
                </a:solidFill>
              </a:rPr>
              <a:t>매 </a:t>
            </a:r>
            <a:r>
              <a:rPr lang="en-US" altLang="ko-KR" sz="1900" u="sng" dirty="0">
                <a:solidFill>
                  <a:srgbClr val="FF0000"/>
                </a:solidFill>
              </a:rPr>
              <a:t>~</a:t>
            </a:r>
            <a:r>
              <a:rPr lang="ko-KR" altLang="en-US" sz="1900" u="sng" dirty="0">
                <a:solidFill>
                  <a:srgbClr val="FF0000"/>
                </a:solidFill>
              </a:rPr>
              <a:t> </a:t>
            </a:r>
            <a:r>
              <a:rPr lang="en-US" altLang="ko-KR" sz="1900" u="sng" dirty="0">
                <a:solidFill>
                  <a:srgbClr val="FF0000"/>
                </a:solidFill>
              </a:rPr>
              <a:t>20</a:t>
            </a:r>
            <a:r>
              <a:rPr lang="ko-KR" altLang="en-US" sz="1900" u="sng" dirty="0">
                <a:solidFill>
                  <a:srgbClr val="FF0000"/>
                </a:solidFill>
              </a:rPr>
              <a:t>매 내외</a:t>
            </a:r>
            <a:r>
              <a:rPr lang="ko-KR" altLang="en-US" sz="1900" u="sng" dirty="0"/>
              <a:t>로 작성</a:t>
            </a:r>
            <a:endParaRPr lang="en-US" altLang="ko-KR" sz="1900" u="sng" dirty="0"/>
          </a:p>
          <a:p>
            <a:pPr marL="457200" indent="-457200">
              <a:buAutoNum type="arabicParenR"/>
            </a:pPr>
            <a:endParaRPr lang="en-US" altLang="ko-KR" sz="1900" dirty="0"/>
          </a:p>
          <a:p>
            <a:pPr marL="0" indent="0">
              <a:buNone/>
            </a:pPr>
            <a:r>
              <a:rPr lang="en-US" altLang="ko-KR" sz="1900" dirty="0"/>
              <a:t>5) </a:t>
            </a:r>
            <a:r>
              <a:rPr lang="ko-KR" altLang="en-US" sz="1900" dirty="0"/>
              <a:t>결과보고서 제출시 함께 제출</a:t>
            </a:r>
            <a:endParaRPr lang="en-US" altLang="ko-KR" sz="1900" dirty="0"/>
          </a:p>
          <a:p>
            <a:pPr marL="0" indent="0">
              <a:buNone/>
            </a:pPr>
            <a:endParaRPr lang="en-US" altLang="ko-KR" sz="1900" dirty="0"/>
          </a:p>
          <a:p>
            <a:pPr marL="457200" indent="-457200">
              <a:buAutoNum type="arabicParenR"/>
            </a:pPr>
            <a:endParaRPr lang="en-US" altLang="ko-KR" sz="1900" dirty="0"/>
          </a:p>
          <a:p>
            <a:pPr marL="457200" indent="-457200">
              <a:buAutoNum type="arabicParenR"/>
            </a:pPr>
            <a:endParaRPr lang="ko-KR" altLang="en-US" sz="1900" dirty="0"/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CC781064-5006-797C-0313-3ED112BC16C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40660" y="142461"/>
            <a:ext cx="2854677" cy="314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9010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9.</a:t>
            </a:r>
            <a:r>
              <a:rPr lang="ko-KR" altLang="en-US" dirty="0"/>
              <a:t>평가표 및 출석부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ko-KR" sz="1900" dirty="0"/>
              <a:t>1) </a:t>
            </a:r>
            <a:r>
              <a:rPr lang="ko-KR" altLang="en-US" sz="1900" dirty="0"/>
              <a:t>기업 담당자 확인 </a:t>
            </a:r>
            <a:endParaRPr lang="en-US" altLang="ko-KR" sz="1900" dirty="0"/>
          </a:p>
          <a:p>
            <a:pPr marL="0" indent="0">
              <a:buNone/>
            </a:pPr>
            <a:endParaRPr lang="en-US" altLang="ko-KR" sz="1900" dirty="0"/>
          </a:p>
          <a:p>
            <a:pPr marL="0" indent="0">
              <a:buNone/>
            </a:pPr>
            <a:r>
              <a:rPr lang="en-US" altLang="ko-KR" sz="1900" dirty="0"/>
              <a:t>2) </a:t>
            </a:r>
            <a:r>
              <a:rPr lang="ko-KR" altLang="en-US" sz="1900" dirty="0"/>
              <a:t>출석부를 통해 인턴십 기간 확인 가능 </a:t>
            </a:r>
            <a:endParaRPr lang="en-US" altLang="ko-KR" sz="1900" dirty="0"/>
          </a:p>
          <a:p>
            <a:pPr marL="0" indent="0">
              <a:buNone/>
            </a:pPr>
            <a:endParaRPr lang="en-US" altLang="ko-KR" sz="1900" dirty="0"/>
          </a:p>
          <a:p>
            <a:pPr marL="0" indent="0">
              <a:buNone/>
            </a:pPr>
            <a:r>
              <a:rPr lang="en-US" altLang="ko-KR" sz="1900" dirty="0"/>
              <a:t>3) </a:t>
            </a:r>
            <a:r>
              <a:rPr lang="ko-KR" altLang="en-US" sz="1900" dirty="0" err="1"/>
              <a:t>계절제</a:t>
            </a:r>
            <a:r>
              <a:rPr lang="ko-KR" altLang="en-US" sz="1900" dirty="0"/>
              <a:t> </a:t>
            </a:r>
            <a:r>
              <a:rPr lang="en-US" altLang="ko-KR" sz="1900" dirty="0"/>
              <a:t>:</a:t>
            </a:r>
            <a:r>
              <a:rPr lang="ko-KR" altLang="en-US" sz="1900" dirty="0"/>
              <a:t> </a:t>
            </a:r>
            <a:r>
              <a:rPr lang="en-US" altLang="ko-KR" sz="1900" dirty="0"/>
              <a:t>(4</a:t>
            </a:r>
            <a:r>
              <a:rPr lang="ko-KR" altLang="en-US" sz="1900" dirty="0"/>
              <a:t>주 이상 </a:t>
            </a:r>
            <a:r>
              <a:rPr lang="en-US" altLang="ko-KR" sz="1900" dirty="0"/>
              <a:t>160</a:t>
            </a:r>
            <a:r>
              <a:rPr lang="ko-KR" altLang="en-US" sz="1900" dirty="0"/>
              <a:t>시간이상 </a:t>
            </a:r>
            <a:r>
              <a:rPr lang="en-US" altLang="ko-KR" sz="1900" dirty="0"/>
              <a:t>3</a:t>
            </a:r>
            <a:r>
              <a:rPr lang="ko-KR" altLang="en-US" sz="1900" dirty="0"/>
              <a:t>학점 인정</a:t>
            </a:r>
            <a:r>
              <a:rPr lang="en-US" altLang="ko-KR" sz="1900" dirty="0"/>
              <a:t>) </a:t>
            </a:r>
          </a:p>
          <a:p>
            <a:pPr marL="0" indent="0">
              <a:buNone/>
            </a:pPr>
            <a:endParaRPr lang="en-US" altLang="ko-KR" sz="1900" dirty="0"/>
          </a:p>
          <a:p>
            <a:pPr marL="0" indent="0">
              <a:buNone/>
            </a:pPr>
            <a:r>
              <a:rPr lang="en-US" altLang="ko-KR" sz="1900" dirty="0"/>
              <a:t>4) </a:t>
            </a:r>
            <a:r>
              <a:rPr lang="ko-KR" altLang="en-US" sz="1900" dirty="0" err="1"/>
              <a:t>학기제</a:t>
            </a:r>
            <a:r>
              <a:rPr lang="ko-KR" altLang="en-US" sz="1900" dirty="0"/>
              <a:t> </a:t>
            </a:r>
            <a:r>
              <a:rPr lang="en-US" altLang="ko-KR" sz="1900" dirty="0"/>
              <a:t>:</a:t>
            </a:r>
            <a:r>
              <a:rPr lang="ko-KR" altLang="en-US" sz="1900" dirty="0"/>
              <a:t> </a:t>
            </a:r>
            <a:r>
              <a:rPr lang="en-US" altLang="ko-KR" sz="1900" dirty="0"/>
              <a:t>(15</a:t>
            </a:r>
            <a:r>
              <a:rPr lang="ko-KR" altLang="en-US" sz="1900" dirty="0"/>
              <a:t>주 </a:t>
            </a:r>
            <a:r>
              <a:rPr lang="en-US" altLang="ko-KR" sz="1900" dirty="0"/>
              <a:t>600</a:t>
            </a:r>
            <a:r>
              <a:rPr lang="ko-KR" altLang="en-US" sz="1900" dirty="0"/>
              <a:t>시간 </a:t>
            </a:r>
            <a:r>
              <a:rPr lang="en-US" altLang="ko-KR" sz="1900" dirty="0"/>
              <a:t>15</a:t>
            </a:r>
            <a:r>
              <a:rPr lang="ko-KR" altLang="en-US" sz="1900" dirty="0"/>
              <a:t>학점 인정</a:t>
            </a:r>
            <a:r>
              <a:rPr lang="en-US" altLang="ko-KR" sz="1900" dirty="0"/>
              <a:t>)</a:t>
            </a:r>
          </a:p>
          <a:p>
            <a:pPr marL="0" indent="0">
              <a:buNone/>
            </a:pPr>
            <a:endParaRPr lang="en-US" altLang="ko-KR" sz="1900" dirty="0"/>
          </a:p>
          <a:p>
            <a:pPr marL="0" indent="0">
              <a:buNone/>
            </a:pPr>
            <a:r>
              <a:rPr lang="en-US" altLang="ko-KR" sz="1900" dirty="0"/>
              <a:t>5) </a:t>
            </a:r>
            <a:r>
              <a:rPr lang="ko-KR" altLang="en-US" sz="1900" dirty="0"/>
              <a:t>결과보고서 제출 시 함께 제출 </a:t>
            </a:r>
            <a:endParaRPr lang="en-US" altLang="ko-KR" sz="1900" dirty="0"/>
          </a:p>
          <a:p>
            <a:pPr marL="0" indent="0">
              <a:buNone/>
            </a:pPr>
            <a:endParaRPr lang="en-US" altLang="ko-KR" sz="1900" dirty="0"/>
          </a:p>
          <a:p>
            <a:pPr marL="0" indent="0">
              <a:buNone/>
            </a:pPr>
            <a:r>
              <a:rPr lang="en-US" altLang="ko-KR" sz="1900" dirty="0"/>
              <a:t> </a:t>
            </a:r>
          </a:p>
          <a:p>
            <a:pPr marL="0" indent="0">
              <a:buNone/>
            </a:pPr>
            <a:endParaRPr lang="en-US" altLang="ko-KR" sz="1900" dirty="0"/>
          </a:p>
          <a:p>
            <a:pPr marL="0" indent="0">
              <a:buNone/>
            </a:pPr>
            <a:endParaRPr lang="en-US" altLang="ko-KR" sz="1900" dirty="0"/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25D89FD1-5944-4832-67FF-36E255E71E4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40660" y="142461"/>
            <a:ext cx="2854677" cy="314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19598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10.</a:t>
            </a:r>
            <a:r>
              <a:rPr lang="ko-KR" altLang="en-US" dirty="0"/>
              <a:t>인턴십 현장방문 </a:t>
            </a:r>
            <a:r>
              <a:rPr lang="ko-KR" altLang="en-US" dirty="0" err="1"/>
              <a:t>지도보고서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AutoNum type="arabicParenR"/>
            </a:pPr>
            <a:r>
              <a:rPr lang="ko-KR" altLang="en-US" sz="1900" dirty="0" err="1"/>
              <a:t>책임교수</a:t>
            </a:r>
            <a:r>
              <a:rPr lang="ko-KR" altLang="en-US" sz="1900" dirty="0"/>
              <a:t> 기업 현장방문 → 지도 보고서 작성  </a:t>
            </a:r>
            <a:endParaRPr lang="en-US" altLang="ko-KR" sz="1900" dirty="0"/>
          </a:p>
          <a:p>
            <a:pPr marL="457200" indent="-457200">
              <a:buAutoNum type="arabicParenR"/>
            </a:pPr>
            <a:endParaRPr lang="en-US" altLang="ko-KR" sz="1900" dirty="0"/>
          </a:p>
          <a:p>
            <a:pPr marL="457200" indent="-457200">
              <a:buAutoNum type="arabicParenR"/>
            </a:pPr>
            <a:r>
              <a:rPr lang="ko-KR" altLang="en-US" sz="1900" dirty="0" err="1"/>
              <a:t>실습환경</a:t>
            </a:r>
            <a:r>
              <a:rPr lang="en-US" altLang="ko-KR" sz="1900" dirty="0"/>
              <a:t> </a:t>
            </a:r>
            <a:r>
              <a:rPr lang="ko-KR" altLang="en-US" sz="1900" dirty="0"/>
              <a:t>및 </a:t>
            </a:r>
            <a:r>
              <a:rPr lang="ko-KR" altLang="en-US" sz="1900" dirty="0" err="1"/>
              <a:t>근무상태</a:t>
            </a:r>
            <a:r>
              <a:rPr lang="ko-KR" altLang="en-US" sz="1900" dirty="0"/>
              <a:t> 평가</a:t>
            </a:r>
            <a:endParaRPr lang="en-US" altLang="ko-KR" sz="1900" dirty="0"/>
          </a:p>
          <a:p>
            <a:pPr marL="457200" indent="-457200">
              <a:buAutoNum type="arabicParenR"/>
            </a:pPr>
            <a:endParaRPr lang="en-US" altLang="ko-KR" sz="1900" dirty="0"/>
          </a:p>
          <a:p>
            <a:pPr marL="457200" indent="-457200">
              <a:buAutoNum type="arabicParenR"/>
            </a:pPr>
            <a:r>
              <a:rPr lang="ko-KR" altLang="en-US" sz="1900" dirty="0"/>
              <a:t>결과보고서 제출시 함께 제출</a:t>
            </a:r>
            <a:endParaRPr lang="en-US" altLang="ko-KR" sz="1900" dirty="0"/>
          </a:p>
          <a:p>
            <a:pPr marL="0" indent="0">
              <a:buNone/>
            </a:pPr>
            <a:endParaRPr lang="en-US" altLang="ko-KR" sz="1900" dirty="0"/>
          </a:p>
          <a:p>
            <a:pPr marL="457200" indent="-457200">
              <a:buAutoNum type="arabicParenR"/>
            </a:pPr>
            <a:endParaRPr lang="en-US" altLang="ko-KR" sz="1900" dirty="0"/>
          </a:p>
          <a:p>
            <a:pPr marL="457200" indent="-457200">
              <a:buAutoNum type="arabicParenR"/>
            </a:pPr>
            <a:endParaRPr lang="ko-KR" altLang="en-US" sz="1900" dirty="0"/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BD067616-E574-3EAE-6656-15BD5A4E611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40660" y="142461"/>
            <a:ext cx="2854677" cy="314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004168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11.</a:t>
            </a:r>
            <a:r>
              <a:rPr lang="ko-KR" altLang="en-US" dirty="0"/>
              <a:t>인턴십 </a:t>
            </a:r>
            <a:r>
              <a:rPr lang="ko-KR" altLang="en-US" dirty="0" err="1"/>
              <a:t>연수기관</a:t>
            </a:r>
            <a:r>
              <a:rPr lang="ko-KR" altLang="en-US" dirty="0"/>
              <a:t> 평가서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AutoNum type="arabicParenR"/>
            </a:pPr>
            <a:r>
              <a:rPr lang="ko-KR" altLang="en-US" sz="1900"/>
              <a:t>교과목명 작성</a:t>
            </a:r>
            <a:r>
              <a:rPr lang="en-US" altLang="ko-KR" sz="1900"/>
              <a:t> (</a:t>
            </a:r>
            <a:r>
              <a:rPr lang="ko-KR" altLang="en-US" sz="1900"/>
              <a:t>국내계절제인턴십 </a:t>
            </a:r>
            <a:r>
              <a:rPr lang="en-US" altLang="ko-KR" sz="1900"/>
              <a:t>/ </a:t>
            </a:r>
            <a:r>
              <a:rPr lang="ko-KR" altLang="en-US" sz="1900"/>
              <a:t>국내학기제인턴십</a:t>
            </a:r>
            <a:r>
              <a:rPr lang="en-US" altLang="ko-KR" sz="1900"/>
              <a:t>)</a:t>
            </a:r>
          </a:p>
          <a:p>
            <a:pPr marL="457200" indent="-457200">
              <a:buAutoNum type="arabicParenR"/>
            </a:pPr>
            <a:endParaRPr lang="en-US" altLang="ko-KR" sz="1900"/>
          </a:p>
          <a:p>
            <a:pPr marL="457200" indent="-457200">
              <a:buAutoNum type="arabicParenR"/>
            </a:pPr>
            <a:r>
              <a:rPr lang="ko-KR" altLang="en-US" sz="1900"/>
              <a:t>담당교수 또는 실습생 관리자 작성 </a:t>
            </a:r>
            <a:endParaRPr lang="en-US" altLang="ko-KR" sz="1900"/>
          </a:p>
          <a:p>
            <a:pPr marL="457200" indent="-457200">
              <a:buAutoNum type="arabicParenR"/>
            </a:pPr>
            <a:endParaRPr lang="en-US" altLang="ko-KR" sz="1900"/>
          </a:p>
          <a:p>
            <a:pPr marL="457200" indent="-457200">
              <a:buAutoNum type="arabicParenR"/>
            </a:pPr>
            <a:r>
              <a:rPr lang="ko-KR" altLang="en-US" sz="1900"/>
              <a:t>소속</a:t>
            </a:r>
            <a:r>
              <a:rPr lang="en-US" altLang="ko-KR" sz="1900"/>
              <a:t>, </a:t>
            </a:r>
            <a:r>
              <a:rPr lang="ko-KR" altLang="en-US" sz="1900"/>
              <a:t>학번</a:t>
            </a:r>
            <a:r>
              <a:rPr lang="en-US" altLang="ko-KR" sz="1900"/>
              <a:t>, </a:t>
            </a:r>
            <a:r>
              <a:rPr lang="ko-KR" altLang="en-US" sz="1900"/>
              <a:t>성명 기재</a:t>
            </a:r>
            <a:endParaRPr lang="en-US" altLang="ko-KR" sz="1900"/>
          </a:p>
          <a:p>
            <a:pPr marL="457200" indent="-457200">
              <a:buAutoNum type="arabicParenR"/>
            </a:pPr>
            <a:endParaRPr lang="en-US" altLang="ko-KR" sz="1900"/>
          </a:p>
          <a:p>
            <a:pPr marL="457200" indent="-457200">
              <a:buAutoNum type="arabicParenR"/>
            </a:pPr>
            <a:r>
              <a:rPr lang="ko-KR" altLang="en-US" sz="1900"/>
              <a:t>결과보고서 제출시 함께 제출  </a:t>
            </a:r>
            <a:endParaRPr lang="en-US" altLang="ko-KR" sz="1900"/>
          </a:p>
          <a:p>
            <a:pPr marL="0" indent="0">
              <a:buNone/>
            </a:pPr>
            <a:endParaRPr lang="en-US" altLang="ko-KR" sz="1900" dirty="0"/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D3691E58-EEB0-CE4B-E171-6DE2FCEF624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40660" y="142461"/>
            <a:ext cx="2854677" cy="314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860584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12.</a:t>
            </a:r>
            <a:r>
              <a:rPr lang="ko-KR" altLang="en-US" dirty="0"/>
              <a:t>인턴십 성적평가조서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ko-KR" sz="1900" dirty="0"/>
              <a:t>1) </a:t>
            </a:r>
            <a:r>
              <a:rPr lang="ko-KR" altLang="en-US" sz="1900" dirty="0"/>
              <a:t>연수생 서명 필수 </a:t>
            </a:r>
            <a:endParaRPr lang="en-US" altLang="ko-KR" sz="1900" dirty="0"/>
          </a:p>
          <a:p>
            <a:pPr marL="0" indent="0">
              <a:buNone/>
            </a:pPr>
            <a:endParaRPr lang="en-US" altLang="ko-KR" sz="1900" dirty="0"/>
          </a:p>
          <a:p>
            <a:pPr marL="0" indent="0">
              <a:buNone/>
            </a:pPr>
            <a:r>
              <a:rPr lang="en-US" altLang="ko-KR" sz="1900" dirty="0"/>
              <a:t>2) </a:t>
            </a:r>
            <a:r>
              <a:rPr lang="ko-KR" altLang="en-US" sz="1900" dirty="0"/>
              <a:t>성적은 </a:t>
            </a:r>
            <a:r>
              <a:rPr lang="en-US" altLang="ko-KR" sz="1900" dirty="0">
                <a:solidFill>
                  <a:srgbClr val="FF0000"/>
                </a:solidFill>
              </a:rPr>
              <a:t>F/P</a:t>
            </a:r>
            <a:r>
              <a:rPr lang="en-US" altLang="ko-KR" sz="1900" dirty="0"/>
              <a:t> </a:t>
            </a:r>
            <a:r>
              <a:rPr lang="ko-KR" altLang="en-US" sz="1900" dirty="0"/>
              <a:t>로 작성 </a:t>
            </a:r>
            <a:endParaRPr lang="en-US" altLang="ko-KR" sz="1900" dirty="0"/>
          </a:p>
          <a:p>
            <a:pPr marL="457200" indent="-457200">
              <a:buAutoNum type="arabicParenR"/>
            </a:pPr>
            <a:endParaRPr lang="en-US" altLang="ko-KR" sz="1900" dirty="0"/>
          </a:p>
          <a:p>
            <a:pPr marL="0" indent="0">
              <a:buNone/>
            </a:pPr>
            <a:r>
              <a:rPr lang="en-US" altLang="ko-KR" sz="1900" dirty="0"/>
              <a:t>3) </a:t>
            </a:r>
            <a:r>
              <a:rPr lang="ko-KR" altLang="en-US" sz="1900" dirty="0" err="1"/>
              <a:t>책임교수</a:t>
            </a:r>
            <a:r>
              <a:rPr lang="ko-KR" altLang="en-US" sz="1900" dirty="0"/>
              <a:t> 성명과 서명 필수 </a:t>
            </a:r>
            <a:endParaRPr lang="en-US" altLang="ko-KR" sz="1900" dirty="0"/>
          </a:p>
          <a:p>
            <a:pPr marL="457200" indent="-457200">
              <a:buAutoNum type="arabicParenR"/>
            </a:pPr>
            <a:endParaRPr lang="en-US" altLang="ko-KR" sz="1900" dirty="0"/>
          </a:p>
          <a:p>
            <a:pPr marL="0" indent="0">
              <a:buNone/>
            </a:pPr>
            <a:r>
              <a:rPr lang="en-US" altLang="ko-KR" sz="1900" dirty="0"/>
              <a:t>4) </a:t>
            </a:r>
            <a:r>
              <a:rPr lang="ko-KR" altLang="en-US" sz="1900" dirty="0" err="1"/>
              <a:t>교과목명</a:t>
            </a:r>
            <a:r>
              <a:rPr lang="ko-KR" altLang="en-US" sz="1900" dirty="0"/>
              <a:t> 기재 </a:t>
            </a:r>
            <a:r>
              <a:rPr lang="en-US" altLang="ko-KR" sz="1900" dirty="0"/>
              <a:t>(</a:t>
            </a:r>
            <a:r>
              <a:rPr lang="ko-KR" altLang="en-US" sz="1900" dirty="0"/>
              <a:t>국내계절제인턴십 </a:t>
            </a:r>
            <a:r>
              <a:rPr lang="en-US" altLang="ko-KR" sz="1900" dirty="0"/>
              <a:t>/ </a:t>
            </a:r>
            <a:r>
              <a:rPr lang="ko-KR" altLang="en-US" sz="1900" dirty="0"/>
              <a:t>국내학기제인턴십</a:t>
            </a:r>
            <a:r>
              <a:rPr lang="en-US" altLang="ko-KR" sz="1900" dirty="0"/>
              <a:t>) </a:t>
            </a:r>
          </a:p>
          <a:p>
            <a:pPr marL="0" indent="0">
              <a:buNone/>
            </a:pPr>
            <a:endParaRPr lang="en-US" altLang="ko-KR" sz="1900" dirty="0"/>
          </a:p>
          <a:p>
            <a:pPr marL="0" indent="0">
              <a:buNone/>
            </a:pPr>
            <a:r>
              <a:rPr lang="en-US" altLang="ko-KR" sz="1900" dirty="0"/>
              <a:t>5) </a:t>
            </a:r>
            <a:r>
              <a:rPr lang="ko-KR" altLang="en-US" sz="1900" dirty="0"/>
              <a:t>결과보고서 제출시 함께 제출  </a:t>
            </a:r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D0497A29-4EE5-374A-A0C1-CFAB15C7B09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40660" y="142461"/>
            <a:ext cx="2854677" cy="314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91851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13.</a:t>
            </a:r>
            <a:r>
              <a:rPr lang="ko-KR" altLang="en-US" dirty="0"/>
              <a:t>인턴십 수료 증명서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ko-KR" sz="1900" dirty="0"/>
              <a:t>1) </a:t>
            </a:r>
            <a:r>
              <a:rPr lang="ko-KR" altLang="en-US" sz="1900" dirty="0" err="1"/>
              <a:t>책임교수</a:t>
            </a:r>
            <a:r>
              <a:rPr lang="ko-KR" altLang="en-US" sz="1900" dirty="0"/>
              <a:t> 작성</a:t>
            </a:r>
            <a:endParaRPr lang="en-US" altLang="ko-KR" sz="1900" dirty="0"/>
          </a:p>
          <a:p>
            <a:pPr marL="457200" indent="-457200">
              <a:buAutoNum type="arabicParenR"/>
            </a:pPr>
            <a:endParaRPr lang="en-US" altLang="ko-KR" sz="1900" dirty="0"/>
          </a:p>
          <a:p>
            <a:pPr marL="0" indent="0">
              <a:buNone/>
            </a:pPr>
            <a:r>
              <a:rPr lang="en-US" altLang="ko-KR" sz="1900" dirty="0"/>
              <a:t>2) </a:t>
            </a:r>
            <a:r>
              <a:rPr lang="ko-KR" altLang="en-US" sz="1900" dirty="0" err="1"/>
              <a:t>연수기관명</a:t>
            </a:r>
            <a:r>
              <a:rPr lang="ko-KR" altLang="en-US" sz="1900" dirty="0"/>
              <a:t> </a:t>
            </a:r>
            <a:r>
              <a:rPr lang="en-US" altLang="ko-KR" sz="1900" dirty="0"/>
              <a:t>/ </a:t>
            </a:r>
            <a:r>
              <a:rPr lang="ko-KR" altLang="en-US" sz="1900" dirty="0"/>
              <a:t>과정별 </a:t>
            </a:r>
            <a:r>
              <a:rPr lang="en-US" altLang="ko-KR" sz="1900" dirty="0"/>
              <a:t>/ </a:t>
            </a:r>
            <a:r>
              <a:rPr lang="ko-KR" altLang="en-US" sz="1900" dirty="0"/>
              <a:t>연수기간 명확히 작성 </a:t>
            </a:r>
            <a:endParaRPr lang="en-US" altLang="ko-KR" sz="1900" dirty="0"/>
          </a:p>
          <a:p>
            <a:pPr marL="0" indent="0">
              <a:buNone/>
            </a:pPr>
            <a:r>
              <a:rPr lang="en-US" altLang="ko-KR" sz="1900" dirty="0"/>
              <a:t>   </a:t>
            </a:r>
          </a:p>
          <a:p>
            <a:pPr marL="514350" indent="-514350">
              <a:buAutoNum type="arabicParenR"/>
            </a:pPr>
            <a:endParaRPr lang="en-US" altLang="ko-KR" dirty="0"/>
          </a:p>
          <a:p>
            <a:pPr marL="514350" indent="-514350">
              <a:buAutoNum type="arabicParenR"/>
            </a:pPr>
            <a:endParaRPr lang="en-US" altLang="ko-KR" dirty="0"/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53253A39-C7F6-2E95-6F22-A8682F7FDAF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40660" y="142461"/>
            <a:ext cx="2854677" cy="314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668700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13.</a:t>
            </a:r>
            <a:r>
              <a:rPr lang="ko-KR" altLang="en-US" dirty="0"/>
              <a:t>기타사항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ko-KR" sz="2000" dirty="0"/>
              <a:t>1)</a:t>
            </a:r>
            <a:r>
              <a:rPr lang="ko-KR" altLang="en-US" sz="2000" dirty="0"/>
              <a:t>문의 </a:t>
            </a:r>
            <a:r>
              <a:rPr lang="en-US" altLang="ko-KR" sz="2000" dirty="0"/>
              <a:t>:</a:t>
            </a:r>
            <a:r>
              <a:rPr lang="ko-KR" altLang="en-US" sz="2000" dirty="0"/>
              <a:t> 목원대학교 </a:t>
            </a:r>
            <a:r>
              <a:rPr lang="en-US" altLang="ko-KR" sz="2000" dirty="0"/>
              <a:t>LINC 3.0 </a:t>
            </a:r>
            <a:r>
              <a:rPr lang="ko-KR" altLang="en-US" sz="2000" dirty="0"/>
              <a:t>사업단 기업지원팀</a:t>
            </a:r>
            <a:endParaRPr lang="en-US" altLang="ko-KR" sz="2000" dirty="0"/>
          </a:p>
          <a:p>
            <a:pPr marL="0" indent="0">
              <a:buNone/>
            </a:pPr>
            <a:r>
              <a:rPr lang="en-US" altLang="ko-KR" sz="2000" dirty="0"/>
              <a:t>2)</a:t>
            </a:r>
            <a:r>
              <a:rPr lang="ko-KR" altLang="en-US" sz="2000" dirty="0"/>
              <a:t>전화 </a:t>
            </a:r>
            <a:r>
              <a:rPr lang="en-US" altLang="ko-KR" sz="2000" dirty="0"/>
              <a:t>: </a:t>
            </a:r>
            <a:r>
              <a:rPr lang="ko-KR" altLang="en-US" sz="2000" dirty="0"/>
              <a:t>☎</a:t>
            </a:r>
            <a:r>
              <a:rPr lang="en-US" altLang="ko-KR" sz="2000" dirty="0"/>
              <a:t>042-829-8163</a:t>
            </a:r>
          </a:p>
          <a:p>
            <a:pPr marL="0" indent="0">
              <a:buNone/>
            </a:pPr>
            <a:endParaRPr lang="en-US" altLang="ko-KR" sz="2000" dirty="0"/>
          </a:p>
          <a:p>
            <a:pPr marL="0" indent="0">
              <a:buNone/>
            </a:pPr>
            <a:r>
              <a:rPr lang="en-US" altLang="ko-KR" sz="2000" dirty="0"/>
              <a:t>3)</a:t>
            </a:r>
            <a:r>
              <a:rPr lang="ko-KR" altLang="en-US" sz="2000" dirty="0"/>
              <a:t>메일 </a:t>
            </a:r>
            <a:r>
              <a:rPr lang="en-US" altLang="ko-KR" sz="2000" dirty="0"/>
              <a:t>: A30176@mokwon.ac.kr</a:t>
            </a:r>
            <a:endParaRPr lang="en-US" altLang="ko-KR" dirty="0"/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796906E2-B09E-185F-8D71-E891C0BD04A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40660" y="142461"/>
            <a:ext cx="2854677" cy="314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19449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목차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5004261"/>
          </a:xfrm>
        </p:spPr>
        <p:txBody>
          <a:bodyPr>
            <a:normAutofit fontScale="55000" lnSpcReduction="20000"/>
          </a:bodyPr>
          <a:lstStyle/>
          <a:p>
            <a:pPr marL="514350" indent="-514350">
              <a:buAutoNum type="arabicPeriod"/>
            </a:pPr>
            <a:r>
              <a:rPr lang="ko-KR" altLang="en-US" sz="3800" dirty="0" err="1"/>
              <a:t>계절제</a:t>
            </a:r>
            <a:r>
              <a:rPr lang="ko-KR" altLang="en-US" sz="3800" dirty="0"/>
              <a:t> </a:t>
            </a:r>
            <a:r>
              <a:rPr lang="en-US" altLang="ko-KR" sz="3800" dirty="0"/>
              <a:t>/ </a:t>
            </a:r>
            <a:r>
              <a:rPr lang="ko-KR" altLang="en-US" sz="3800" dirty="0" err="1"/>
              <a:t>학기제</a:t>
            </a:r>
            <a:r>
              <a:rPr lang="ko-KR" altLang="en-US" sz="3800" dirty="0"/>
              <a:t> </a:t>
            </a:r>
            <a:endParaRPr lang="en-US" altLang="ko-KR" sz="3800" dirty="0"/>
          </a:p>
          <a:p>
            <a:pPr marL="514350" indent="-514350">
              <a:buAutoNum type="arabicPeriod"/>
            </a:pPr>
            <a:r>
              <a:rPr lang="ko-KR" altLang="en-US" sz="3800" dirty="0"/>
              <a:t>제출서류</a:t>
            </a:r>
            <a:endParaRPr lang="en-US" altLang="ko-KR" sz="3800" dirty="0"/>
          </a:p>
          <a:p>
            <a:pPr marL="514350" indent="-514350">
              <a:buAutoNum type="arabicPeriod"/>
            </a:pPr>
            <a:r>
              <a:rPr lang="ko-KR" altLang="en-US" sz="3800" dirty="0"/>
              <a:t>제출서류확인표</a:t>
            </a:r>
            <a:endParaRPr lang="en-US" altLang="ko-KR" sz="3800" dirty="0"/>
          </a:p>
          <a:p>
            <a:pPr marL="514350" indent="-514350">
              <a:buAutoNum type="arabicPeriod"/>
            </a:pPr>
            <a:r>
              <a:rPr lang="ko-KR" altLang="en-US" sz="3800" dirty="0"/>
              <a:t>신청서</a:t>
            </a:r>
            <a:r>
              <a:rPr lang="en-US" altLang="ko-KR" sz="3800" dirty="0"/>
              <a:t>,</a:t>
            </a:r>
            <a:r>
              <a:rPr lang="ko-KR" altLang="en-US" sz="3800" dirty="0"/>
              <a:t>개인정보동의서</a:t>
            </a:r>
            <a:endParaRPr lang="en-US" altLang="ko-KR" sz="3800" dirty="0"/>
          </a:p>
          <a:p>
            <a:pPr marL="514350" indent="-514350">
              <a:buAutoNum type="arabicPeriod"/>
            </a:pPr>
            <a:r>
              <a:rPr lang="ko-KR" altLang="en-US" sz="3800" dirty="0"/>
              <a:t>사전직무교육 수료증</a:t>
            </a:r>
            <a:endParaRPr lang="en-US" altLang="ko-KR" sz="3800" dirty="0"/>
          </a:p>
          <a:p>
            <a:pPr marL="514350" indent="-514350">
              <a:buAutoNum type="arabicPeriod"/>
            </a:pPr>
            <a:r>
              <a:rPr lang="ko-KR" altLang="en-US" sz="3800" dirty="0"/>
              <a:t>협약서</a:t>
            </a:r>
            <a:r>
              <a:rPr lang="en-US" altLang="ko-KR" sz="3800" dirty="0"/>
              <a:t>, </a:t>
            </a:r>
            <a:r>
              <a:rPr lang="ko-KR" altLang="en-US" sz="3800" dirty="0"/>
              <a:t>약정서</a:t>
            </a:r>
            <a:endParaRPr lang="en-US" altLang="ko-KR" sz="3800" dirty="0"/>
          </a:p>
          <a:p>
            <a:pPr marL="514350" indent="-514350">
              <a:buAutoNum type="arabicPeriod"/>
            </a:pPr>
            <a:r>
              <a:rPr lang="ko-KR" altLang="en-US" sz="3800" dirty="0"/>
              <a:t>주간 보고서</a:t>
            </a:r>
            <a:r>
              <a:rPr lang="en-US" altLang="ko-KR" sz="3800" dirty="0"/>
              <a:t>, </a:t>
            </a:r>
            <a:r>
              <a:rPr lang="ko-KR" altLang="en-US" sz="3800" dirty="0"/>
              <a:t>주간 메모</a:t>
            </a:r>
            <a:endParaRPr lang="en-US" altLang="ko-KR" sz="3800" dirty="0"/>
          </a:p>
          <a:p>
            <a:pPr marL="514350" indent="-514350">
              <a:buAutoNum type="arabicPeriod"/>
            </a:pPr>
            <a:r>
              <a:rPr lang="ko-KR" altLang="en-US" sz="3800" dirty="0"/>
              <a:t>종합보고서</a:t>
            </a:r>
            <a:r>
              <a:rPr lang="en-US" altLang="ko-KR" sz="3800" dirty="0"/>
              <a:t>(</a:t>
            </a:r>
            <a:r>
              <a:rPr lang="ko-KR" altLang="en-US" sz="3800" dirty="0" err="1"/>
              <a:t>제출문</a:t>
            </a:r>
            <a:r>
              <a:rPr lang="en-US" altLang="ko-KR" sz="3800" dirty="0"/>
              <a:t>, </a:t>
            </a:r>
            <a:r>
              <a:rPr lang="ko-KR" altLang="en-US" sz="3800" dirty="0"/>
              <a:t>요약문</a:t>
            </a:r>
            <a:r>
              <a:rPr lang="en-US" altLang="ko-KR" sz="3800" dirty="0"/>
              <a:t>)</a:t>
            </a:r>
          </a:p>
          <a:p>
            <a:pPr marL="514350" indent="-514350">
              <a:buAutoNum type="arabicPeriod"/>
            </a:pPr>
            <a:r>
              <a:rPr lang="ko-KR" altLang="en-US" sz="3800" dirty="0"/>
              <a:t>근태 </a:t>
            </a:r>
            <a:r>
              <a:rPr lang="ko-KR" altLang="en-US" sz="3800" dirty="0" err="1"/>
              <a:t>상황부</a:t>
            </a:r>
            <a:endParaRPr lang="en-US" altLang="ko-KR" sz="3800" dirty="0"/>
          </a:p>
          <a:p>
            <a:pPr marL="514350" indent="-514350">
              <a:buAutoNum type="arabicPeriod"/>
            </a:pPr>
            <a:r>
              <a:rPr lang="ko-KR" altLang="en-US" sz="3800" dirty="0"/>
              <a:t>인턴십현장방문지도보고서</a:t>
            </a:r>
            <a:endParaRPr lang="en-US" altLang="ko-KR" sz="3800" dirty="0"/>
          </a:p>
          <a:p>
            <a:pPr marL="514350" indent="-514350">
              <a:buAutoNum type="arabicPeriod"/>
            </a:pPr>
            <a:r>
              <a:rPr lang="ko-KR" altLang="en-US" sz="3800" dirty="0"/>
              <a:t>인턴십연수기관평가서</a:t>
            </a:r>
            <a:endParaRPr lang="en-US" altLang="ko-KR" sz="3800" dirty="0"/>
          </a:p>
          <a:p>
            <a:pPr marL="514350" indent="-514350">
              <a:buAutoNum type="arabicPeriod"/>
            </a:pPr>
            <a:r>
              <a:rPr lang="ko-KR" altLang="en-US" sz="3800" dirty="0"/>
              <a:t>인턴십성적평가조서</a:t>
            </a:r>
            <a:endParaRPr lang="en-US" altLang="ko-KR" sz="3800" dirty="0"/>
          </a:p>
          <a:p>
            <a:pPr marL="514350" indent="-514350">
              <a:buAutoNum type="arabicPeriod"/>
            </a:pPr>
            <a:r>
              <a:rPr lang="ko-KR" altLang="en-US" sz="3800" dirty="0"/>
              <a:t>인턴십수료증명서</a:t>
            </a:r>
            <a:endParaRPr lang="en-US" altLang="ko-KR" sz="3800" dirty="0"/>
          </a:p>
          <a:p>
            <a:pPr marL="514350" indent="-514350">
              <a:buAutoNum type="arabicPeriod"/>
            </a:pPr>
            <a:r>
              <a:rPr lang="ko-KR" altLang="en-US" sz="3800" dirty="0"/>
              <a:t>기타사항</a:t>
            </a:r>
            <a:endParaRPr lang="en-US" altLang="ko-KR" sz="3800" dirty="0"/>
          </a:p>
          <a:p>
            <a:pPr marL="514350" indent="-514350">
              <a:buAutoNum type="arabicPeriod"/>
            </a:pPr>
            <a:endParaRPr lang="en-US" altLang="ko-KR" dirty="0"/>
          </a:p>
          <a:p>
            <a:pPr marL="514350" indent="-514350">
              <a:buAutoNum type="arabicPeriod"/>
            </a:pPr>
            <a:endParaRPr lang="en-US" altLang="ko-KR" dirty="0"/>
          </a:p>
          <a:p>
            <a:pPr marL="514350" indent="-514350">
              <a:buAutoNum type="arabicPeriod"/>
            </a:pPr>
            <a:endParaRPr lang="ko-KR" altLang="en-US" dirty="0"/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709D9BC6-CA03-D043-705C-F61B2CAB6B3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40660" y="142461"/>
            <a:ext cx="2854677" cy="314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35701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모서리가 둥근 직사각형 8"/>
          <p:cNvSpPr/>
          <p:nvPr/>
        </p:nvSpPr>
        <p:spPr>
          <a:xfrm>
            <a:off x="8095760" y="2143125"/>
            <a:ext cx="2468880" cy="48006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 w="381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모서리가 둥근 직사각형 7"/>
          <p:cNvSpPr/>
          <p:nvPr/>
        </p:nvSpPr>
        <p:spPr>
          <a:xfrm>
            <a:off x="2019300" y="2143125"/>
            <a:ext cx="2468880" cy="48006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 w="381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1.</a:t>
            </a:r>
            <a:r>
              <a:rPr lang="ko-KR" altLang="en-US" dirty="0" err="1"/>
              <a:t>계절제</a:t>
            </a:r>
            <a:r>
              <a:rPr lang="ko-KR" altLang="en-US" dirty="0"/>
              <a:t> </a:t>
            </a:r>
            <a:r>
              <a:rPr lang="en-US" altLang="ko-KR" dirty="0"/>
              <a:t>/ </a:t>
            </a:r>
            <a:r>
              <a:rPr lang="ko-KR" altLang="en-US" dirty="0" err="1"/>
              <a:t>학기제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838200" y="1825625"/>
            <a:ext cx="4831080" cy="43513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US" altLang="ko-KR" sz="2000" dirty="0"/>
          </a:p>
          <a:p>
            <a:pPr marL="0" indent="0" algn="ctr">
              <a:buNone/>
            </a:pPr>
            <a:r>
              <a:rPr lang="ko-KR" altLang="en-US" sz="2000" dirty="0" err="1"/>
              <a:t>계절제</a:t>
            </a:r>
            <a:endParaRPr lang="ko-KR" altLang="en-US" sz="2000" dirty="0"/>
          </a:p>
        </p:txBody>
      </p:sp>
      <p:sp>
        <p:nvSpPr>
          <p:cNvPr id="5" name="내용 개체 틀 2"/>
          <p:cNvSpPr txBox="1">
            <a:spLocks/>
          </p:cNvSpPr>
          <p:nvPr/>
        </p:nvSpPr>
        <p:spPr>
          <a:xfrm>
            <a:off x="6191250" y="1825625"/>
            <a:ext cx="516255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endParaRPr lang="en-US" altLang="ko-KR" sz="2000" dirty="0"/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ko-KR" altLang="en-US" sz="2000" dirty="0"/>
              <a:t>           </a:t>
            </a:r>
            <a:r>
              <a:rPr lang="ko-KR" altLang="en-US" sz="2000" dirty="0" err="1"/>
              <a:t>학기제</a:t>
            </a:r>
            <a:r>
              <a:rPr lang="en-US" altLang="ko-KR" sz="1900" dirty="0"/>
              <a:t> 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altLang="ko-KR" sz="1900" dirty="0"/>
          </a:p>
        </p:txBody>
      </p:sp>
      <p:graphicFrame>
        <p:nvGraphicFramePr>
          <p:cNvPr id="6" name="표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5993860"/>
              </p:ext>
            </p:extLst>
          </p:nvPr>
        </p:nvGraphicFramePr>
        <p:xfrm>
          <a:off x="608329" y="2940685"/>
          <a:ext cx="5143183" cy="3095898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1323369">
                  <a:extLst>
                    <a:ext uri="{9D8B030D-6E8A-4147-A177-3AD203B41FA5}">
                      <a16:colId xmlns:a16="http://schemas.microsoft.com/office/drawing/2014/main" val="965597115"/>
                    </a:ext>
                  </a:extLst>
                </a:gridCol>
                <a:gridCol w="3819814">
                  <a:extLst>
                    <a:ext uri="{9D8B030D-6E8A-4147-A177-3AD203B41FA5}">
                      <a16:colId xmlns:a16="http://schemas.microsoft.com/office/drawing/2014/main" val="1501659184"/>
                    </a:ext>
                  </a:extLst>
                </a:gridCol>
              </a:tblGrid>
              <a:tr h="409303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>
                          <a:latin typeface="+mn-ea"/>
                          <a:ea typeface="+mn-ea"/>
                        </a:rPr>
                        <a:t>과목명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>
                          <a:latin typeface="+mn-ea"/>
                          <a:ea typeface="+mn-ea"/>
                        </a:rPr>
                        <a:t>국내계절제인턴십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09882385"/>
                  </a:ext>
                </a:extLst>
              </a:tr>
              <a:tr h="409303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>
                          <a:latin typeface="+mn-ea"/>
                          <a:ea typeface="+mn-ea"/>
                        </a:rPr>
                        <a:t>대상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>
                          <a:latin typeface="+mn-ea"/>
                          <a:ea typeface="+mn-ea"/>
                        </a:rPr>
                        <a:t>재학생 </a:t>
                      </a:r>
                      <a:r>
                        <a:rPr lang="en-US" altLang="ko-KR" dirty="0">
                          <a:latin typeface="+mn-ea"/>
                          <a:ea typeface="+mn-ea"/>
                        </a:rPr>
                        <a:t>5</a:t>
                      </a:r>
                      <a:r>
                        <a:rPr lang="ko-KR" altLang="en-US" dirty="0">
                          <a:latin typeface="+mn-ea"/>
                          <a:ea typeface="+mn-ea"/>
                        </a:rPr>
                        <a:t>학기 이상</a:t>
                      </a:r>
                      <a:endParaRPr lang="en-US" altLang="ko-KR" dirty="0">
                        <a:latin typeface="+mn-ea"/>
                        <a:ea typeface="+mn-ea"/>
                      </a:endParaRPr>
                    </a:p>
                    <a:p>
                      <a:pPr algn="ctr" latinLnBrk="1"/>
                      <a:r>
                        <a:rPr lang="en-US" altLang="ko-KR" dirty="0"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dirty="0">
                          <a:latin typeface="+mn-ea"/>
                          <a:ea typeface="+mn-ea"/>
                        </a:rPr>
                        <a:t>휴학생</a:t>
                      </a:r>
                      <a:r>
                        <a:rPr lang="en-US" altLang="ko-KR" dirty="0"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dirty="0">
                          <a:latin typeface="+mn-ea"/>
                          <a:ea typeface="+mn-ea"/>
                        </a:rPr>
                        <a:t>학사 경고 받은 학생 제외</a:t>
                      </a:r>
                      <a:r>
                        <a:rPr lang="en-US" altLang="ko-KR" dirty="0">
                          <a:latin typeface="+mn-ea"/>
                          <a:ea typeface="+mn-ea"/>
                        </a:rPr>
                        <a:t>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62530462"/>
                  </a:ext>
                </a:extLst>
              </a:tr>
              <a:tr h="409303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err="1">
                          <a:latin typeface="+mn-ea"/>
                          <a:ea typeface="+mn-ea"/>
                        </a:rPr>
                        <a:t>실습기준</a:t>
                      </a:r>
                      <a:r>
                        <a:rPr lang="ko-KR" altLang="en-US" dirty="0">
                          <a:latin typeface="+mn-ea"/>
                          <a:ea typeface="+mn-ea"/>
                        </a:rPr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latin typeface="+mn-ea"/>
                          <a:ea typeface="+mn-ea"/>
                        </a:rPr>
                        <a:t>1</a:t>
                      </a:r>
                      <a:r>
                        <a:rPr lang="ko-KR" altLang="en-US" dirty="0">
                          <a:latin typeface="+mn-ea"/>
                          <a:ea typeface="+mn-ea"/>
                        </a:rPr>
                        <a:t>일</a:t>
                      </a:r>
                      <a:r>
                        <a:rPr lang="en-US" altLang="ko-KR" baseline="0" dirty="0">
                          <a:latin typeface="+mn-ea"/>
                          <a:ea typeface="+mn-ea"/>
                        </a:rPr>
                        <a:t> 8</a:t>
                      </a:r>
                      <a:r>
                        <a:rPr lang="ko-KR" altLang="en-US" baseline="0" dirty="0">
                          <a:latin typeface="+mn-ea"/>
                          <a:ea typeface="+mn-ea"/>
                        </a:rPr>
                        <a:t>시간</a:t>
                      </a:r>
                      <a:r>
                        <a:rPr lang="en-US" altLang="ko-KR" baseline="0" dirty="0"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baseline="0" dirty="0">
                          <a:latin typeface="+mn-ea"/>
                          <a:ea typeface="+mn-ea"/>
                        </a:rPr>
                        <a:t>주</a:t>
                      </a:r>
                      <a:r>
                        <a:rPr lang="en-US" altLang="ko-KR" baseline="0" dirty="0">
                          <a:latin typeface="+mn-ea"/>
                          <a:ea typeface="+mn-ea"/>
                        </a:rPr>
                        <a:t>40</a:t>
                      </a:r>
                      <a:r>
                        <a:rPr lang="ko-KR" altLang="en-US" baseline="0" dirty="0">
                          <a:latin typeface="+mn-ea"/>
                          <a:ea typeface="+mn-ea"/>
                        </a:rPr>
                        <a:t>시간</a:t>
                      </a:r>
                      <a:r>
                        <a:rPr lang="en-US" altLang="ko-KR" baseline="0" dirty="0">
                          <a:latin typeface="+mn-ea"/>
                          <a:ea typeface="+mn-ea"/>
                        </a:rPr>
                        <a:t>)</a:t>
                      </a:r>
                      <a:endParaRPr lang="ko-KR" altLang="en-US" dirty="0">
                        <a:latin typeface="+mn-ea"/>
                        <a:ea typeface="+mn-ea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6277910"/>
                  </a:ext>
                </a:extLst>
              </a:tr>
              <a:tr h="409303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>
                          <a:latin typeface="+mn-ea"/>
                          <a:ea typeface="+mn-ea"/>
                        </a:rPr>
                        <a:t>실습일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>
                          <a:latin typeface="+mn-ea"/>
                          <a:ea typeface="+mn-ea"/>
                        </a:rPr>
                        <a:t>월</a:t>
                      </a:r>
                      <a:r>
                        <a:rPr lang="en-US" altLang="ko-KR" dirty="0">
                          <a:latin typeface="+mn-ea"/>
                          <a:ea typeface="+mn-ea"/>
                        </a:rPr>
                        <a:t>~</a:t>
                      </a:r>
                      <a:r>
                        <a:rPr lang="ko-KR" altLang="en-US" dirty="0">
                          <a:latin typeface="+mn-ea"/>
                          <a:ea typeface="+mn-ea"/>
                        </a:rPr>
                        <a:t>금</a:t>
                      </a:r>
                      <a:r>
                        <a:rPr lang="en-US" altLang="ko-KR" dirty="0"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dirty="0">
                          <a:latin typeface="+mn-ea"/>
                          <a:ea typeface="+mn-ea"/>
                        </a:rPr>
                        <a:t>법정공휴일제외</a:t>
                      </a:r>
                      <a:r>
                        <a:rPr lang="en-US" altLang="ko-KR" dirty="0">
                          <a:latin typeface="+mn-ea"/>
                          <a:ea typeface="+mn-ea"/>
                        </a:rPr>
                        <a:t>)</a:t>
                      </a:r>
                      <a:endParaRPr lang="ko-KR" altLang="en-US" dirty="0">
                        <a:latin typeface="+mn-ea"/>
                        <a:ea typeface="+mn-ea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2544483"/>
                  </a:ext>
                </a:extLst>
              </a:tr>
              <a:tr h="409303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>
                          <a:latin typeface="+mn-ea"/>
                          <a:ea typeface="+mn-ea"/>
                        </a:rPr>
                        <a:t>학점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latin typeface="+mn-ea"/>
                          <a:ea typeface="+mn-ea"/>
                        </a:rPr>
                        <a:t>3</a:t>
                      </a:r>
                      <a:r>
                        <a:rPr lang="ko-KR" altLang="en-US" dirty="0">
                          <a:latin typeface="+mn-ea"/>
                          <a:ea typeface="+mn-ea"/>
                        </a:rPr>
                        <a:t>학점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1236854"/>
                  </a:ext>
                </a:extLst>
              </a:tr>
              <a:tr h="409303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err="1">
                          <a:latin typeface="+mn-ea"/>
                          <a:ea typeface="+mn-ea"/>
                        </a:rPr>
                        <a:t>실습시간</a:t>
                      </a:r>
                      <a:endParaRPr lang="ko-KR" altLang="en-US" dirty="0"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latin typeface="+mn-ea"/>
                          <a:ea typeface="+mn-ea"/>
                        </a:rPr>
                        <a:t>1</a:t>
                      </a:r>
                      <a:r>
                        <a:rPr lang="ko-KR" altLang="en-US" dirty="0">
                          <a:latin typeface="+mn-ea"/>
                          <a:ea typeface="+mn-ea"/>
                        </a:rPr>
                        <a:t>개월</a:t>
                      </a:r>
                      <a:r>
                        <a:rPr lang="en-US" altLang="ko-KR" dirty="0">
                          <a:latin typeface="+mn-ea"/>
                          <a:ea typeface="+mn-ea"/>
                        </a:rPr>
                        <a:t>(4</a:t>
                      </a:r>
                      <a:r>
                        <a:rPr lang="ko-KR" altLang="en-US" dirty="0">
                          <a:latin typeface="+mn-ea"/>
                          <a:ea typeface="+mn-ea"/>
                        </a:rPr>
                        <a:t>주</a:t>
                      </a:r>
                      <a:r>
                        <a:rPr lang="en-US" altLang="ko-KR" dirty="0">
                          <a:latin typeface="+mn-ea"/>
                          <a:ea typeface="+mn-ea"/>
                        </a:rPr>
                        <a:t>) 160</a:t>
                      </a:r>
                      <a:r>
                        <a:rPr lang="ko-KR" altLang="en-US" dirty="0">
                          <a:latin typeface="+mn-ea"/>
                          <a:ea typeface="+mn-ea"/>
                        </a:rPr>
                        <a:t>시간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79493917"/>
                  </a:ext>
                </a:extLst>
              </a:tr>
              <a:tr h="409303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>
                          <a:latin typeface="+mn-ea"/>
                          <a:ea typeface="+mn-ea"/>
                        </a:rPr>
                        <a:t>수강신청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err="1">
                          <a:latin typeface="+mn-ea"/>
                          <a:ea typeface="+mn-ea"/>
                        </a:rPr>
                        <a:t>해당학기</a:t>
                      </a:r>
                      <a:r>
                        <a:rPr lang="ko-KR" altLang="en-US" dirty="0">
                          <a:latin typeface="+mn-ea"/>
                          <a:ea typeface="+mn-ea"/>
                        </a:rPr>
                        <a:t> 수강신청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3190232"/>
                  </a:ext>
                </a:extLst>
              </a:tr>
            </a:tbl>
          </a:graphicData>
        </a:graphic>
      </p:graphicFrame>
      <p:graphicFrame>
        <p:nvGraphicFramePr>
          <p:cNvPr id="11" name="표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9071324"/>
              </p:ext>
            </p:extLst>
          </p:nvPr>
        </p:nvGraphicFramePr>
        <p:xfrm>
          <a:off x="6442364" y="2913624"/>
          <a:ext cx="5087388" cy="3153073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1282016">
                  <a:extLst>
                    <a:ext uri="{9D8B030D-6E8A-4147-A177-3AD203B41FA5}">
                      <a16:colId xmlns:a16="http://schemas.microsoft.com/office/drawing/2014/main" val="965597115"/>
                    </a:ext>
                  </a:extLst>
                </a:gridCol>
                <a:gridCol w="3805372">
                  <a:extLst>
                    <a:ext uri="{9D8B030D-6E8A-4147-A177-3AD203B41FA5}">
                      <a16:colId xmlns:a16="http://schemas.microsoft.com/office/drawing/2014/main" val="1501659184"/>
                    </a:ext>
                  </a:extLst>
                </a:gridCol>
              </a:tblGrid>
              <a:tr h="373622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>
                          <a:latin typeface="+mn-ea"/>
                          <a:ea typeface="+mn-ea"/>
                        </a:rPr>
                        <a:t>과목명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>
                          <a:latin typeface="+mn-ea"/>
                          <a:ea typeface="+mn-ea"/>
                        </a:rPr>
                        <a:t>국내학기제인턴십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09882385"/>
                  </a:ext>
                </a:extLst>
              </a:tr>
              <a:tr h="609966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>
                          <a:latin typeface="+mn-ea"/>
                          <a:ea typeface="+mn-ea"/>
                        </a:rPr>
                        <a:t>대상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>
                          <a:latin typeface="+mn-ea"/>
                          <a:ea typeface="+mn-ea"/>
                        </a:rPr>
                        <a:t>재학생 </a:t>
                      </a:r>
                      <a:r>
                        <a:rPr lang="en-US" altLang="ko-KR">
                          <a:latin typeface="+mn-ea"/>
                          <a:ea typeface="+mn-ea"/>
                        </a:rPr>
                        <a:t>5</a:t>
                      </a:r>
                      <a:r>
                        <a:rPr lang="ko-KR" altLang="en-US">
                          <a:latin typeface="+mn-ea"/>
                          <a:ea typeface="+mn-ea"/>
                        </a:rPr>
                        <a:t>학기 </a:t>
                      </a:r>
                      <a:r>
                        <a:rPr lang="ko-KR" altLang="en-US" dirty="0">
                          <a:latin typeface="+mn-ea"/>
                          <a:ea typeface="+mn-ea"/>
                        </a:rPr>
                        <a:t>이상</a:t>
                      </a:r>
                      <a:endParaRPr lang="en-US" altLang="ko-KR" dirty="0">
                        <a:latin typeface="+mn-ea"/>
                        <a:ea typeface="+mn-ea"/>
                      </a:endParaRPr>
                    </a:p>
                    <a:p>
                      <a:pPr algn="ctr" latinLnBrk="1"/>
                      <a:r>
                        <a:rPr lang="en-US" altLang="ko-KR" dirty="0"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dirty="0">
                          <a:latin typeface="+mn-ea"/>
                          <a:ea typeface="+mn-ea"/>
                        </a:rPr>
                        <a:t>휴학생</a:t>
                      </a:r>
                      <a:r>
                        <a:rPr lang="en-US" altLang="ko-KR" dirty="0"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dirty="0">
                          <a:latin typeface="+mn-ea"/>
                          <a:ea typeface="+mn-ea"/>
                        </a:rPr>
                        <a:t>학사 경고 받은 학생 제외</a:t>
                      </a:r>
                      <a:r>
                        <a:rPr lang="en-US" altLang="ko-KR" dirty="0">
                          <a:latin typeface="+mn-ea"/>
                          <a:ea typeface="+mn-ea"/>
                        </a:rPr>
                        <a:t>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62530462"/>
                  </a:ext>
                </a:extLst>
              </a:tr>
              <a:tr h="373622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err="1">
                          <a:latin typeface="+mn-ea"/>
                          <a:ea typeface="+mn-ea"/>
                        </a:rPr>
                        <a:t>실습기준</a:t>
                      </a:r>
                      <a:r>
                        <a:rPr lang="ko-KR" altLang="en-US" dirty="0">
                          <a:latin typeface="+mn-ea"/>
                          <a:ea typeface="+mn-ea"/>
                        </a:rPr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latin typeface="+mn-ea"/>
                          <a:ea typeface="+mn-ea"/>
                        </a:rPr>
                        <a:t>1</a:t>
                      </a:r>
                      <a:r>
                        <a:rPr lang="ko-KR" altLang="en-US" dirty="0">
                          <a:latin typeface="+mn-ea"/>
                          <a:ea typeface="+mn-ea"/>
                        </a:rPr>
                        <a:t>일</a:t>
                      </a:r>
                      <a:r>
                        <a:rPr lang="en-US" altLang="ko-KR" baseline="0" dirty="0">
                          <a:latin typeface="+mn-ea"/>
                          <a:ea typeface="+mn-ea"/>
                        </a:rPr>
                        <a:t> 8</a:t>
                      </a:r>
                      <a:r>
                        <a:rPr lang="ko-KR" altLang="en-US" baseline="0" dirty="0">
                          <a:latin typeface="+mn-ea"/>
                          <a:ea typeface="+mn-ea"/>
                        </a:rPr>
                        <a:t>시간</a:t>
                      </a:r>
                      <a:r>
                        <a:rPr lang="en-US" altLang="ko-KR" baseline="0" dirty="0"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baseline="0" dirty="0">
                          <a:latin typeface="+mn-ea"/>
                          <a:ea typeface="+mn-ea"/>
                        </a:rPr>
                        <a:t>주</a:t>
                      </a:r>
                      <a:r>
                        <a:rPr lang="en-US" altLang="ko-KR" baseline="0" dirty="0">
                          <a:latin typeface="+mn-ea"/>
                          <a:ea typeface="+mn-ea"/>
                        </a:rPr>
                        <a:t>40</a:t>
                      </a:r>
                      <a:r>
                        <a:rPr lang="ko-KR" altLang="en-US" baseline="0" dirty="0">
                          <a:latin typeface="+mn-ea"/>
                          <a:ea typeface="+mn-ea"/>
                        </a:rPr>
                        <a:t>시간</a:t>
                      </a:r>
                      <a:r>
                        <a:rPr lang="en-US" altLang="ko-KR" baseline="0" dirty="0">
                          <a:latin typeface="+mn-ea"/>
                          <a:ea typeface="+mn-ea"/>
                        </a:rPr>
                        <a:t>)</a:t>
                      </a:r>
                      <a:endParaRPr lang="ko-KR" altLang="en-US" dirty="0">
                        <a:latin typeface="+mn-ea"/>
                        <a:ea typeface="+mn-ea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6277910"/>
                  </a:ext>
                </a:extLst>
              </a:tr>
              <a:tr h="373622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>
                          <a:latin typeface="+mn-ea"/>
                          <a:ea typeface="+mn-ea"/>
                        </a:rPr>
                        <a:t>실습일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>
                          <a:latin typeface="+mn-ea"/>
                          <a:ea typeface="+mn-ea"/>
                        </a:rPr>
                        <a:t>월</a:t>
                      </a:r>
                      <a:r>
                        <a:rPr lang="en-US" altLang="ko-KR" dirty="0">
                          <a:latin typeface="+mn-ea"/>
                          <a:ea typeface="+mn-ea"/>
                        </a:rPr>
                        <a:t>~</a:t>
                      </a:r>
                      <a:r>
                        <a:rPr lang="ko-KR" altLang="en-US" dirty="0">
                          <a:latin typeface="+mn-ea"/>
                          <a:ea typeface="+mn-ea"/>
                        </a:rPr>
                        <a:t>금</a:t>
                      </a:r>
                      <a:r>
                        <a:rPr lang="en-US" altLang="ko-KR" dirty="0"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dirty="0">
                          <a:latin typeface="+mn-ea"/>
                          <a:ea typeface="+mn-ea"/>
                        </a:rPr>
                        <a:t>법정공휴일제외</a:t>
                      </a:r>
                      <a:r>
                        <a:rPr lang="en-US" altLang="ko-KR" dirty="0">
                          <a:latin typeface="+mn-ea"/>
                          <a:ea typeface="+mn-ea"/>
                        </a:rPr>
                        <a:t>)</a:t>
                      </a:r>
                      <a:endParaRPr lang="ko-KR" altLang="en-US" dirty="0">
                        <a:latin typeface="+mn-ea"/>
                        <a:ea typeface="+mn-ea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2544483"/>
                  </a:ext>
                </a:extLst>
              </a:tr>
              <a:tr h="373622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>
                          <a:latin typeface="+mn-ea"/>
                          <a:ea typeface="+mn-ea"/>
                        </a:rPr>
                        <a:t>학점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latin typeface="+mn-ea"/>
                          <a:ea typeface="+mn-ea"/>
                        </a:rPr>
                        <a:t>15</a:t>
                      </a:r>
                      <a:r>
                        <a:rPr lang="ko-KR" altLang="en-US" dirty="0">
                          <a:latin typeface="+mn-ea"/>
                          <a:ea typeface="+mn-ea"/>
                        </a:rPr>
                        <a:t>학점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1236854"/>
                  </a:ext>
                </a:extLst>
              </a:tr>
              <a:tr h="644883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err="1">
                          <a:latin typeface="+mn-ea"/>
                          <a:ea typeface="+mn-ea"/>
                        </a:rPr>
                        <a:t>실습시간</a:t>
                      </a:r>
                      <a:endParaRPr lang="ko-KR" altLang="en-US" dirty="0"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>
                          <a:latin typeface="+mn-ea"/>
                          <a:ea typeface="+mn-ea"/>
                        </a:rPr>
                        <a:t>4</a:t>
                      </a:r>
                      <a:r>
                        <a:rPr lang="ko-KR" altLang="en-US">
                          <a:latin typeface="+mn-ea"/>
                          <a:ea typeface="+mn-ea"/>
                        </a:rPr>
                        <a:t>개월</a:t>
                      </a:r>
                      <a:endParaRPr lang="en-US" altLang="ko-KR">
                        <a:latin typeface="+mn-ea"/>
                        <a:ea typeface="+mn-ea"/>
                      </a:endParaRPr>
                    </a:p>
                    <a:p>
                      <a:pPr algn="ctr" latinLnBrk="1"/>
                      <a:r>
                        <a:rPr lang="en-US" altLang="ko-KR">
                          <a:latin typeface="+mn-ea"/>
                          <a:ea typeface="+mn-ea"/>
                        </a:rPr>
                        <a:t>(15</a:t>
                      </a:r>
                      <a:r>
                        <a:rPr lang="ko-KR" altLang="en-US">
                          <a:latin typeface="+mn-ea"/>
                          <a:ea typeface="+mn-ea"/>
                        </a:rPr>
                        <a:t>주</a:t>
                      </a:r>
                      <a:r>
                        <a:rPr lang="en-US" altLang="ko-KR">
                          <a:latin typeface="+mn-ea"/>
                          <a:ea typeface="+mn-ea"/>
                        </a:rPr>
                        <a:t>)</a:t>
                      </a:r>
                      <a:endParaRPr lang="en-US" altLang="ko-KR" dirty="0">
                        <a:latin typeface="+mn-ea"/>
                        <a:ea typeface="+mn-ea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79493917"/>
                  </a:ext>
                </a:extLst>
              </a:tr>
              <a:tr h="373622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>
                          <a:latin typeface="+mn-ea"/>
                          <a:ea typeface="+mn-ea"/>
                        </a:rPr>
                        <a:t>수강신청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err="1">
                          <a:latin typeface="+mn-ea"/>
                          <a:ea typeface="+mn-ea"/>
                        </a:rPr>
                        <a:t>해당학기</a:t>
                      </a:r>
                      <a:r>
                        <a:rPr lang="ko-KR" altLang="en-US" dirty="0">
                          <a:latin typeface="+mn-ea"/>
                          <a:ea typeface="+mn-ea"/>
                        </a:rPr>
                        <a:t> 수강신청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3190232"/>
                  </a:ext>
                </a:extLst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2246918" y="6320819"/>
            <a:ext cx="86036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dirty="0">
                <a:solidFill>
                  <a:srgbClr val="FF0000"/>
                </a:solidFill>
              </a:rPr>
              <a:t>*</a:t>
            </a:r>
            <a:r>
              <a:rPr lang="ko-KR" altLang="en-US" sz="1600" dirty="0" err="1">
                <a:solidFill>
                  <a:srgbClr val="FF0000"/>
                </a:solidFill>
              </a:rPr>
              <a:t>학기제</a:t>
            </a:r>
            <a:r>
              <a:rPr lang="en-US" altLang="ko-KR" sz="1600" dirty="0">
                <a:solidFill>
                  <a:srgbClr val="FF0000"/>
                </a:solidFill>
              </a:rPr>
              <a:t>, </a:t>
            </a:r>
            <a:r>
              <a:rPr lang="ko-KR" altLang="en-US" sz="1600" dirty="0" err="1">
                <a:solidFill>
                  <a:srgbClr val="FF0000"/>
                </a:solidFill>
              </a:rPr>
              <a:t>계절제</a:t>
            </a:r>
            <a:r>
              <a:rPr lang="ko-KR" altLang="en-US" sz="1600" dirty="0">
                <a:solidFill>
                  <a:srgbClr val="FF0000"/>
                </a:solidFill>
              </a:rPr>
              <a:t> 포함 최대 </a:t>
            </a:r>
            <a:r>
              <a:rPr lang="en-US" altLang="ko-KR" sz="1600" dirty="0">
                <a:solidFill>
                  <a:srgbClr val="FF0000"/>
                </a:solidFill>
              </a:rPr>
              <a:t>24</a:t>
            </a:r>
            <a:r>
              <a:rPr lang="ko-KR" altLang="en-US" sz="1600" dirty="0">
                <a:solidFill>
                  <a:srgbClr val="FF0000"/>
                </a:solidFill>
              </a:rPr>
              <a:t>학점 까지 이수 가능</a:t>
            </a:r>
          </a:p>
        </p:txBody>
      </p:sp>
      <p:pic>
        <p:nvPicPr>
          <p:cNvPr id="10" name="그림 9">
            <a:extLst>
              <a:ext uri="{FF2B5EF4-FFF2-40B4-BE49-F238E27FC236}">
                <a16:creationId xmlns:a16="http://schemas.microsoft.com/office/drawing/2014/main" id="{52F55916-2075-8B68-3D5A-2A6D1142654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40660" y="142461"/>
            <a:ext cx="2854677" cy="314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02494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2.</a:t>
            </a:r>
            <a:r>
              <a:rPr lang="ko-KR" altLang="en-US" dirty="0"/>
              <a:t>제출서류</a:t>
            </a:r>
            <a:r>
              <a:rPr lang="en-US" altLang="ko-KR" dirty="0"/>
              <a:t>(</a:t>
            </a:r>
            <a:r>
              <a:rPr lang="ko-KR" altLang="en-US" dirty="0" err="1"/>
              <a:t>학과제출</a:t>
            </a:r>
            <a:r>
              <a:rPr lang="en-US" altLang="ko-KR" dirty="0"/>
              <a:t>)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838200" y="1991880"/>
            <a:ext cx="4831080" cy="2829502"/>
          </a:xfrm>
        </p:spPr>
        <p:txBody>
          <a:bodyPr>
            <a:normAutofit fontScale="77500" lnSpcReduction="20000"/>
          </a:bodyPr>
          <a:lstStyle/>
          <a:p>
            <a:pPr marL="0" indent="0" algn="ctr">
              <a:buNone/>
            </a:pPr>
            <a:endParaRPr lang="en-US" altLang="ko-KR" sz="2000" dirty="0"/>
          </a:p>
          <a:p>
            <a:pPr marL="0" indent="0" algn="ctr">
              <a:buNone/>
            </a:pPr>
            <a:r>
              <a:rPr lang="en-US" altLang="ko-KR" sz="2000" dirty="0"/>
              <a:t>[</a:t>
            </a:r>
            <a:r>
              <a:rPr lang="ko-KR" altLang="en-US" sz="2000" dirty="0"/>
              <a:t>시작 전 제출 서류</a:t>
            </a:r>
            <a:r>
              <a:rPr lang="en-US" altLang="ko-KR" sz="2000" dirty="0"/>
              <a:t>]</a:t>
            </a:r>
          </a:p>
          <a:p>
            <a:pPr marL="0" indent="0">
              <a:buNone/>
            </a:pPr>
            <a:endParaRPr lang="en-US" altLang="ko-KR" sz="1900" dirty="0"/>
          </a:p>
          <a:p>
            <a:pPr marL="0" indent="0">
              <a:buNone/>
            </a:pPr>
            <a:endParaRPr lang="en-US" altLang="ko-KR" sz="1900" dirty="0"/>
          </a:p>
          <a:p>
            <a:pPr>
              <a:buFontTx/>
              <a:buChar char="-"/>
            </a:pPr>
            <a:r>
              <a:rPr lang="ko-KR" altLang="en-US" sz="1900" dirty="0"/>
              <a:t>신청서 </a:t>
            </a:r>
            <a:r>
              <a:rPr lang="en-US" altLang="ko-KR" sz="1900" dirty="0"/>
              <a:t>(</a:t>
            </a:r>
            <a:r>
              <a:rPr lang="ko-KR" altLang="en-US" sz="1900" dirty="0"/>
              <a:t>재학증명서</a:t>
            </a:r>
            <a:r>
              <a:rPr lang="en-US" altLang="ko-KR" sz="1900" dirty="0"/>
              <a:t>, </a:t>
            </a:r>
            <a:r>
              <a:rPr lang="ko-KR" altLang="en-US" sz="1900" dirty="0"/>
              <a:t>성적증명서 첨부</a:t>
            </a:r>
            <a:r>
              <a:rPr lang="en-US" altLang="ko-KR" sz="1900" dirty="0"/>
              <a:t>) </a:t>
            </a:r>
          </a:p>
          <a:p>
            <a:pPr>
              <a:buFontTx/>
              <a:buChar char="-"/>
            </a:pPr>
            <a:r>
              <a:rPr lang="ko-KR" altLang="en-US" sz="1900" dirty="0"/>
              <a:t>개인정보동의서</a:t>
            </a:r>
            <a:endParaRPr lang="en-US" altLang="ko-KR" sz="1900" dirty="0"/>
          </a:p>
          <a:p>
            <a:pPr>
              <a:buFontTx/>
              <a:buChar char="-"/>
            </a:pPr>
            <a:r>
              <a:rPr lang="ko-KR" altLang="en-US" sz="1800" dirty="0"/>
              <a:t>협약서</a:t>
            </a:r>
            <a:r>
              <a:rPr lang="en-US" altLang="ko-KR" sz="1800" dirty="0"/>
              <a:t>  </a:t>
            </a:r>
          </a:p>
          <a:p>
            <a:pPr marL="0" indent="0">
              <a:buNone/>
            </a:pPr>
            <a:r>
              <a:rPr lang="en-US" altLang="ko-KR" sz="1800" dirty="0"/>
              <a:t>    *</a:t>
            </a:r>
            <a:r>
              <a:rPr lang="ko-KR" altLang="en-US" sz="1800" dirty="0"/>
              <a:t>협약서는 학생 </a:t>
            </a:r>
            <a:r>
              <a:rPr lang="en-US" altLang="ko-KR" sz="1800" dirty="0"/>
              <a:t>/</a:t>
            </a:r>
            <a:r>
              <a:rPr lang="ko-KR" altLang="en-US" sz="1800" dirty="0"/>
              <a:t>기업 간인 날인 후 </a:t>
            </a:r>
            <a:endParaRPr lang="en-US" altLang="ko-KR" sz="1800" dirty="0"/>
          </a:p>
          <a:p>
            <a:pPr marL="0" indent="0">
              <a:buNone/>
            </a:pPr>
            <a:r>
              <a:rPr lang="en-US" altLang="ko-KR" sz="1800" dirty="0"/>
              <a:t>      LINC 3.0 </a:t>
            </a:r>
            <a:r>
              <a:rPr lang="ko-KR" altLang="en-US" sz="1800" dirty="0"/>
              <a:t>사업단 </a:t>
            </a:r>
            <a:r>
              <a:rPr lang="ko-KR" altLang="en-US" sz="1800" dirty="0" err="1"/>
              <a:t>기업지원팀에</a:t>
            </a:r>
            <a:r>
              <a:rPr lang="ko-KR" altLang="en-US" sz="1800" dirty="0"/>
              <a:t> 제출</a:t>
            </a:r>
            <a:endParaRPr lang="en-US" altLang="ko-KR" sz="1800" dirty="0"/>
          </a:p>
          <a:p>
            <a:pPr marL="0" indent="0">
              <a:buNone/>
            </a:pPr>
            <a:r>
              <a:rPr lang="ko-KR" altLang="en-US" sz="1800" dirty="0"/>
              <a:t>   </a:t>
            </a:r>
            <a:r>
              <a:rPr lang="en-US" altLang="ko-KR" sz="1800" dirty="0"/>
              <a:t>     </a:t>
            </a:r>
          </a:p>
        </p:txBody>
      </p:sp>
      <p:sp>
        <p:nvSpPr>
          <p:cNvPr id="5" name="내용 개체 틀 2"/>
          <p:cNvSpPr txBox="1">
            <a:spLocks/>
          </p:cNvSpPr>
          <p:nvPr/>
        </p:nvSpPr>
        <p:spPr>
          <a:xfrm>
            <a:off x="6191250" y="1825625"/>
            <a:ext cx="516255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endParaRPr lang="en-US" altLang="ko-KR" sz="2000" dirty="0"/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en-US" altLang="ko-KR" sz="2000" dirty="0"/>
              <a:t>[</a:t>
            </a:r>
            <a:r>
              <a:rPr lang="ko-KR" altLang="en-US" sz="2000" dirty="0"/>
              <a:t>종료 후 제출 서류</a:t>
            </a:r>
            <a:r>
              <a:rPr lang="en-US" altLang="ko-KR" sz="2000" dirty="0"/>
              <a:t>]</a:t>
            </a:r>
            <a:r>
              <a:rPr lang="ko-KR" altLang="en-US" sz="2000" dirty="0"/>
              <a:t>  </a:t>
            </a:r>
            <a:endParaRPr lang="en-US" altLang="ko-KR" sz="2000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ko-KR" sz="1900" dirty="0"/>
              <a:t>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ko-KR" sz="1900" dirty="0"/>
              <a:t>- </a:t>
            </a:r>
            <a:r>
              <a:rPr lang="ko-KR" altLang="en-US" sz="1900" dirty="0"/>
              <a:t>주간 메모</a:t>
            </a:r>
            <a:r>
              <a:rPr lang="en-US" altLang="ko-KR" sz="1900" dirty="0"/>
              <a:t>, </a:t>
            </a:r>
            <a:r>
              <a:rPr lang="ko-KR" altLang="en-US" sz="1900" dirty="0"/>
              <a:t>주간 보고서 </a:t>
            </a:r>
            <a:r>
              <a:rPr lang="en-US" altLang="ko-KR" sz="1900" dirty="0"/>
              <a:t>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ko-KR" sz="1900" dirty="0"/>
              <a:t>- </a:t>
            </a:r>
            <a:r>
              <a:rPr lang="ko-KR" altLang="en-US" sz="1900" dirty="0"/>
              <a:t>종합보고서</a:t>
            </a:r>
            <a:r>
              <a:rPr lang="en-US" altLang="ko-KR" sz="1900" dirty="0"/>
              <a:t>(</a:t>
            </a:r>
            <a:r>
              <a:rPr lang="ko-KR" altLang="en-US" sz="1900" dirty="0" err="1"/>
              <a:t>제출문</a:t>
            </a:r>
            <a:r>
              <a:rPr lang="en-US" altLang="ko-KR" sz="1900" dirty="0"/>
              <a:t>, </a:t>
            </a:r>
            <a:r>
              <a:rPr lang="ko-KR" altLang="en-US" sz="1900" dirty="0"/>
              <a:t>요약문 </a:t>
            </a:r>
            <a:r>
              <a:rPr lang="en-US" altLang="ko-KR" sz="1900" dirty="0"/>
              <a:t>20</a:t>
            </a:r>
            <a:r>
              <a:rPr lang="ko-KR" altLang="en-US" sz="1900" dirty="0"/>
              <a:t>매 내외</a:t>
            </a:r>
            <a:r>
              <a:rPr lang="en-US" altLang="ko-KR" sz="1900" dirty="0"/>
              <a:t>)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ko-KR" sz="1900" dirty="0"/>
              <a:t>- </a:t>
            </a:r>
            <a:r>
              <a:rPr lang="ko-KR" altLang="en-US" sz="1900" dirty="0"/>
              <a:t>출석부 및 평가표</a:t>
            </a:r>
            <a:r>
              <a:rPr lang="en-US" altLang="ko-KR" sz="1900" dirty="0"/>
              <a:t>(</a:t>
            </a:r>
            <a:r>
              <a:rPr lang="ko-KR" altLang="en-US" sz="1900" dirty="0" err="1"/>
              <a:t>기업담당자</a:t>
            </a:r>
            <a:r>
              <a:rPr lang="en-US" altLang="ko-KR" sz="1900" dirty="0"/>
              <a:t>)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ko-KR" sz="1900" dirty="0"/>
              <a:t>-</a:t>
            </a:r>
            <a:r>
              <a:rPr lang="ko-KR" altLang="en-US" sz="1900" dirty="0"/>
              <a:t> 현장방문지도보고서 </a:t>
            </a:r>
            <a:r>
              <a:rPr lang="en-US" altLang="ko-KR" sz="1900" dirty="0"/>
              <a:t>(</a:t>
            </a:r>
            <a:r>
              <a:rPr lang="ko-KR" altLang="en-US" sz="1900" dirty="0" err="1"/>
              <a:t>책임교수</a:t>
            </a:r>
            <a:r>
              <a:rPr lang="en-US" altLang="ko-KR" sz="1900" dirty="0"/>
              <a:t>)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ko-KR" sz="1900" dirty="0"/>
              <a:t>- </a:t>
            </a:r>
            <a:r>
              <a:rPr lang="ko-KR" altLang="en-US" sz="1900" dirty="0"/>
              <a:t>성적평가조서 </a:t>
            </a:r>
            <a:r>
              <a:rPr lang="en-US" altLang="ko-KR" sz="1900" dirty="0"/>
              <a:t>(</a:t>
            </a:r>
            <a:r>
              <a:rPr lang="ko-KR" altLang="en-US" sz="1900" dirty="0" err="1"/>
              <a:t>책임교수</a:t>
            </a:r>
            <a:r>
              <a:rPr lang="en-US" altLang="ko-KR" sz="1900" dirty="0"/>
              <a:t>)</a:t>
            </a:r>
            <a:r>
              <a:rPr lang="ko-KR" altLang="en-US" sz="1900" dirty="0"/>
              <a:t> </a:t>
            </a:r>
            <a:endParaRPr lang="en-US" altLang="ko-KR" sz="1900" dirty="0"/>
          </a:p>
          <a:p>
            <a:pPr>
              <a:buFontTx/>
              <a:buChar char="-"/>
            </a:pPr>
            <a:r>
              <a:rPr lang="ko-KR" altLang="en-US" sz="1900" dirty="0"/>
              <a:t>인턴십수료증명서 </a:t>
            </a:r>
            <a:r>
              <a:rPr lang="en-US" altLang="ko-KR" sz="1900" dirty="0"/>
              <a:t>(</a:t>
            </a:r>
            <a:r>
              <a:rPr lang="ko-KR" altLang="en-US" sz="1900" dirty="0" err="1"/>
              <a:t>책임교수</a:t>
            </a:r>
            <a:r>
              <a:rPr lang="en-US" altLang="ko-KR" sz="1900" dirty="0"/>
              <a:t>)</a:t>
            </a:r>
          </a:p>
          <a:p>
            <a:pPr>
              <a:buFontTx/>
              <a:buChar char="-"/>
            </a:pPr>
            <a:r>
              <a:rPr lang="ko-KR" altLang="en-US" sz="1900" dirty="0"/>
              <a:t>연수기관평가서</a:t>
            </a:r>
            <a:r>
              <a:rPr lang="en-US" altLang="ko-KR" sz="1900" dirty="0"/>
              <a:t>(</a:t>
            </a:r>
            <a:r>
              <a:rPr lang="ko-KR" altLang="en-US" sz="1900" dirty="0" err="1"/>
              <a:t>책임교수</a:t>
            </a:r>
            <a:r>
              <a:rPr lang="ko-KR" altLang="en-US" sz="1900" dirty="0"/>
              <a:t> 또는 담당자</a:t>
            </a:r>
            <a:r>
              <a:rPr lang="en-US" altLang="ko-KR" sz="1900" dirty="0"/>
              <a:t>)</a:t>
            </a:r>
          </a:p>
        </p:txBody>
      </p:sp>
      <p:sp>
        <p:nvSpPr>
          <p:cNvPr id="7" name="오른쪽 화살표 6"/>
          <p:cNvSpPr/>
          <p:nvPr/>
        </p:nvSpPr>
        <p:spPr>
          <a:xfrm>
            <a:off x="5415915" y="2143125"/>
            <a:ext cx="838200" cy="582930"/>
          </a:xfrm>
          <a:prstGeom prst="rightArrow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모서리가 둥근 직사각형 7"/>
          <p:cNvSpPr/>
          <p:nvPr/>
        </p:nvSpPr>
        <p:spPr>
          <a:xfrm>
            <a:off x="2019300" y="2124941"/>
            <a:ext cx="2468880" cy="480060"/>
          </a:xfrm>
          <a:prstGeom prst="roundRect">
            <a:avLst/>
          </a:prstGeom>
          <a:noFill/>
          <a:ln w="381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모서리가 둥근 직사각형 8"/>
          <p:cNvSpPr/>
          <p:nvPr/>
        </p:nvSpPr>
        <p:spPr>
          <a:xfrm>
            <a:off x="7538085" y="2143125"/>
            <a:ext cx="2468880" cy="480060"/>
          </a:xfrm>
          <a:prstGeom prst="roundRect">
            <a:avLst/>
          </a:prstGeom>
          <a:noFill/>
          <a:ln w="381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0" name="그림 9">
            <a:extLst>
              <a:ext uri="{FF2B5EF4-FFF2-40B4-BE49-F238E27FC236}">
                <a16:creationId xmlns:a16="http://schemas.microsoft.com/office/drawing/2014/main" id="{1F294859-617A-C532-E563-C9FA049C552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40660" y="142461"/>
            <a:ext cx="2854677" cy="314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11344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3.</a:t>
            </a:r>
            <a:r>
              <a:rPr lang="ko-KR" altLang="en-US" dirty="0"/>
              <a:t>제출서류확인표</a:t>
            </a:r>
            <a:r>
              <a:rPr lang="en-US" altLang="ko-KR" dirty="0"/>
              <a:t>(</a:t>
            </a:r>
            <a:r>
              <a:rPr lang="ko-KR" altLang="en-US" dirty="0"/>
              <a:t>제출 전 확인</a:t>
            </a:r>
            <a:r>
              <a:rPr lang="en-US" altLang="ko-KR" dirty="0"/>
              <a:t>)</a:t>
            </a:r>
            <a:r>
              <a:rPr lang="ko-KR" altLang="en-US" dirty="0"/>
              <a:t> </a:t>
            </a:r>
          </a:p>
        </p:txBody>
      </p:sp>
      <p:graphicFrame>
        <p:nvGraphicFramePr>
          <p:cNvPr id="4" name="내용 개체 틀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44693938"/>
              </p:ext>
            </p:extLst>
          </p:nvPr>
        </p:nvGraphicFramePr>
        <p:xfrm>
          <a:off x="838200" y="1690688"/>
          <a:ext cx="10515599" cy="4185920"/>
        </p:xfrm>
        <a:graphic>
          <a:graphicData uri="http://schemas.openxmlformats.org/drawingml/2006/table">
            <a:tbl>
              <a:tblPr firstRow="1" bandRow="1">
                <a:tableStyleId>{D27102A9-8310-4765-A935-A1911B00CA55}</a:tableStyleId>
              </a:tblPr>
              <a:tblGrid>
                <a:gridCol w="1093470">
                  <a:extLst>
                    <a:ext uri="{9D8B030D-6E8A-4147-A177-3AD203B41FA5}">
                      <a16:colId xmlns:a16="http://schemas.microsoft.com/office/drawing/2014/main" val="471342725"/>
                    </a:ext>
                  </a:extLst>
                </a:gridCol>
                <a:gridCol w="4537710">
                  <a:extLst>
                    <a:ext uri="{9D8B030D-6E8A-4147-A177-3AD203B41FA5}">
                      <a16:colId xmlns:a16="http://schemas.microsoft.com/office/drawing/2014/main" val="4211122369"/>
                    </a:ext>
                  </a:extLst>
                </a:gridCol>
                <a:gridCol w="3051810">
                  <a:extLst>
                    <a:ext uri="{9D8B030D-6E8A-4147-A177-3AD203B41FA5}">
                      <a16:colId xmlns:a16="http://schemas.microsoft.com/office/drawing/2014/main" val="206515249"/>
                    </a:ext>
                  </a:extLst>
                </a:gridCol>
                <a:gridCol w="1832609">
                  <a:extLst>
                    <a:ext uri="{9D8B030D-6E8A-4147-A177-3AD203B41FA5}">
                      <a16:colId xmlns:a16="http://schemas.microsoft.com/office/drawing/2014/main" val="28088064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/>
                        <a:t>순번</a:t>
                      </a:r>
                      <a:endParaRPr lang="en-US" altLang="ko-K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/>
                        <a:t>제출서류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/>
                        <a:t>작성자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/>
                        <a:t>확인란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666161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indent="0" algn="ctr" latinLnBrk="1">
                        <a:buNone/>
                      </a:pPr>
                      <a:r>
                        <a:rPr lang="en-US" altLang="ko-KR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l" latinLnBrk="1">
                        <a:buNone/>
                      </a:pPr>
                      <a:r>
                        <a:rPr lang="ko-KR" altLang="en-US" dirty="0"/>
                        <a:t>참여 신청서</a:t>
                      </a:r>
                      <a:endParaRPr lang="en-US" altLang="ko-K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dirty="0"/>
                        <a:t>실습생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1282935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/>
                        <a:t>2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dirty="0"/>
                        <a:t>개인정보동의서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dirty="0"/>
                        <a:t>실습생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113267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/>
                        <a:t>3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dirty="0"/>
                        <a:t>협약서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300" dirty="0"/>
                        <a:t>학과에서  </a:t>
                      </a:r>
                      <a:r>
                        <a:rPr lang="en-US" altLang="ko-KR" sz="1300" dirty="0"/>
                        <a:t>LINC</a:t>
                      </a:r>
                      <a:r>
                        <a:rPr lang="en-US" altLang="ko-KR" sz="1300" baseline="0" dirty="0"/>
                        <a:t> 3.0 </a:t>
                      </a:r>
                      <a:r>
                        <a:rPr lang="ko-KR" altLang="en-US" sz="1300" baseline="0" dirty="0"/>
                        <a:t>사업단 </a:t>
                      </a:r>
                      <a:endParaRPr lang="en-US" altLang="ko-KR" sz="1300" baseline="0" dirty="0"/>
                    </a:p>
                    <a:p>
                      <a:pPr algn="l" latinLnBrk="1"/>
                      <a:r>
                        <a:rPr lang="ko-KR" altLang="en-US" sz="1300" baseline="0" dirty="0" err="1"/>
                        <a:t>기업지원팀으</a:t>
                      </a:r>
                      <a:r>
                        <a:rPr lang="ko-KR" altLang="en-US" sz="1300" dirty="0" err="1"/>
                        <a:t>로</a:t>
                      </a:r>
                      <a:r>
                        <a:rPr lang="ko-KR" altLang="en-US" sz="1300" dirty="0"/>
                        <a:t> 제출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393329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/>
                        <a:t>4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dirty="0"/>
                        <a:t>주간 메모</a:t>
                      </a:r>
                      <a:r>
                        <a:rPr lang="en-US" altLang="ko-KR" dirty="0"/>
                        <a:t>, </a:t>
                      </a:r>
                      <a:r>
                        <a:rPr lang="ko-KR" altLang="en-US" dirty="0"/>
                        <a:t>주간 보고서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dirty="0"/>
                        <a:t>실습생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3432086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/>
                        <a:t>5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dirty="0"/>
                        <a:t>종합보고서</a:t>
                      </a:r>
                      <a:r>
                        <a:rPr lang="en-US" altLang="ko-KR" dirty="0"/>
                        <a:t>(</a:t>
                      </a:r>
                      <a:r>
                        <a:rPr lang="ko-KR" altLang="en-US" dirty="0" err="1"/>
                        <a:t>제출문</a:t>
                      </a:r>
                      <a:r>
                        <a:rPr lang="en-US" altLang="ko-KR" dirty="0"/>
                        <a:t>, </a:t>
                      </a:r>
                      <a:r>
                        <a:rPr lang="ko-KR" altLang="en-US" dirty="0"/>
                        <a:t>요약문</a:t>
                      </a:r>
                      <a:r>
                        <a:rPr lang="en-US" altLang="ko-KR" baseline="0" dirty="0"/>
                        <a:t> 20</a:t>
                      </a:r>
                      <a:r>
                        <a:rPr lang="ko-KR" altLang="en-US" baseline="0" dirty="0"/>
                        <a:t>매 내외</a:t>
                      </a:r>
                      <a:r>
                        <a:rPr lang="en-US" altLang="ko-KR" baseline="0" dirty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dirty="0"/>
                        <a:t>실습생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25217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/>
                        <a:t>6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dirty="0"/>
                        <a:t>출석부 및 평가표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dirty="0"/>
                        <a:t>기업 담당자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758437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/>
                        <a:t>7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dirty="0"/>
                        <a:t>현장방문지도보고서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dirty="0"/>
                        <a:t>책임 교수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16311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/>
                        <a:t>8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dirty="0"/>
                        <a:t>연수기관평가서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dirty="0"/>
                        <a:t>책임 교수 </a:t>
                      </a:r>
                      <a:r>
                        <a:rPr lang="en-US" altLang="ko-KR" dirty="0"/>
                        <a:t>or </a:t>
                      </a:r>
                      <a:r>
                        <a:rPr lang="ko-KR" altLang="en-US" dirty="0"/>
                        <a:t>기업 담당자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59570709"/>
                  </a:ext>
                </a:extLst>
              </a:tr>
              <a:tr h="18542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/>
                        <a:t>9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dirty="0"/>
                        <a:t>성적평가조서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dirty="0"/>
                        <a:t>책임 교수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20092632"/>
                  </a:ext>
                </a:extLst>
              </a:tr>
              <a:tr h="18542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/>
                        <a:t>10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dirty="0"/>
                        <a:t>인턴십</a:t>
                      </a:r>
                      <a:r>
                        <a:rPr lang="ko-KR" altLang="en-US" baseline="0" dirty="0"/>
                        <a:t> 수료 증명서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dirty="0"/>
                        <a:t>책임 교수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86274995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838200" y="5852160"/>
            <a:ext cx="87879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/>
              <a:t>※ </a:t>
            </a:r>
            <a:r>
              <a:rPr lang="ko-KR" altLang="en-US" dirty="0"/>
              <a:t>모든 제출 서류는 인턴십을 마치고 책임교수님께 확인 후 학과로 제출 바랍니다</a:t>
            </a:r>
            <a:r>
              <a:rPr lang="en-US" altLang="ko-KR" dirty="0"/>
              <a:t>. </a:t>
            </a:r>
            <a:endParaRPr lang="ko-KR" altLang="en-US" dirty="0"/>
          </a:p>
        </p:txBody>
      </p:sp>
      <p:pic>
        <p:nvPicPr>
          <p:cNvPr id="6" name="그림 5">
            <a:extLst>
              <a:ext uri="{FF2B5EF4-FFF2-40B4-BE49-F238E27FC236}">
                <a16:creationId xmlns:a16="http://schemas.microsoft.com/office/drawing/2014/main" id="{012C9425-7603-CB6C-3182-9C706950DCD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40660" y="142461"/>
            <a:ext cx="2854677" cy="314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39909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4.</a:t>
            </a:r>
            <a:r>
              <a:rPr lang="ko-KR" altLang="en-US" dirty="0"/>
              <a:t>신청서</a:t>
            </a:r>
            <a:r>
              <a:rPr lang="en-US" altLang="ko-KR" dirty="0"/>
              <a:t>, </a:t>
            </a:r>
            <a:r>
              <a:rPr lang="ko-KR" altLang="en-US" dirty="0"/>
              <a:t>개인정보동의서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ko-KR" sz="1900" dirty="0"/>
              <a:t>1) </a:t>
            </a:r>
            <a:r>
              <a:rPr lang="ko-KR" altLang="en-US" sz="1900" dirty="0"/>
              <a:t>학과사무실 인턴십 신청안내 공문 확인</a:t>
            </a:r>
            <a:endParaRPr lang="en-US" altLang="ko-KR" sz="1900" dirty="0"/>
          </a:p>
          <a:p>
            <a:pPr marL="0" indent="0">
              <a:buNone/>
            </a:pPr>
            <a:endParaRPr lang="en-US" altLang="ko-KR" sz="1900" dirty="0"/>
          </a:p>
          <a:p>
            <a:pPr marL="0" indent="0">
              <a:buNone/>
            </a:pPr>
            <a:r>
              <a:rPr lang="en-US" altLang="ko-KR" sz="1900" dirty="0"/>
              <a:t>2) </a:t>
            </a:r>
            <a:r>
              <a:rPr lang="ko-KR" altLang="en-US" sz="1900" dirty="0"/>
              <a:t>신청서</a:t>
            </a:r>
            <a:r>
              <a:rPr lang="en-US" altLang="ko-KR" sz="1900" dirty="0"/>
              <a:t>, </a:t>
            </a:r>
            <a:r>
              <a:rPr lang="ko-KR" altLang="en-US" sz="1900" dirty="0"/>
              <a:t>개인정보동의서 작성</a:t>
            </a:r>
            <a:endParaRPr lang="en-US" altLang="ko-KR" sz="1900" dirty="0"/>
          </a:p>
          <a:p>
            <a:pPr marL="0" indent="0">
              <a:buNone/>
            </a:pPr>
            <a:r>
              <a:rPr lang="ko-KR" altLang="en-US" sz="1900" dirty="0"/>
              <a:t>   </a:t>
            </a:r>
            <a:r>
              <a:rPr lang="en-US" altLang="ko-KR" sz="1900" dirty="0"/>
              <a:t>- </a:t>
            </a:r>
            <a:r>
              <a:rPr lang="ko-KR" altLang="en-US" sz="1900" dirty="0"/>
              <a:t>재학증명서</a:t>
            </a:r>
            <a:r>
              <a:rPr lang="en-US" altLang="ko-KR" sz="1900" dirty="0"/>
              <a:t>, </a:t>
            </a:r>
            <a:r>
              <a:rPr lang="ko-KR" altLang="en-US" sz="1900" dirty="0"/>
              <a:t>성적증명서 첨부</a:t>
            </a:r>
            <a:endParaRPr lang="en-US" altLang="ko-KR" sz="1900" dirty="0"/>
          </a:p>
          <a:p>
            <a:pPr marL="0" indent="0">
              <a:buNone/>
            </a:pPr>
            <a:endParaRPr lang="en-US" altLang="ko-KR" sz="1900" dirty="0"/>
          </a:p>
          <a:p>
            <a:pPr marL="0" indent="0">
              <a:buNone/>
            </a:pPr>
            <a:r>
              <a:rPr lang="en-US" altLang="ko-KR" sz="1900" dirty="0"/>
              <a:t>3) </a:t>
            </a:r>
            <a:r>
              <a:rPr lang="ko-KR" altLang="en-US" sz="1900" dirty="0"/>
              <a:t>학과사무실 → 그룹웨어 제출</a:t>
            </a:r>
            <a:r>
              <a:rPr lang="en-US" altLang="ko-KR" sz="1900" dirty="0"/>
              <a:t>(LINC 3.0 </a:t>
            </a:r>
            <a:r>
              <a:rPr lang="ko-KR" altLang="en-US" sz="1900" dirty="0"/>
              <a:t>사업단 기업지원팀</a:t>
            </a:r>
            <a:r>
              <a:rPr lang="en-US" altLang="ko-KR" sz="1900" dirty="0"/>
              <a:t>)</a:t>
            </a:r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4353B609-F169-3C69-103D-FDEE822B4C2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40660" y="142461"/>
            <a:ext cx="2854677" cy="314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99499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5. </a:t>
            </a:r>
            <a:r>
              <a:rPr lang="ko-KR" altLang="en-US" dirty="0"/>
              <a:t>사전직무교육 수강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AutoNum type="arabicParenR"/>
            </a:pPr>
            <a:r>
              <a:rPr lang="ko-KR" altLang="en-US" sz="2000" dirty="0">
                <a:ea typeface="+mj-ea"/>
              </a:rPr>
              <a:t>참여 학생 대상으로 인턴 실습 전 </a:t>
            </a:r>
            <a:r>
              <a:rPr lang="ko-KR" altLang="en-US" sz="2000" dirty="0" err="1">
                <a:ea typeface="+mj-ea"/>
              </a:rPr>
              <a:t>기본매너와</a:t>
            </a:r>
            <a:r>
              <a:rPr lang="ko-KR" altLang="en-US" sz="2000" dirty="0">
                <a:ea typeface="+mj-ea"/>
              </a:rPr>
              <a:t> 대인관계 및 안전 교육을 위함</a:t>
            </a:r>
            <a:r>
              <a:rPr lang="en-US" altLang="ko-KR" sz="2000" dirty="0">
                <a:ea typeface="+mj-ea"/>
              </a:rPr>
              <a:t>.</a:t>
            </a:r>
          </a:p>
          <a:p>
            <a:pPr marL="457200" indent="-457200">
              <a:buAutoNum type="arabicParenR"/>
            </a:pPr>
            <a:endParaRPr lang="en-US" altLang="ko-KR" sz="2000" dirty="0">
              <a:ea typeface="+mj-ea"/>
            </a:endParaRPr>
          </a:p>
          <a:p>
            <a:pPr marL="0" indent="0">
              <a:lnSpc>
                <a:spcPct val="150000"/>
              </a:lnSpc>
              <a:buNone/>
              <a:defRPr/>
            </a:pPr>
            <a:r>
              <a:rPr lang="en-US" altLang="ko-KR" sz="2000" dirty="0">
                <a:ea typeface="+mj-ea"/>
              </a:rPr>
              <a:t>2) </a:t>
            </a:r>
            <a:r>
              <a:rPr lang="ko-KR" altLang="en-US" sz="2000" dirty="0">
                <a:ea typeface="+mj-ea"/>
              </a:rPr>
              <a:t>방법 </a:t>
            </a:r>
            <a:endParaRPr lang="en-US" altLang="ko-KR" sz="2000" dirty="0">
              <a:ea typeface="+mj-ea"/>
            </a:endParaRPr>
          </a:p>
          <a:p>
            <a:pPr marL="0" indent="0">
              <a:lnSpc>
                <a:spcPct val="150000"/>
              </a:lnSpc>
              <a:buNone/>
              <a:defRPr/>
            </a:pPr>
            <a:r>
              <a:rPr lang="ko-KR" altLang="en-US" sz="2000" dirty="0">
                <a:ea typeface="+mj-ea"/>
              </a:rPr>
              <a:t>  사이버캠퍼스 로그인 후 강의실 내 “인턴십 이해와 활용” </a:t>
            </a:r>
            <a:r>
              <a:rPr lang="en-US" altLang="ko-KR" sz="2000" dirty="0">
                <a:ea typeface="+mj-ea"/>
              </a:rPr>
              <a:t>&amp; </a:t>
            </a:r>
          </a:p>
          <a:p>
            <a:pPr marL="0" indent="0">
              <a:lnSpc>
                <a:spcPct val="150000"/>
              </a:lnSpc>
              <a:buNone/>
              <a:defRPr/>
            </a:pPr>
            <a:r>
              <a:rPr lang="en-US" altLang="ko-KR" sz="2000" dirty="0">
                <a:ea typeface="+mj-ea"/>
              </a:rPr>
              <a:t>  “</a:t>
            </a:r>
            <a:r>
              <a:rPr lang="ko-KR" altLang="en-US" sz="2000" dirty="0">
                <a:ea typeface="+mj-ea"/>
              </a:rPr>
              <a:t> 직장예비학교</a:t>
            </a:r>
            <a:r>
              <a:rPr lang="en-US" altLang="ko-KR" sz="2000" dirty="0">
                <a:ea typeface="+mj-ea"/>
              </a:rPr>
              <a:t>” (</a:t>
            </a:r>
            <a:r>
              <a:rPr lang="ko-KR" altLang="en-US" sz="2000" dirty="0">
                <a:ea typeface="+mj-ea"/>
              </a:rPr>
              <a:t>누구나 알면 좋은 노동법 상식</a:t>
            </a:r>
            <a:r>
              <a:rPr lang="en-US" altLang="ko-KR" sz="2000" dirty="0">
                <a:ea typeface="+mj-ea"/>
              </a:rPr>
              <a:t>) </a:t>
            </a:r>
            <a:r>
              <a:rPr lang="ko-KR" altLang="en-US" sz="2000" dirty="0">
                <a:ea typeface="+mj-ea"/>
              </a:rPr>
              <a:t>→ 강의 이수</a:t>
            </a:r>
            <a:endParaRPr lang="en-US" altLang="ko-KR" sz="2000" dirty="0">
              <a:ea typeface="+mj-ea"/>
            </a:endParaRPr>
          </a:p>
          <a:p>
            <a:pPr marL="0" indent="0">
              <a:lnSpc>
                <a:spcPct val="150000"/>
              </a:lnSpc>
              <a:buNone/>
              <a:defRPr/>
            </a:pPr>
            <a:endParaRPr lang="en-US" altLang="ko-KR" sz="2000" dirty="0">
              <a:ea typeface="+mj-ea"/>
            </a:endParaRPr>
          </a:p>
          <a:p>
            <a:pPr marL="0" indent="0">
              <a:lnSpc>
                <a:spcPct val="150000"/>
              </a:lnSpc>
              <a:buNone/>
              <a:defRPr/>
            </a:pPr>
            <a:r>
              <a:rPr lang="en-US" altLang="ko-KR" sz="2000" dirty="0">
                <a:ea typeface="+mj-ea"/>
              </a:rPr>
              <a:t>3) </a:t>
            </a:r>
            <a:r>
              <a:rPr lang="ko-KR" altLang="en-US" sz="2000" dirty="0">
                <a:ea typeface="+mj-ea"/>
              </a:rPr>
              <a:t>강의 수료 후 </a:t>
            </a:r>
            <a:r>
              <a:rPr lang="en-US" altLang="ko-KR" sz="2000" dirty="0">
                <a:ea typeface="+mj-ea"/>
              </a:rPr>
              <a:t>LINC 3.0 </a:t>
            </a:r>
            <a:r>
              <a:rPr lang="ko-KR" altLang="en-US" sz="2000" dirty="0">
                <a:ea typeface="+mj-ea"/>
              </a:rPr>
              <a:t>사업단 </a:t>
            </a:r>
            <a:r>
              <a:rPr lang="ko-KR" altLang="en-US" sz="2000" dirty="0" err="1">
                <a:ea typeface="+mj-ea"/>
              </a:rPr>
              <a:t>기업지원팀에서</a:t>
            </a:r>
            <a:r>
              <a:rPr lang="ko-KR" altLang="en-US" sz="2000" dirty="0">
                <a:ea typeface="+mj-ea"/>
              </a:rPr>
              <a:t> 수료증 발급</a:t>
            </a:r>
            <a:endParaRPr lang="en-US" altLang="ko-KR" sz="2000" dirty="0">
              <a:ea typeface="+mj-ea"/>
            </a:endParaRPr>
          </a:p>
          <a:p>
            <a:pPr marL="0" indent="0">
              <a:lnSpc>
                <a:spcPct val="150000"/>
              </a:lnSpc>
              <a:buNone/>
              <a:defRPr/>
            </a:pPr>
            <a:r>
              <a:rPr lang="en-US" altLang="ko-KR" sz="2000" dirty="0"/>
              <a:t>※ </a:t>
            </a:r>
            <a:r>
              <a:rPr lang="ko-KR" altLang="en-US" sz="2000" kern="0" dirty="0">
                <a:ea typeface="+mj-ea"/>
              </a:rPr>
              <a:t>성희롱성폭력예방교육은 대면교육 예정</a:t>
            </a:r>
            <a:r>
              <a:rPr lang="en-US" altLang="ko-KR" sz="2000" kern="0" dirty="0">
                <a:ea typeface="+mj-ea"/>
              </a:rPr>
              <a:t>(</a:t>
            </a:r>
            <a:r>
              <a:rPr lang="ko-KR" altLang="en-US" sz="2000" kern="0" dirty="0">
                <a:ea typeface="+mj-ea"/>
              </a:rPr>
              <a:t>실습생 모집 후 추후안내</a:t>
            </a:r>
            <a:r>
              <a:rPr lang="en-US" altLang="ko-KR" sz="2000" kern="0" dirty="0">
                <a:ea typeface="+mj-ea"/>
              </a:rPr>
              <a:t>)</a:t>
            </a:r>
            <a:endParaRPr lang="en-US" altLang="ko-KR" sz="1700" kern="0" dirty="0">
              <a:ea typeface="+mj-ea"/>
            </a:endParaRPr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E47BE28F-C24E-A6E1-6AAF-A2D1E736F1C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40660" y="142461"/>
            <a:ext cx="2854677" cy="314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12695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/>
              <a:t>6. </a:t>
            </a:r>
            <a:r>
              <a:rPr lang="ko-KR" altLang="en-US" dirty="0"/>
              <a:t>협약서 </a:t>
            </a:r>
            <a:r>
              <a:rPr lang="en-US" altLang="ko-KR" sz="1600" dirty="0">
                <a:solidFill>
                  <a:srgbClr val="FF0000"/>
                </a:solidFill>
              </a:rPr>
              <a:t>※ </a:t>
            </a:r>
            <a:r>
              <a:rPr lang="ko-KR" altLang="en-US" sz="1600" dirty="0">
                <a:solidFill>
                  <a:srgbClr val="FF0000"/>
                </a:solidFill>
              </a:rPr>
              <a:t>인턴십 시작 전 협약</a:t>
            </a:r>
            <a:r>
              <a:rPr lang="en-US" altLang="ko-KR" sz="1600" dirty="0">
                <a:solidFill>
                  <a:srgbClr val="FF0000"/>
                </a:solidFill>
              </a:rPr>
              <a:t>, </a:t>
            </a:r>
            <a:r>
              <a:rPr lang="ko-KR" altLang="en-US" sz="1600" dirty="0">
                <a:solidFill>
                  <a:srgbClr val="FF0000"/>
                </a:solidFill>
              </a:rPr>
              <a:t>약정 진행</a:t>
            </a:r>
            <a:endParaRPr lang="ko-KR" altLang="en-US" sz="1600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838200" y="1773815"/>
            <a:ext cx="10515600" cy="4351338"/>
          </a:xfrm>
        </p:spPr>
        <p:txBody>
          <a:bodyPr>
            <a:normAutofit/>
          </a:bodyPr>
          <a:lstStyle/>
          <a:p>
            <a:pPr marL="514350" indent="-514350">
              <a:buAutoNum type="arabicParenR"/>
            </a:pPr>
            <a:r>
              <a:rPr lang="ko-KR" altLang="en-US" sz="1900" dirty="0"/>
              <a:t>인턴십 협력 협약서 원본 </a:t>
            </a:r>
            <a:r>
              <a:rPr lang="en-US" altLang="ko-KR" sz="1900" dirty="0"/>
              <a:t>3</a:t>
            </a:r>
            <a:r>
              <a:rPr lang="ko-KR" altLang="en-US" sz="1900" dirty="0"/>
              <a:t>부</a:t>
            </a:r>
            <a:endParaRPr lang="en-US" altLang="ko-KR" sz="1900" dirty="0"/>
          </a:p>
          <a:p>
            <a:pPr marL="514350" indent="-514350">
              <a:buAutoNum type="arabicParenR"/>
            </a:pPr>
            <a:endParaRPr lang="en-US" altLang="ko-KR" sz="1900" dirty="0"/>
          </a:p>
          <a:p>
            <a:pPr marL="514350" indent="-514350">
              <a:buAutoNum type="arabicParenR"/>
            </a:pPr>
            <a:r>
              <a:rPr lang="en-US" altLang="ko-KR" sz="1900" dirty="0"/>
              <a:t> </a:t>
            </a:r>
            <a:r>
              <a:rPr lang="ko-KR" altLang="en-US" sz="1900" dirty="0"/>
              <a:t>학과에서 협약서 약정서 작성 후</a:t>
            </a:r>
            <a:r>
              <a:rPr lang="en-US" altLang="ko-KR" sz="1900" dirty="0"/>
              <a:t>(</a:t>
            </a:r>
            <a:r>
              <a:rPr lang="ko-KR" altLang="en-US" sz="1900" dirty="0"/>
              <a:t>작성 전 기업지원팀과 협의</a:t>
            </a:r>
            <a:r>
              <a:rPr lang="en-US" altLang="ko-KR" sz="1900" dirty="0"/>
              <a:t>)</a:t>
            </a:r>
            <a:r>
              <a:rPr lang="ko-KR" altLang="en-US" sz="1900" dirty="0"/>
              <a:t>  학생</a:t>
            </a:r>
            <a:r>
              <a:rPr lang="en-US" altLang="ko-KR" sz="1900" dirty="0"/>
              <a:t>,</a:t>
            </a:r>
            <a:r>
              <a:rPr lang="ko-KR" altLang="en-US" sz="1900" dirty="0"/>
              <a:t>기업 </a:t>
            </a:r>
            <a:r>
              <a:rPr lang="ko-KR" altLang="en-US" sz="1900" dirty="0">
                <a:solidFill>
                  <a:srgbClr val="FF0000"/>
                </a:solidFill>
              </a:rPr>
              <a:t>간인</a:t>
            </a:r>
            <a:r>
              <a:rPr lang="en-US" altLang="ko-KR" sz="1900" dirty="0">
                <a:solidFill>
                  <a:srgbClr val="FF0000"/>
                </a:solidFill>
              </a:rPr>
              <a:t>/</a:t>
            </a:r>
            <a:r>
              <a:rPr lang="ko-KR" altLang="en-US" sz="1900" dirty="0">
                <a:solidFill>
                  <a:srgbClr val="FF0000"/>
                </a:solidFill>
              </a:rPr>
              <a:t>날인</a:t>
            </a:r>
            <a:r>
              <a:rPr lang="en-US" altLang="ko-KR" sz="1400" dirty="0"/>
              <a:t>(</a:t>
            </a:r>
            <a:r>
              <a:rPr lang="ko-KR" altLang="en-US" sz="1400" dirty="0" err="1"/>
              <a:t>별도안내</a:t>
            </a:r>
            <a:r>
              <a:rPr lang="en-US" altLang="ko-KR" sz="1400" dirty="0"/>
              <a:t>)</a:t>
            </a:r>
          </a:p>
          <a:p>
            <a:pPr marL="0" indent="0">
              <a:buNone/>
            </a:pPr>
            <a:r>
              <a:rPr lang="ko-KR" altLang="en-US" sz="1900" dirty="0"/>
              <a:t>       후 기업지원팀으로 제출 </a:t>
            </a:r>
            <a:r>
              <a:rPr lang="en-US" altLang="ko-KR" sz="1600" dirty="0">
                <a:solidFill>
                  <a:srgbClr val="0070C0"/>
                </a:solidFill>
              </a:rPr>
              <a:t>*</a:t>
            </a:r>
            <a:r>
              <a:rPr lang="ko-KR" altLang="en-US" sz="1600" dirty="0">
                <a:solidFill>
                  <a:srgbClr val="0070C0"/>
                </a:solidFill>
              </a:rPr>
              <a:t>서명란 확인</a:t>
            </a:r>
            <a:endParaRPr lang="en-US" altLang="ko-KR" sz="1600" dirty="0">
              <a:solidFill>
                <a:srgbClr val="0070C0"/>
              </a:solidFill>
            </a:endParaRPr>
          </a:p>
          <a:p>
            <a:pPr marL="514350" indent="-514350">
              <a:buAutoNum type="arabicParenR"/>
            </a:pPr>
            <a:endParaRPr lang="en-US" altLang="ko-KR" sz="1900" dirty="0"/>
          </a:p>
          <a:p>
            <a:pPr marL="0" indent="0">
              <a:buNone/>
            </a:pPr>
            <a:r>
              <a:rPr lang="en-US" altLang="ko-KR" sz="1900" dirty="0"/>
              <a:t>3)     </a:t>
            </a:r>
            <a:r>
              <a:rPr lang="ko-KR" altLang="en-US" sz="1900" dirty="0" err="1"/>
              <a:t>기업지원팀</a:t>
            </a:r>
            <a:r>
              <a:rPr lang="ko-KR" altLang="en-US" sz="1900" dirty="0"/>
              <a:t> 내 협약 체결 후 학생 및 기업에 발송</a:t>
            </a:r>
            <a:r>
              <a:rPr lang="en-US" altLang="ko-KR" sz="1900" dirty="0"/>
              <a:t> </a:t>
            </a:r>
            <a:r>
              <a:rPr lang="en-US" altLang="ko-KR" sz="1400" b="1" dirty="0"/>
              <a:t>(</a:t>
            </a:r>
            <a:r>
              <a:rPr lang="ko-KR" altLang="en-US" sz="1600" dirty="0"/>
              <a:t>기업과 학생 </a:t>
            </a:r>
            <a:r>
              <a:rPr lang="en-US" altLang="ko-KR" sz="1600" dirty="0"/>
              <a:t>1</a:t>
            </a:r>
            <a:r>
              <a:rPr lang="ko-KR" altLang="en-US" sz="1600" dirty="0"/>
              <a:t>부씩 보관</a:t>
            </a:r>
            <a:r>
              <a:rPr lang="en-US" altLang="ko-KR" sz="1600" dirty="0"/>
              <a:t>)</a:t>
            </a:r>
          </a:p>
          <a:p>
            <a:pPr marL="457200" indent="-457200">
              <a:buAutoNum type="arabicParenR" startAt="4"/>
            </a:pPr>
            <a:endParaRPr lang="en-US" altLang="ko-KR" sz="1600" dirty="0"/>
          </a:p>
          <a:p>
            <a:pPr marL="0" indent="0">
              <a:buNone/>
            </a:pPr>
            <a:r>
              <a:rPr lang="en-US" altLang="ko-KR" sz="1900" dirty="0"/>
              <a:t>4)     </a:t>
            </a:r>
            <a:r>
              <a:rPr lang="ko-KR" altLang="en-US" sz="1900" dirty="0"/>
              <a:t>결과보고서 제출시 스캔 후 함께 제출</a:t>
            </a:r>
            <a:endParaRPr lang="en-US" altLang="ko-KR" sz="1900" dirty="0"/>
          </a:p>
          <a:p>
            <a:pPr marL="0" indent="0">
              <a:buNone/>
            </a:pPr>
            <a:r>
              <a:rPr lang="en-US" altLang="ko-KR" sz="1600" dirty="0">
                <a:solidFill>
                  <a:srgbClr val="FF0000"/>
                </a:solidFill>
              </a:rPr>
              <a:t>                *</a:t>
            </a:r>
            <a:r>
              <a:rPr lang="ko-KR" altLang="en-US" sz="1600" dirty="0">
                <a:solidFill>
                  <a:srgbClr val="FF0000"/>
                </a:solidFill>
              </a:rPr>
              <a:t>협약서 내용 기업과 학생 모두 숙지 바람</a:t>
            </a:r>
            <a:endParaRPr lang="en-US" altLang="ko-KR" sz="1900" dirty="0"/>
          </a:p>
          <a:p>
            <a:pPr marL="0" indent="0">
              <a:buNone/>
            </a:pPr>
            <a:endParaRPr lang="en-US" altLang="ko-KR" sz="1900" dirty="0"/>
          </a:p>
          <a:p>
            <a:pPr marL="0" indent="0">
              <a:buNone/>
            </a:pPr>
            <a:endParaRPr lang="en-US" altLang="ko-KR" dirty="0"/>
          </a:p>
          <a:p>
            <a:pPr marL="0" indent="0">
              <a:buNone/>
            </a:pPr>
            <a:endParaRPr lang="ko-KR" altLang="en-US" dirty="0"/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985EFFCF-CE7B-DE72-F93B-08B672BAC3F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40660" y="142461"/>
            <a:ext cx="2854677" cy="314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19163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7.</a:t>
            </a:r>
            <a:r>
              <a:rPr lang="ko-KR" altLang="en-US" dirty="0" err="1"/>
              <a:t>주간보고서</a:t>
            </a:r>
            <a:r>
              <a:rPr lang="en-US" altLang="ko-KR" dirty="0"/>
              <a:t>, </a:t>
            </a:r>
            <a:r>
              <a:rPr lang="ko-KR" altLang="en-US" dirty="0" err="1"/>
              <a:t>주간메모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ko-KR" sz="1900" dirty="0"/>
              <a:t>1) </a:t>
            </a:r>
            <a:r>
              <a:rPr lang="ko-KR" altLang="en-US" sz="1900" dirty="0"/>
              <a:t>주간 보고서</a:t>
            </a:r>
            <a:r>
              <a:rPr lang="en-US" altLang="ko-KR" sz="1900" dirty="0"/>
              <a:t>, </a:t>
            </a:r>
            <a:r>
              <a:rPr lang="ko-KR" altLang="en-US" sz="1900" dirty="0"/>
              <a:t>주간 메모 학생이 작성</a:t>
            </a:r>
            <a:endParaRPr lang="en-US" altLang="ko-KR" sz="1900" dirty="0"/>
          </a:p>
          <a:p>
            <a:pPr marL="514350" indent="-514350">
              <a:buAutoNum type="arabicParenR"/>
            </a:pPr>
            <a:endParaRPr lang="en-US" altLang="ko-KR" sz="1900" dirty="0"/>
          </a:p>
          <a:p>
            <a:pPr marL="0" indent="0">
              <a:buNone/>
            </a:pPr>
            <a:r>
              <a:rPr lang="en-US" altLang="ko-KR" sz="1900" dirty="0"/>
              <a:t>2) </a:t>
            </a:r>
            <a:r>
              <a:rPr lang="ko-KR" altLang="en-US" sz="1900" dirty="0"/>
              <a:t>실습 및 업무활동 내용</a:t>
            </a:r>
            <a:endParaRPr lang="en-US" altLang="ko-KR" sz="1900" dirty="0"/>
          </a:p>
          <a:p>
            <a:pPr marL="0" indent="0">
              <a:buNone/>
            </a:pPr>
            <a:r>
              <a:rPr lang="en-US" altLang="ko-KR" sz="1600" dirty="0"/>
              <a:t>    </a:t>
            </a:r>
            <a:r>
              <a:rPr lang="en-US" altLang="ko-KR" sz="1600" u="sng" dirty="0"/>
              <a:t>※ </a:t>
            </a:r>
            <a:r>
              <a:rPr lang="ko-KR" altLang="en-US" sz="1600" u="sng" dirty="0"/>
              <a:t>짧은 내용으로 기재 시 학점인정 어려움</a:t>
            </a:r>
            <a:r>
              <a:rPr lang="en-US" altLang="ko-KR" sz="1600" u="sng" dirty="0"/>
              <a:t> (</a:t>
            </a:r>
            <a:r>
              <a:rPr lang="ko-KR" altLang="en-US" sz="1600" u="sng" dirty="0"/>
              <a:t>상세히 기록</a:t>
            </a:r>
            <a:r>
              <a:rPr lang="en-US" altLang="ko-KR" sz="1600" u="sng" dirty="0"/>
              <a:t>)</a:t>
            </a:r>
          </a:p>
          <a:p>
            <a:pPr marL="0" indent="0">
              <a:buNone/>
            </a:pPr>
            <a:endParaRPr lang="en-US" altLang="ko-KR" sz="1900" dirty="0"/>
          </a:p>
          <a:p>
            <a:pPr marL="0" indent="0">
              <a:buNone/>
            </a:pPr>
            <a:r>
              <a:rPr lang="en-US" altLang="ko-KR" sz="1900" dirty="0"/>
              <a:t>3) </a:t>
            </a:r>
            <a:r>
              <a:rPr lang="ko-KR" altLang="en-US" sz="1900" dirty="0"/>
              <a:t>종료일까지 작성 후 전문가 담당교수</a:t>
            </a:r>
            <a:r>
              <a:rPr lang="en-US" altLang="ko-KR" sz="1900" dirty="0"/>
              <a:t>(</a:t>
            </a:r>
            <a:r>
              <a:rPr lang="ko-KR" altLang="en-US" sz="1900" dirty="0"/>
              <a:t>책임 교수</a:t>
            </a:r>
            <a:r>
              <a:rPr lang="en-US" altLang="ko-KR" sz="1900" dirty="0"/>
              <a:t>)</a:t>
            </a:r>
            <a:r>
              <a:rPr lang="ko-KR" altLang="en-US" sz="1900" dirty="0"/>
              <a:t>확인 서명 </a:t>
            </a:r>
            <a:endParaRPr lang="en-US" altLang="ko-KR" sz="1900" dirty="0"/>
          </a:p>
          <a:p>
            <a:pPr marL="0" indent="0">
              <a:buNone/>
            </a:pPr>
            <a:endParaRPr lang="en-US" altLang="ko-KR" sz="1900" dirty="0"/>
          </a:p>
          <a:p>
            <a:pPr marL="0" indent="0">
              <a:buNone/>
            </a:pPr>
            <a:r>
              <a:rPr lang="en-US" altLang="ko-KR" sz="1900" dirty="0"/>
              <a:t>4) </a:t>
            </a:r>
            <a:r>
              <a:rPr lang="ko-KR" altLang="en-US" sz="1900" dirty="0"/>
              <a:t>결과보고서 제출시 함께 제출</a:t>
            </a:r>
            <a:endParaRPr lang="en-US" altLang="ko-KR" sz="1900" dirty="0"/>
          </a:p>
          <a:p>
            <a:pPr marL="0" indent="0">
              <a:buNone/>
            </a:pPr>
            <a:endParaRPr lang="en-US" altLang="ko-KR" sz="1900" dirty="0"/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A0D27444-E49A-68D6-ECB1-4ECC0E74B33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40660" y="142461"/>
            <a:ext cx="2854677" cy="314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77902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dirty="0">
            <a:solidFill>
              <a:srgbClr val="FF0000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817</TotalTime>
  <Words>797</Words>
  <Application>Microsoft Office PowerPoint</Application>
  <PresentationFormat>와이드스크린</PresentationFormat>
  <Paragraphs>209</Paragraphs>
  <Slides>16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16</vt:i4>
      </vt:variant>
    </vt:vector>
  </HeadingPairs>
  <TitlesOfParts>
    <vt:vector size="19" baseType="lpstr">
      <vt:lpstr>맑은 고딕</vt:lpstr>
      <vt:lpstr>Arial</vt:lpstr>
      <vt:lpstr>Office 테마</vt:lpstr>
      <vt:lpstr>LINC 3.0 사업단  현장실습 프로그램 안내 </vt:lpstr>
      <vt:lpstr>목차</vt:lpstr>
      <vt:lpstr>1.계절제 / 학기제</vt:lpstr>
      <vt:lpstr>2.제출서류(학과제출)</vt:lpstr>
      <vt:lpstr>3.제출서류확인표(제출 전 확인) </vt:lpstr>
      <vt:lpstr>4.신청서, 개인정보동의서</vt:lpstr>
      <vt:lpstr>5. 사전직무교육 수강</vt:lpstr>
      <vt:lpstr>6. 협약서 ※ 인턴십 시작 전 협약, 약정 진행</vt:lpstr>
      <vt:lpstr>7.주간보고서, 주간메모</vt:lpstr>
      <vt:lpstr>8.종합보고서(제출문, 요약문)</vt:lpstr>
      <vt:lpstr>9.평가표 및 출석부</vt:lpstr>
      <vt:lpstr>10.인턴십 현장방문 지도보고서</vt:lpstr>
      <vt:lpstr>11.인턴십 연수기관 평가서</vt:lpstr>
      <vt:lpstr>12.인턴십 성적평가조서</vt:lpstr>
      <vt:lpstr>13.인턴십 수료 증명서</vt:lpstr>
      <vt:lpstr>13.기타사항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USER</dc:creator>
  <cp:lastModifiedBy>신지현</cp:lastModifiedBy>
  <cp:revision>83</cp:revision>
  <cp:lastPrinted>2022-08-04T10:49:03Z</cp:lastPrinted>
  <dcterms:created xsi:type="dcterms:W3CDTF">2019-06-27T01:48:55Z</dcterms:created>
  <dcterms:modified xsi:type="dcterms:W3CDTF">2022-08-09T07:03:52Z</dcterms:modified>
</cp:coreProperties>
</file>